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3" r:id="rId5"/>
    <p:sldId id="308" r:id="rId6"/>
    <p:sldId id="298" r:id="rId7"/>
    <p:sldId id="307" r:id="rId8"/>
    <p:sldId id="306" r:id="rId9"/>
    <p:sldId id="291" r:id="rId10"/>
    <p:sldId id="294" r:id="rId11"/>
    <p:sldId id="305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2" autoAdjust="0"/>
    <p:restoredTop sz="80619" autoAdjust="0"/>
  </p:normalViewPr>
  <p:slideViewPr>
    <p:cSldViewPr snapToGrid="0">
      <p:cViewPr varScale="1">
        <p:scale>
          <a:sx n="48" d="100"/>
          <a:sy n="48" d="100"/>
        </p:scale>
        <p:origin x="78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FE87C-9286-4358-A767-8287F481D41C}" type="datetimeFigureOut">
              <a:rPr lang="sv-SE" smtClean="0"/>
              <a:t>2021-06-24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4EDBA-DADF-4A8A-9FFB-7A9E771379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50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17D04-B108-4221-A463-C0F8628F711B}" type="datetimeFigureOut">
              <a:rPr lang="sv-SE" smtClean="0"/>
              <a:t>2021-06-24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CF8FF-6287-4171-B2FE-8A6312E6F9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34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3122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2526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0500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2038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7951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464646"/>
              </a:solidFill>
              <a:effectLst/>
              <a:latin typeface="BerniniSansWeb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7459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6616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55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83153" y="4858742"/>
            <a:ext cx="8558609" cy="869262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2"/>
              </a:buBlip>
              <a:defRPr sz="5000" b="1" baseline="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4355" y="5766875"/>
            <a:ext cx="7917406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2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44377" y="6261400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2959" y="6197683"/>
            <a:ext cx="972000" cy="460715"/>
          </a:xfrm>
          <a:prstGeom prst="rect">
            <a:avLst/>
          </a:prstGeom>
        </p:spPr>
      </p:pic>
      <p:sp>
        <p:nvSpPr>
          <p:cNvPr id="15" name="Rätvinklig triangel 14"/>
          <p:cNvSpPr/>
          <p:nvPr userDrawn="1"/>
        </p:nvSpPr>
        <p:spPr>
          <a:xfrm rot="5400000">
            <a:off x="23978" y="-18666"/>
            <a:ext cx="4361188" cy="4398523"/>
          </a:xfrm>
          <a:prstGeom prst="rt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extruta 3"/>
          <p:cNvSpPr txBox="1"/>
          <p:nvPr userDrawn="1"/>
        </p:nvSpPr>
        <p:spPr>
          <a:xfrm>
            <a:off x="0" y="-30716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solidFill>
                  <a:srgbClr val="FF0000"/>
                </a:solidFill>
              </a:rPr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7400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stor och Rubrik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6243139" y="84084"/>
            <a:ext cx="5040000" cy="10405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43140" y="1176500"/>
            <a:ext cx="5040000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6243140" y="1776539"/>
            <a:ext cx="5040000" cy="4113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EB4E-1F85-4743-ACC5-DCD46BFD3510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599126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  <p:sp>
        <p:nvSpPr>
          <p:cNvPr id="8" name="Platshållare för text 4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-5" y="-1"/>
            <a:ext cx="4363687" cy="331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200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mindre triangel oc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4499741" y="84084"/>
            <a:ext cx="6284747" cy="104052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99742" y="1176500"/>
            <a:ext cx="6284747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499742" y="1776539"/>
            <a:ext cx="6284912" cy="4121149"/>
          </a:xfrm>
        </p:spPr>
        <p:txBody>
          <a:bodyPr/>
          <a:lstStyle>
            <a:lvl1pPr>
              <a:defRPr baseline="0"/>
            </a:lvl1pPr>
            <a:lvl2pPr marL="273050" indent="-188913">
              <a:defRPr/>
            </a:lvl2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8C7-E9F3-43BF-AE2F-AE8E8AD197E7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984239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-1"/>
            <a:ext cx="3984239" cy="304065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29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stor oc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8008737" y="84084"/>
            <a:ext cx="3272038" cy="10405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8008736" y="1176500"/>
            <a:ext cx="3248253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7" hasCustomPrompt="1"/>
          </p:nvPr>
        </p:nvSpPr>
        <p:spPr>
          <a:xfrm>
            <a:off x="8008736" y="1773238"/>
            <a:ext cx="3248025" cy="4113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FC5C-FE90-4021-B462-B94560601B2E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3706" y="4216"/>
            <a:ext cx="7714593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677293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 m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4508937" y="84084"/>
            <a:ext cx="6771836" cy="104052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08936" y="1176500"/>
            <a:ext cx="6771837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08937" y="1776538"/>
            <a:ext cx="3272400" cy="410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7" hasCustomPrompt="1"/>
          </p:nvPr>
        </p:nvSpPr>
        <p:spPr>
          <a:xfrm>
            <a:off x="8008880" y="1776538"/>
            <a:ext cx="3271895" cy="410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5D8F-DEB4-4626-856E-6DB9E890EDE5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4235669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228142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6" hasCustomPrompt="1"/>
          </p:nvPr>
        </p:nvSpPr>
        <p:spPr>
          <a:xfrm>
            <a:off x="981529" y="1776539"/>
            <a:ext cx="4932000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7" hasCustomPrompt="1"/>
          </p:nvPr>
        </p:nvSpPr>
        <p:spPr>
          <a:xfrm>
            <a:off x="6243145" y="1776539"/>
            <a:ext cx="4932000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C413-27BF-4BA0-AD77-010F3C6804F1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9655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ljusblå">
    <p:bg>
      <p:bgPr>
        <a:solidFill>
          <a:srgbClr val="EA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5360-9DA9-4B1A-9A2F-033F39D912AC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 baseline="0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981530" y="1776538"/>
            <a:ext cx="10299246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1257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0000" cy="3060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11805" y="2044254"/>
            <a:ext cx="8367312" cy="3842195"/>
          </a:xfrm>
        </p:spPr>
        <p:txBody>
          <a:bodyPr anchor="t" anchorCtr="0"/>
          <a:lstStyle>
            <a:lvl1pPr>
              <a:lnSpc>
                <a:spcPct val="85000"/>
              </a:lnSpc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6263-771B-48E1-8E31-D904F0580158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861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11805" y="2044254"/>
            <a:ext cx="8367312" cy="3842195"/>
          </a:xfrm>
        </p:spPr>
        <p:txBody>
          <a:bodyPr anchor="t" anchorCtr="0"/>
          <a:lstStyle>
            <a:lvl1pPr>
              <a:lnSpc>
                <a:spcPct val="85000"/>
              </a:lnSpc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030-9BB5-4FE2-A611-19193A34FBF1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Likbent triangel 6"/>
          <p:cNvSpPr/>
          <p:nvPr userDrawn="1"/>
        </p:nvSpPr>
        <p:spPr>
          <a:xfrm>
            <a:off x="640306" y="5482623"/>
            <a:ext cx="2757487" cy="138588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Likbent triangel 7"/>
          <p:cNvSpPr/>
          <p:nvPr userDrawn="1"/>
        </p:nvSpPr>
        <p:spPr>
          <a:xfrm flipV="1">
            <a:off x="8256949" y="0"/>
            <a:ext cx="2757487" cy="138588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78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A040-5A81-4206-B434-22070B675753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7238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3E7-9876-413F-9955-F060084543B0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304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1 utan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8530" y="2992975"/>
            <a:ext cx="7881258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32619" y="3474642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959" y="6197683"/>
            <a:ext cx="972000" cy="460715"/>
          </a:xfrm>
          <a:prstGeom prst="rect">
            <a:avLst/>
          </a:prstGeom>
        </p:spPr>
      </p:pic>
      <p:sp>
        <p:nvSpPr>
          <p:cNvPr id="15" name="Rätvinklig triangel 14"/>
          <p:cNvSpPr/>
          <p:nvPr userDrawn="1"/>
        </p:nvSpPr>
        <p:spPr>
          <a:xfrm rot="16200000" flipH="1">
            <a:off x="7810073" y="-20738"/>
            <a:ext cx="4361188" cy="4402667"/>
          </a:xfrm>
          <a:prstGeom prst="rt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 hasCustomPrompt="1"/>
          </p:nvPr>
        </p:nvSpPr>
        <p:spPr>
          <a:xfrm>
            <a:off x="985059" y="2196297"/>
            <a:ext cx="8558609" cy="777600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3"/>
              </a:buBlip>
              <a:defRPr sz="5000" b="1" baseline="0"/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2275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594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" y="778368"/>
            <a:ext cx="3780000" cy="53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8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681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9" y="1281164"/>
            <a:ext cx="3420000" cy="4550298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3"/>
              </a:buBlip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34828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6619" y="1299532"/>
            <a:ext cx="3420000" cy="4513561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3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1485632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99989" y="1323607"/>
            <a:ext cx="3888000" cy="4502947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3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289885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594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4064" b="4127"/>
          <a:stretch/>
        </p:blipFill>
        <p:spPr>
          <a:xfrm>
            <a:off x="870692" y="1053736"/>
            <a:ext cx="3638369" cy="486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05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681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9" y="1295983"/>
            <a:ext cx="3780000" cy="45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47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70" y="888279"/>
            <a:ext cx="3780000" cy="53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77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19934" y="850674"/>
            <a:ext cx="3852000" cy="54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25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 9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594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15" y="1351592"/>
            <a:ext cx="3744000" cy="45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34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10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681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884" y="60946"/>
            <a:ext cx="5616000" cy="794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8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2 utan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8530" y="2992975"/>
            <a:ext cx="7881258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32619" y="3474643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959" y="6197683"/>
            <a:ext cx="972000" cy="460715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985059" y="2196297"/>
            <a:ext cx="8558609" cy="777600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3"/>
              </a:buBlip>
              <a:defRPr sz="5000" b="1" baseline="0"/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301258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1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3376" y="1558247"/>
            <a:ext cx="4140000" cy="39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79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1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46217" y="287378"/>
            <a:ext cx="5292000" cy="654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5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3 utan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8530" y="2992975"/>
            <a:ext cx="7881258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32619" y="3474643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959" y="6197683"/>
            <a:ext cx="972000" cy="460715"/>
          </a:xfrm>
          <a:prstGeom prst="rect">
            <a:avLst/>
          </a:prstGeom>
        </p:spPr>
      </p:pic>
      <p:sp>
        <p:nvSpPr>
          <p:cNvPr id="15" name="Rätvinklig triangel 14"/>
          <p:cNvSpPr/>
          <p:nvPr userDrawn="1"/>
        </p:nvSpPr>
        <p:spPr>
          <a:xfrm rot="16200000" flipH="1">
            <a:off x="7810073" y="-20738"/>
            <a:ext cx="4361188" cy="4402667"/>
          </a:xfrm>
          <a:prstGeom prst="rtTriangl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 hasCustomPrompt="1"/>
          </p:nvPr>
        </p:nvSpPr>
        <p:spPr>
          <a:xfrm>
            <a:off x="985059" y="2196297"/>
            <a:ext cx="8558609" cy="777600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3"/>
              </a:buBlip>
              <a:defRPr sz="5000" b="1" baseline="0"/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193431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5360-9DA9-4B1A-9A2F-033F39D912AC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 baseline="0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981530" y="1776538"/>
            <a:ext cx="10299246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5998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-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16" hasCustomPrompt="1"/>
          </p:nvPr>
        </p:nvSpPr>
        <p:spPr>
          <a:xfrm>
            <a:off x="981528" y="1776539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45F0-8C00-48F4-962D-C2F1804975EA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7973225" y="1776539"/>
            <a:ext cx="3273039" cy="409343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333713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-bild höger blå">
    <p:bg>
      <p:bgPr>
        <a:solidFill>
          <a:srgbClr val="EA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8" name="Platshållare för innehåll 12"/>
          <p:cNvSpPr>
            <a:spLocks noGrp="1"/>
          </p:cNvSpPr>
          <p:nvPr>
            <p:ph sz="quarter" idx="16" hasCustomPrompt="1"/>
          </p:nvPr>
        </p:nvSpPr>
        <p:spPr>
          <a:xfrm>
            <a:off x="981528" y="1776539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E1F7-944A-49C7-89B4-BDEBEDDBECC9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7973225" y="1776539"/>
            <a:ext cx="3273039" cy="40934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396397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och innehå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981528" y="1776539"/>
            <a:ext cx="3273039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7" hasCustomPrompt="1"/>
          </p:nvPr>
        </p:nvSpPr>
        <p:spPr>
          <a:xfrm>
            <a:off x="4498976" y="1776413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A4BD-780C-4729-BC1B-3FE9BA0EDD42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137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innehåll">
    <p:bg>
      <p:bgPr>
        <a:solidFill>
          <a:srgbClr val="EA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61B2-F828-4876-AAD1-835C42D495F7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6" hasCustomPrompt="1"/>
          </p:nvPr>
        </p:nvSpPr>
        <p:spPr>
          <a:xfrm>
            <a:off x="4498976" y="1776413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968375" y="1776539"/>
            <a:ext cx="3273039" cy="40934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416581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68829" y="84084"/>
            <a:ext cx="8599714" cy="10405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81528" y="1776539"/>
            <a:ext cx="6766785" cy="40934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30519" y="6430868"/>
            <a:ext cx="72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38BAE68-474C-49A7-968E-512E1662B4CE}" type="datetime1">
              <a:rPr lang="sv-SE" smtClean="0"/>
              <a:t>2021-06-24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893630" y="6430868"/>
            <a:ext cx="396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0882959" y="6197683"/>
            <a:ext cx="972000" cy="46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8" r:id="rId3"/>
    <p:sldLayoutId id="2147483689" r:id="rId4"/>
    <p:sldLayoutId id="2147483678" r:id="rId5"/>
    <p:sldLayoutId id="2147483650" r:id="rId6"/>
    <p:sldLayoutId id="2147483690" r:id="rId7"/>
    <p:sldLayoutId id="2147483692" r:id="rId8"/>
    <p:sldLayoutId id="2147483671" r:id="rId9"/>
    <p:sldLayoutId id="2147483674" r:id="rId10"/>
    <p:sldLayoutId id="2147483672" r:id="rId11"/>
    <p:sldLayoutId id="2147483673" r:id="rId12"/>
    <p:sldLayoutId id="2147483675" r:id="rId13"/>
    <p:sldLayoutId id="2147483652" r:id="rId14"/>
    <p:sldLayoutId id="2147483701" r:id="rId15"/>
    <p:sldLayoutId id="2147483676" r:id="rId16"/>
    <p:sldLayoutId id="2147483691" r:id="rId17"/>
    <p:sldLayoutId id="2147483654" r:id="rId18"/>
    <p:sldLayoutId id="2147483655" r:id="rId19"/>
    <p:sldLayoutId id="2147483651" r:id="rId20"/>
    <p:sldLayoutId id="2147483667" r:id="rId21"/>
    <p:sldLayoutId id="2147483668" r:id="rId22"/>
    <p:sldLayoutId id="2147483669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00" indent="-266400" algn="l" defTabSz="914400" rtl="0" eaLnBrk="1" latinLnBrk="0" hangingPunct="1">
        <a:lnSpc>
          <a:spcPct val="100000"/>
        </a:lnSpc>
        <a:spcBef>
          <a:spcPts val="1400"/>
        </a:spcBef>
        <a:spcAft>
          <a:spcPts val="600"/>
        </a:spcAft>
        <a:buSzPct val="73000"/>
        <a:buFontTx/>
        <a:buBlip>
          <a:blip r:embed="rId34"/>
        </a:buBlip>
        <a:defRPr sz="25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576000" indent="-266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‐"/>
        <a:defRPr sz="23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810000" indent="-190800" algn="l" defTabSz="914400" rtl="0" eaLnBrk="1" latinLnBrk="0" hangingPunct="1">
        <a:lnSpc>
          <a:spcPct val="100000"/>
        </a:lnSpc>
        <a:spcBef>
          <a:spcPts val="200"/>
        </a:spcBef>
        <a:spcAft>
          <a:spcPts val="600"/>
        </a:spcAft>
        <a:buFont typeface="Calibri" panose="020F0502020204030204" pitchFamily="34" charset="0"/>
        <a:buChar char="»"/>
        <a:defRPr sz="19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932400" indent="-122400" algn="l" defTabSz="914400" rtl="0" eaLnBrk="1" latinLnBrk="0" hangingPunct="1">
        <a:lnSpc>
          <a:spcPct val="100000"/>
        </a:lnSpc>
        <a:spcBef>
          <a:spcPts val="200"/>
        </a:spcBef>
        <a:spcAft>
          <a:spcPts val="600"/>
        </a:spcAft>
        <a:buFont typeface="Calibri" panose="020F0502020204030204" pitchFamily="34" charset="0"/>
        <a:buChar char="›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085850" indent="-147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1117" userDrawn="1">
          <p15:clr>
            <a:srgbClr val="F26B43"/>
          </p15:clr>
        </p15:guide>
        <p15:guide id="5" pos="619" userDrawn="1">
          <p15:clr>
            <a:srgbClr val="F26B43"/>
          </p15:clr>
        </p15:guide>
        <p15:guide id="6" pos="4883" userDrawn="1">
          <p15:clr>
            <a:srgbClr val="F26B43"/>
          </p15:clr>
        </p15:guide>
        <p15:guide id="7" orient="horz" pos="41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153" y="4542148"/>
            <a:ext cx="8558609" cy="869262"/>
          </a:xfrm>
        </p:spPr>
        <p:txBody>
          <a:bodyPr/>
          <a:lstStyle/>
          <a:p>
            <a:r>
              <a:rPr lang="sv-SE" dirty="0"/>
              <a:t>Kan man mäta livskvalitet?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355" y="5450281"/>
            <a:ext cx="8434046" cy="395386"/>
          </a:xfrm>
        </p:spPr>
        <p:txBody>
          <a:bodyPr/>
          <a:lstStyle/>
          <a:p>
            <a:r>
              <a:rPr lang="sv-SE" sz="2400" dirty="0"/>
              <a:t>Växa eller Krympa konferensen, Norrbottens Kommuner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24355" y="5895698"/>
            <a:ext cx="7673975" cy="288000"/>
          </a:xfrm>
        </p:spPr>
        <p:txBody>
          <a:bodyPr/>
          <a:lstStyle/>
          <a:p>
            <a:r>
              <a:rPr lang="sv-SE" sz="1800" dirty="0"/>
              <a:t>25 maj 2021</a:t>
            </a:r>
          </a:p>
        </p:txBody>
      </p:sp>
    </p:spTree>
    <p:extLst>
      <p:ext uri="{BB962C8B-B14F-4D97-AF65-F5344CB8AC3E}">
        <p14:creationId xmlns:p14="http://schemas.microsoft.com/office/powerpoint/2010/main" val="307990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8829" y="84084"/>
            <a:ext cx="8599714" cy="1040524"/>
          </a:xfrm>
        </p:spPr>
        <p:txBody>
          <a:bodyPr anchor="b">
            <a:normAutofit/>
          </a:bodyPr>
          <a:lstStyle/>
          <a:p>
            <a:r>
              <a:rPr lang="sv-SE" dirty="0"/>
              <a:t>BNP, BRP, BRP+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68375" y="1176500"/>
            <a:ext cx="8599489" cy="473075"/>
          </a:xfrm>
        </p:spPr>
        <p:txBody>
          <a:bodyPr>
            <a:normAutofit/>
          </a:bodyPr>
          <a:lstStyle/>
          <a:p>
            <a:r>
              <a:rPr lang="sv-SE" dirty="0"/>
              <a:t>Ekonomisk produktion, välstånd, levnadsstandard, livskvalitet</a:t>
            </a:r>
          </a:p>
          <a:p>
            <a:endParaRPr lang="sv-SE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A83135E-7222-45AC-8702-CC8098DA1581}"/>
              </a:ext>
            </a:extLst>
          </p:cNvPr>
          <p:cNvSpPr txBox="1">
            <a:spLocks/>
          </p:cNvSpPr>
          <p:nvPr/>
        </p:nvSpPr>
        <p:spPr>
          <a:xfrm>
            <a:off x="968376" y="1834596"/>
            <a:ext cx="5592082" cy="40934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SzPct val="73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576000" indent="-26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‐"/>
              <a:defRPr sz="23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810000" indent="-1908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 sz="19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932400" indent="-1224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85850" indent="-147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sv-SE" sz="2300" dirty="0"/>
              <a:t>Hur kan vi se om ekonomin gör framsteg eller inte?</a:t>
            </a:r>
          </a:p>
          <a:p>
            <a:pPr>
              <a:lnSpc>
                <a:spcPct val="90000"/>
              </a:lnSpc>
            </a:pPr>
            <a:r>
              <a:rPr lang="sv-SE" sz="2300" dirty="0"/>
              <a:t>Några uppenbara markörer </a:t>
            </a:r>
          </a:p>
          <a:p>
            <a:pPr lvl="1">
              <a:lnSpc>
                <a:spcPct val="90000"/>
              </a:lnSpc>
            </a:pPr>
            <a:r>
              <a:rPr lang="sv-SE" sz="2100" dirty="0"/>
              <a:t>Förväntad livslängd ökar</a:t>
            </a:r>
          </a:p>
          <a:p>
            <a:pPr lvl="1">
              <a:lnSpc>
                <a:spcPct val="90000"/>
              </a:lnSpc>
            </a:pPr>
            <a:r>
              <a:rPr lang="sv-SE" sz="2100" dirty="0"/>
              <a:t>Ny innovativ teknik </a:t>
            </a:r>
          </a:p>
          <a:p>
            <a:pPr lvl="1">
              <a:lnSpc>
                <a:spcPct val="90000"/>
              </a:lnSpc>
            </a:pPr>
            <a:r>
              <a:rPr lang="sv-SE" sz="2100" dirty="0"/>
              <a:t>Förbättrad levnadsstandard</a:t>
            </a:r>
          </a:p>
          <a:p>
            <a:pPr>
              <a:lnSpc>
                <a:spcPct val="90000"/>
              </a:lnSpc>
            </a:pPr>
            <a:r>
              <a:rPr lang="sv-SE" sz="2300" dirty="0"/>
              <a:t>Samtidigt en känsla av att framsteg avstannat eller går i motsatt riktning</a:t>
            </a:r>
          </a:p>
          <a:p>
            <a:pPr lvl="1">
              <a:lnSpc>
                <a:spcPct val="90000"/>
              </a:lnSpc>
            </a:pPr>
            <a:r>
              <a:rPr lang="sv-SE" sz="2100" dirty="0"/>
              <a:t>Ojämnt fördelade inkomster </a:t>
            </a:r>
          </a:p>
          <a:p>
            <a:pPr lvl="1">
              <a:lnSpc>
                <a:spcPct val="90000"/>
              </a:lnSpc>
            </a:pPr>
            <a:r>
              <a:rPr lang="sv-SE" sz="2100" dirty="0"/>
              <a:t>Miljö- </a:t>
            </a:r>
            <a:r>
              <a:rPr lang="sv-SE" sz="2100"/>
              <a:t>&amp; klimatpåverkan</a:t>
            </a:r>
            <a:endParaRPr lang="sv-SE" sz="2100" dirty="0"/>
          </a:p>
          <a:p>
            <a:pPr marL="309600" lvl="1" indent="0">
              <a:lnSpc>
                <a:spcPct val="90000"/>
              </a:lnSpc>
              <a:buFont typeface="Calibri" panose="020F0502020204030204" pitchFamily="34" charset="0"/>
              <a:buNone/>
            </a:pPr>
            <a:endParaRPr lang="sv-SE" sz="160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C7682E1-CE08-450D-BC07-19D090CCE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972" y="1885396"/>
            <a:ext cx="4659312" cy="231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2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68375" y="1176500"/>
            <a:ext cx="8599489" cy="473075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B662578-F7E4-4170-A09D-1BBB2AFFA780}"/>
              </a:ext>
            </a:extLst>
          </p:cNvPr>
          <p:cNvSpPr txBox="1"/>
          <p:nvPr/>
        </p:nvSpPr>
        <p:spPr>
          <a:xfrm>
            <a:off x="1744135" y="476866"/>
            <a:ext cx="7951408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sv-SE" altLang="sv-SE" sz="350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ockwell" panose="02060603020205020403" pitchFamily="18" charset="0"/>
              </a:rPr>
              <a:t>”Livskvalitet</a:t>
            </a:r>
            <a:br>
              <a:rPr kumimoji="0" lang="sv-SE" altLang="sv-SE" sz="350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ockwell" panose="02060603020205020403" pitchFamily="18" charset="0"/>
              </a:rPr>
            </a:br>
            <a:r>
              <a:rPr kumimoji="0" lang="sv-SE" altLang="sv-SE" sz="350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ockwell" panose="02060603020205020403" pitchFamily="18" charset="0"/>
              </a:rPr>
              <a:t> är ett </a:t>
            </a:r>
            <a:r>
              <a:rPr kumimoji="0" lang="sv-SE" altLang="sv-SE" sz="3500" b="1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ockwell" panose="02060603020205020403" pitchFamily="18" charset="0"/>
              </a:rPr>
              <a:t>bredare koncept </a:t>
            </a:r>
            <a:br>
              <a:rPr kumimoji="0" lang="sv-SE" altLang="sv-SE" sz="350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ockwell" panose="02060603020205020403" pitchFamily="18" charset="0"/>
              </a:rPr>
            </a:br>
            <a:r>
              <a:rPr kumimoji="0" lang="sv-SE" altLang="sv-SE" sz="350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ockwell" panose="02060603020205020403" pitchFamily="18" charset="0"/>
              </a:rPr>
              <a:t>än </a:t>
            </a:r>
            <a:r>
              <a:rPr kumimoji="0" lang="sv-SE" altLang="sv-SE" sz="3500" b="1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ockwell" panose="02060603020205020403" pitchFamily="18" charset="0"/>
              </a:rPr>
              <a:t>ekonomisk produktion </a:t>
            </a:r>
            <a:r>
              <a:rPr kumimoji="0" lang="sv-SE" altLang="sv-SE" sz="350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ockwell" panose="02060603020205020403" pitchFamily="18" charset="0"/>
              </a:rPr>
              <a:t>och </a:t>
            </a:r>
            <a:r>
              <a:rPr kumimoji="0" lang="sv-SE" altLang="sv-SE" sz="3500" b="1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ockwell" panose="02060603020205020403" pitchFamily="18" charset="0"/>
              </a:rPr>
              <a:t>levnadsstandard. </a:t>
            </a:r>
          </a:p>
          <a:p>
            <a:pPr algn="ctr"/>
            <a:endParaRPr lang="sv-SE" altLang="sv-SE" sz="3500" i="1" dirty="0">
              <a:solidFill>
                <a:schemeClr val="accent6"/>
              </a:solidFill>
              <a:latin typeface="Rockwell" panose="02060603020205020403" pitchFamily="18" charset="0"/>
            </a:endParaRPr>
          </a:p>
          <a:p>
            <a:pPr algn="ctr"/>
            <a:r>
              <a:rPr kumimoji="0" lang="sv-SE" altLang="sv-SE" sz="350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ockwell" panose="02060603020205020403" pitchFamily="18" charset="0"/>
              </a:rPr>
              <a:t>Det inkluderar </a:t>
            </a:r>
          </a:p>
          <a:p>
            <a:pPr algn="ctr"/>
            <a:r>
              <a:rPr kumimoji="0" lang="sv-SE" altLang="sv-SE" sz="350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ockwell" panose="02060603020205020403" pitchFamily="18" charset="0"/>
              </a:rPr>
              <a:t>hela spektret av </a:t>
            </a:r>
            <a:r>
              <a:rPr kumimoji="0" lang="sv-SE" altLang="sv-SE" sz="3500" b="1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ockwell" panose="02060603020205020403" pitchFamily="18" charset="0"/>
              </a:rPr>
              <a:t>faktorer </a:t>
            </a:r>
            <a:br>
              <a:rPr kumimoji="0" lang="sv-SE" altLang="sv-SE" sz="3500" b="1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ockwell" panose="02060603020205020403" pitchFamily="18" charset="0"/>
              </a:rPr>
            </a:br>
            <a:r>
              <a:rPr kumimoji="0" lang="sv-SE" altLang="sv-SE" sz="3500" b="1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ockwell" panose="02060603020205020403" pitchFamily="18" charset="0"/>
              </a:rPr>
              <a:t>som påverkar </a:t>
            </a:r>
            <a:r>
              <a:rPr kumimoji="0" lang="sv-SE" altLang="sv-SE" sz="350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ockwell" panose="02060603020205020403" pitchFamily="18" charset="0"/>
              </a:rPr>
              <a:t>vad vi </a:t>
            </a:r>
            <a:r>
              <a:rPr kumimoji="0" lang="sv-SE" altLang="sv-SE" sz="3500" b="1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ockwell" panose="02060603020205020403" pitchFamily="18" charset="0"/>
              </a:rPr>
              <a:t>värdesätter i livet </a:t>
            </a:r>
            <a:r>
              <a:rPr kumimoji="0" lang="sv-SE" altLang="sv-SE" sz="350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ockwell" panose="02060603020205020403" pitchFamily="18" charset="0"/>
              </a:rPr>
              <a:t>och når </a:t>
            </a:r>
            <a:r>
              <a:rPr kumimoji="0" lang="sv-SE" altLang="sv-SE" sz="3500" b="1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ockwell" panose="02060603020205020403" pitchFamily="18" charset="0"/>
              </a:rPr>
              <a:t>bortom dess </a:t>
            </a:r>
          </a:p>
          <a:p>
            <a:pPr algn="ctr"/>
            <a:r>
              <a:rPr kumimoji="0" lang="sv-SE" altLang="sv-SE" sz="3500" b="1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ockwell" panose="02060603020205020403" pitchFamily="18" charset="0"/>
              </a:rPr>
              <a:t>materiella sida </a:t>
            </a:r>
            <a:r>
              <a:rPr kumimoji="0" lang="sv-SE" altLang="sv-SE" sz="350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Rockwell" panose="02060603020205020403" pitchFamily="18" charset="0"/>
              </a:rPr>
              <a:t>” </a:t>
            </a:r>
          </a:p>
          <a:p>
            <a:pPr algn="ctr"/>
            <a:endParaRPr lang="sv-SE" sz="3500" i="1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8829" y="84084"/>
            <a:ext cx="8599714" cy="1040524"/>
          </a:xfrm>
        </p:spPr>
        <p:txBody>
          <a:bodyPr anchor="b">
            <a:normAutofit/>
          </a:bodyPr>
          <a:lstStyle/>
          <a:p>
            <a:r>
              <a:rPr lang="sv-SE" dirty="0"/>
              <a:t>Att mäta livskvalitet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68375" y="1176500"/>
            <a:ext cx="8599489" cy="473075"/>
          </a:xfrm>
        </p:spPr>
        <p:txBody>
          <a:bodyPr>
            <a:normAutofit/>
          </a:bodyPr>
          <a:lstStyle/>
          <a:p>
            <a:r>
              <a:rPr lang="sv-SE" dirty="0"/>
              <a:t>Stiglitzkommissionen</a:t>
            </a:r>
          </a:p>
          <a:p>
            <a:endParaRPr lang="sv-SE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A83135E-7222-45AC-8702-CC8098DA1581}"/>
              </a:ext>
            </a:extLst>
          </p:cNvPr>
          <p:cNvSpPr txBox="1">
            <a:spLocks/>
          </p:cNvSpPr>
          <p:nvPr/>
        </p:nvSpPr>
        <p:spPr>
          <a:xfrm>
            <a:off x="968375" y="1834596"/>
            <a:ext cx="4438196" cy="40934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SzPct val="73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576000" indent="-26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‐"/>
              <a:defRPr sz="23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810000" indent="-1908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 sz="19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932400" indent="-1224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85850" indent="-147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sv-SE" sz="1600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13731AAD-C69E-4CE9-AAFA-7C3762EB04E1}"/>
              </a:ext>
            </a:extLst>
          </p:cNvPr>
          <p:cNvSpPr txBox="1">
            <a:spLocks/>
          </p:cNvSpPr>
          <p:nvPr/>
        </p:nvSpPr>
        <p:spPr>
          <a:xfrm>
            <a:off x="968376" y="1834596"/>
            <a:ext cx="5961814" cy="40934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SzPct val="73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576000" indent="-26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‐"/>
              <a:defRPr sz="23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810000" indent="-1908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 sz="19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932400" indent="-1224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85850" indent="-147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sv-SE" sz="2300" dirty="0"/>
              <a:t>Att mäta livskvalitet med utgångspunkt endast i resurser för begränsat </a:t>
            </a:r>
          </a:p>
          <a:p>
            <a:pPr>
              <a:lnSpc>
                <a:spcPct val="90000"/>
              </a:lnSpc>
            </a:pPr>
            <a:r>
              <a:rPr lang="sv-SE" sz="2300" dirty="0"/>
              <a:t>Mått för livskvalitet behöver också ta hänsyn till: </a:t>
            </a:r>
          </a:p>
          <a:p>
            <a:pPr lvl="1">
              <a:lnSpc>
                <a:spcPct val="90000"/>
              </a:lnSpc>
            </a:pPr>
            <a:r>
              <a:rPr lang="sv-SE" sz="2000" dirty="0"/>
              <a:t>Subjektivt välbefinnande</a:t>
            </a:r>
          </a:p>
          <a:p>
            <a:pPr lvl="1">
              <a:lnSpc>
                <a:spcPct val="90000"/>
              </a:lnSpc>
            </a:pPr>
            <a:r>
              <a:rPr lang="sv-SE" sz="2000" dirty="0"/>
              <a:t>Upplevda förutsättningar</a:t>
            </a:r>
          </a:p>
          <a:p>
            <a:pPr lvl="1">
              <a:lnSpc>
                <a:spcPct val="90000"/>
              </a:lnSpc>
            </a:pPr>
            <a:r>
              <a:rPr lang="sv-SE" sz="2000" dirty="0"/>
              <a:t>Rättvis fördelning &amp; värdering</a:t>
            </a:r>
          </a:p>
          <a:p>
            <a:pPr>
              <a:lnSpc>
                <a:spcPct val="90000"/>
              </a:lnSpc>
            </a:pPr>
            <a:r>
              <a:rPr lang="sv-SE" sz="2300" dirty="0"/>
              <a:t>Breddade mått ger möjlighet att berika den politiska diskussionen med information om människors syn på villkoren för de samhällen där de bor. </a:t>
            </a:r>
          </a:p>
          <a:p>
            <a:pPr>
              <a:lnSpc>
                <a:spcPct val="90000"/>
              </a:lnSpc>
            </a:pPr>
            <a:endParaRPr lang="sv-SE" sz="2300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0F75EB7D-9EDF-4746-9DD7-31A03EA98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884" y="1834596"/>
            <a:ext cx="4799104" cy="228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3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8829" y="84084"/>
            <a:ext cx="8599714" cy="1040524"/>
          </a:xfrm>
        </p:spPr>
        <p:txBody>
          <a:bodyPr anchor="b">
            <a:normAutofit/>
          </a:bodyPr>
          <a:lstStyle/>
          <a:p>
            <a:r>
              <a:rPr lang="sv-SE" dirty="0"/>
              <a:t>Att mäta livskvalitet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68375" y="1176500"/>
            <a:ext cx="8599489" cy="473075"/>
          </a:xfrm>
        </p:spPr>
        <p:txBody>
          <a:bodyPr>
            <a:normAutofit/>
          </a:bodyPr>
          <a:lstStyle/>
          <a:p>
            <a:r>
              <a:rPr lang="sv-SE" dirty="0"/>
              <a:t>Stiglitzkommissionen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981529" y="1776539"/>
            <a:ext cx="4932000" cy="40934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v-SE" sz="2300" dirty="0"/>
              <a:t>Stiglitzkommissionen identifierade ett antal nyckeldimensioner (teman) som alla gemensamt  formar människors välbefinnande (</a:t>
            </a:r>
            <a:r>
              <a:rPr lang="sv-SE" sz="2300" dirty="0" err="1"/>
              <a:t>well-being</a:t>
            </a:r>
            <a:r>
              <a:rPr lang="sv-SE" sz="2300" dirty="0"/>
              <a:t>) </a:t>
            </a:r>
            <a:br>
              <a:rPr lang="sv-SE" sz="1900" dirty="0"/>
            </a:br>
            <a:endParaRPr lang="sv-SE" sz="1900" dirty="0"/>
          </a:p>
          <a:p>
            <a:pPr lvl="1">
              <a:lnSpc>
                <a:spcPct val="90000"/>
              </a:lnSpc>
            </a:pPr>
            <a:r>
              <a:rPr lang="sv-SE" sz="1900" dirty="0"/>
              <a:t>Materiell levnadsstandard </a:t>
            </a:r>
          </a:p>
          <a:p>
            <a:pPr lvl="1">
              <a:lnSpc>
                <a:spcPct val="90000"/>
              </a:lnSpc>
            </a:pPr>
            <a:r>
              <a:rPr lang="sv-SE" sz="1900" dirty="0"/>
              <a:t>Hälsa</a:t>
            </a:r>
          </a:p>
          <a:p>
            <a:pPr lvl="1">
              <a:lnSpc>
                <a:spcPct val="90000"/>
              </a:lnSpc>
            </a:pPr>
            <a:r>
              <a:rPr lang="sv-SE" sz="1900" dirty="0"/>
              <a:t>Utbildning </a:t>
            </a:r>
          </a:p>
          <a:p>
            <a:pPr lvl="1">
              <a:lnSpc>
                <a:spcPct val="90000"/>
              </a:lnSpc>
            </a:pPr>
            <a:r>
              <a:rPr lang="sv-SE" sz="1900" dirty="0"/>
              <a:t>Personliga aktiviteter inklusive arbete</a:t>
            </a:r>
          </a:p>
          <a:p>
            <a:pPr lvl="1">
              <a:lnSpc>
                <a:spcPct val="90000"/>
              </a:lnSpc>
            </a:pPr>
            <a:r>
              <a:rPr lang="sv-SE" sz="1900" dirty="0"/>
              <a:t>Politisk röst och styrning</a:t>
            </a:r>
          </a:p>
          <a:p>
            <a:pPr lvl="1">
              <a:lnSpc>
                <a:spcPct val="90000"/>
              </a:lnSpc>
            </a:pPr>
            <a:r>
              <a:rPr lang="sv-SE" sz="1900" dirty="0"/>
              <a:t>Sociala kontakter och relationer</a:t>
            </a:r>
          </a:p>
          <a:p>
            <a:pPr lvl="1">
              <a:lnSpc>
                <a:spcPct val="90000"/>
              </a:lnSpc>
            </a:pPr>
            <a:r>
              <a:rPr lang="sv-SE" sz="1900" dirty="0"/>
              <a:t>Nutida och framtida miljöförhållanden</a:t>
            </a:r>
          </a:p>
          <a:p>
            <a:pPr lvl="1">
              <a:lnSpc>
                <a:spcPct val="90000"/>
              </a:lnSpc>
            </a:pPr>
            <a:r>
              <a:rPr lang="sv-SE" sz="1900" dirty="0"/>
              <a:t>Fysisk och ekonomisk säkerhet</a:t>
            </a:r>
          </a:p>
          <a:p>
            <a:pPr marL="309600" lvl="1" indent="0">
              <a:lnSpc>
                <a:spcPct val="90000"/>
              </a:lnSpc>
              <a:buNone/>
            </a:pPr>
            <a:endParaRPr lang="sv-SE" sz="190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471188A-63EF-496D-8E00-5CF2EC69C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57" r="17900" b="-1"/>
          <a:stretch/>
        </p:blipFill>
        <p:spPr>
          <a:xfrm>
            <a:off x="6243145" y="1776539"/>
            <a:ext cx="4932000" cy="4093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795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1FFE5849-B30E-442A-921F-472018398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986" y="489507"/>
            <a:ext cx="2676985" cy="33337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BRP+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Historik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981530" y="1776538"/>
            <a:ext cx="8691859" cy="4093436"/>
          </a:xfrm>
        </p:spPr>
        <p:txBody>
          <a:bodyPr/>
          <a:lstStyle/>
          <a:p>
            <a:r>
              <a:rPr lang="sv-SE" dirty="0"/>
              <a:t>Stiglitzkommissionen</a:t>
            </a:r>
          </a:p>
          <a:p>
            <a:pPr marL="309600" lvl="1" indent="0">
              <a:buNone/>
            </a:pPr>
            <a:r>
              <a:rPr lang="sv-SE" dirty="0"/>
              <a:t>-&gt; Kompletterande mått till BNP</a:t>
            </a:r>
          </a:p>
          <a:p>
            <a:r>
              <a:rPr lang="sv-SE" dirty="0"/>
              <a:t>OECD </a:t>
            </a:r>
            <a:endParaRPr lang="sv-SE" dirty="0">
              <a:highlight>
                <a:srgbClr val="FFFF00"/>
              </a:highlight>
            </a:endParaRPr>
          </a:p>
          <a:p>
            <a:pPr marL="309600" lvl="1" indent="0">
              <a:buNone/>
            </a:pPr>
            <a:r>
              <a:rPr lang="sv-SE" dirty="0"/>
              <a:t>-&gt; Better Life Index</a:t>
            </a:r>
          </a:p>
          <a:p>
            <a:r>
              <a:rPr lang="sv-SE" dirty="0"/>
              <a:t>Reglab, Tillväxtverket, Vinnova</a:t>
            </a:r>
            <a:br>
              <a:rPr lang="sv-SE" dirty="0"/>
            </a:br>
            <a:r>
              <a:rPr lang="sv-SE" sz="2300" dirty="0"/>
              <a:t> -&gt; BPR+</a:t>
            </a:r>
          </a:p>
          <a:p>
            <a:pPr marL="309600" lvl="1" indent="0">
              <a:buNone/>
            </a:pP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7B32967-04F5-4F3D-9FD5-89C203A0A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786" y="1568052"/>
            <a:ext cx="2524125" cy="3333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14C7FA67-A937-47EF-AC71-1DA51A531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3129" y="2593374"/>
            <a:ext cx="2466975" cy="3276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8ADB1BB4-1936-4F9F-A621-FA17E57DA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9188" y="3557729"/>
            <a:ext cx="2220860" cy="31279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06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8829" y="84084"/>
            <a:ext cx="8599714" cy="1040524"/>
          </a:xfrm>
        </p:spPr>
        <p:txBody>
          <a:bodyPr anchor="b">
            <a:normAutofit/>
          </a:bodyPr>
          <a:lstStyle/>
          <a:p>
            <a:r>
              <a:rPr lang="sv-SE" dirty="0"/>
              <a:t>BRP+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68375" y="1176500"/>
            <a:ext cx="8599489" cy="473075"/>
          </a:xfrm>
        </p:spPr>
        <p:txBody>
          <a:bodyPr>
            <a:normAutofit/>
          </a:bodyPr>
          <a:lstStyle/>
          <a:p>
            <a:r>
              <a:rPr lang="sv-SE" dirty="0"/>
              <a:t>Mäter livskvalitet utifrån 12 temaområden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454B96F8-A64D-4945-81AA-3F6AD19BDBC8}"/>
              </a:ext>
            </a:extLst>
          </p:cNvPr>
          <p:cNvSpPr txBox="1">
            <a:spLocks/>
          </p:cNvSpPr>
          <p:nvPr/>
        </p:nvSpPr>
        <p:spPr>
          <a:xfrm>
            <a:off x="7272070" y="1176500"/>
            <a:ext cx="4772113" cy="559741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SzPct val="73000"/>
              <a:buFontTx/>
              <a:buBlip>
                <a:blip r:embed="rId3"/>
              </a:buBlip>
              <a:defRPr sz="25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576000" indent="-26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‐"/>
              <a:defRPr sz="23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810000" indent="-1908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 sz="19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932400" indent="-1224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85850" indent="-147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/>
              <a:t>T1. Medborgarengagemang och demokratisk delaktighet</a:t>
            </a:r>
          </a:p>
          <a:p>
            <a:pPr lvl="1"/>
            <a:r>
              <a:rPr lang="sv-SE" sz="1200" dirty="0"/>
              <a:t>Invånare med lågt socialt deltagande: 21%  (Riket: 17)</a:t>
            </a:r>
          </a:p>
          <a:p>
            <a:pPr lvl="1"/>
            <a:r>
              <a:rPr lang="sv-SE" sz="1200" dirty="0"/>
              <a:t>Kvinnor på ordförandeposter i regionen: 50%  (50)</a:t>
            </a:r>
          </a:p>
          <a:p>
            <a:pPr lvl="1"/>
            <a:r>
              <a:rPr lang="sv-SE" sz="1200" dirty="0"/>
              <a:t>Valdeltagande i senaste regionvalet: 82%  (82)</a:t>
            </a:r>
          </a:p>
          <a:p>
            <a:pPr lvl="1"/>
            <a:r>
              <a:rPr lang="sv-SE" sz="1200" dirty="0"/>
              <a:t>Valdistrikt med lägst valdeltagande senaste regionvalet: 55%  (37)</a:t>
            </a:r>
          </a:p>
          <a:p>
            <a:pPr lvl="1"/>
            <a:r>
              <a:rPr lang="sv-SE" sz="1200" dirty="0"/>
              <a:t>Idrottsföreningar med LOK-stöd, antal/10 000 </a:t>
            </a:r>
            <a:r>
              <a:rPr lang="sv-SE" sz="1200" dirty="0" err="1"/>
              <a:t>inv</a:t>
            </a:r>
            <a:r>
              <a:rPr lang="sv-SE" sz="1200" dirty="0"/>
              <a:t> (kommun)</a:t>
            </a:r>
          </a:p>
          <a:p>
            <a:pPr lvl="1"/>
            <a:r>
              <a:rPr lang="sv-SE" sz="1200" dirty="0"/>
              <a:t>Elever i åk 9: På lektionerna är vi elever med och påverkar på vilket sätt vi ska arbeta med olika skoluppgifter, positiva svar, andel (kommun)</a:t>
            </a:r>
          </a:p>
          <a:p>
            <a:r>
              <a:rPr lang="sv-SE" sz="1600" dirty="0"/>
              <a:t>T.5 Inkomster och löner</a:t>
            </a:r>
          </a:p>
          <a:p>
            <a:pPr lvl="1"/>
            <a:r>
              <a:rPr lang="sv-SE" sz="1200" dirty="0"/>
              <a:t>Invånare 0-19 år i ekonomiskt utsatta hushåll: 5,5% (8,9)</a:t>
            </a:r>
          </a:p>
          <a:p>
            <a:pPr lvl="1"/>
            <a:r>
              <a:rPr lang="sv-SE" sz="1200" dirty="0"/>
              <a:t>Invånare 16-84 år som haft ekonomisk kris: 11% (13)</a:t>
            </a:r>
          </a:p>
          <a:p>
            <a:pPr lvl="1"/>
            <a:r>
              <a:rPr lang="sv-SE" sz="1200" dirty="0"/>
              <a:t>Invånare 18-64 år med låg inkomst: 18% (21)</a:t>
            </a:r>
          </a:p>
          <a:p>
            <a:pPr lvl="1"/>
            <a:r>
              <a:rPr lang="sv-SE" sz="1200" dirty="0"/>
              <a:t>Nettoinkomst, medianinkomst för boende i Sverige hela året 20+ år, tkr: 233,3 (241,2)</a:t>
            </a:r>
          </a:p>
          <a:p>
            <a:r>
              <a:rPr lang="sv-SE" sz="1600" dirty="0"/>
              <a:t>T11. Sociala relationer och tillit</a:t>
            </a:r>
          </a:p>
          <a:p>
            <a:pPr lvl="1"/>
            <a:r>
              <a:rPr lang="sv-SE" sz="1200" dirty="0"/>
              <a:t>Invånare 16-24 år som varken arbetar eller studerar: 6%  (7)</a:t>
            </a:r>
          </a:p>
          <a:p>
            <a:pPr lvl="1"/>
            <a:r>
              <a:rPr lang="sv-SE" sz="1200" dirty="0"/>
              <a:t>Invånare 16-84 år med avsaknad av emotionellt stöd: 12%  (12)</a:t>
            </a:r>
          </a:p>
          <a:p>
            <a:pPr lvl="1"/>
            <a:r>
              <a:rPr lang="sv-SE" sz="1200" dirty="0"/>
              <a:t>Invånare 16-84 år med avsaknad av tillit till andra: 26% (28)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DC7C45B-88CD-4A34-8EC1-61A583ACC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75" y="2124293"/>
            <a:ext cx="5764279" cy="4276508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78A3E5A-3BAC-485D-982C-B21571DC6B43}"/>
              </a:ext>
            </a:extLst>
          </p:cNvPr>
          <p:cNvSpPr txBox="1"/>
          <p:nvPr/>
        </p:nvSpPr>
        <p:spPr>
          <a:xfrm>
            <a:off x="878112" y="1893723"/>
            <a:ext cx="193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Norrbottens län</a:t>
            </a:r>
          </a:p>
        </p:txBody>
      </p:sp>
    </p:spTree>
    <p:extLst>
      <p:ext uri="{BB962C8B-B14F-4D97-AF65-F5344CB8AC3E}">
        <p14:creationId xmlns:p14="http://schemas.microsoft.com/office/powerpoint/2010/main" val="85231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D90378B2-5008-4BAE-ADEA-FA79EA5E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8000" dirty="0"/>
              <a:t>Tack!</a:t>
            </a:r>
            <a:br>
              <a:rPr lang="sv-SE" sz="8000" dirty="0"/>
            </a:br>
            <a:br>
              <a:rPr lang="sv-SE" sz="4000" dirty="0"/>
            </a:br>
            <a:r>
              <a:rPr lang="sv-SE" sz="4000" b="1" dirty="0"/>
              <a:t>Sofi Sjöberg</a:t>
            </a:r>
            <a:br>
              <a:rPr lang="sv-SE" sz="4000" dirty="0"/>
            </a:br>
            <a:r>
              <a:rPr lang="sv-SE" sz="4000" dirty="0"/>
              <a:t>sofi.sjoberg@tillvaxtverket.se</a:t>
            </a:r>
            <a:br>
              <a:rPr lang="sv-SE" sz="8000" dirty="0"/>
            </a:br>
            <a:br>
              <a:rPr lang="sv-SE" sz="2000" dirty="0"/>
            </a:br>
            <a:br>
              <a:rPr lang="sv-SE" sz="2000" dirty="0"/>
            </a:br>
            <a:endParaRPr lang="sv-SE" sz="8000" dirty="0"/>
          </a:p>
        </p:txBody>
      </p:sp>
    </p:spTree>
    <p:extLst>
      <p:ext uri="{BB962C8B-B14F-4D97-AF65-F5344CB8AC3E}">
        <p14:creationId xmlns:p14="http://schemas.microsoft.com/office/powerpoint/2010/main" val="4289650687"/>
      </p:ext>
    </p:extLst>
  </p:cSld>
  <p:clrMapOvr>
    <a:masterClrMapping/>
  </p:clrMapOvr>
</p:sld>
</file>

<file path=ppt/theme/theme1.xml><?xml version="1.0" encoding="utf-8"?>
<a:theme xmlns:a="http://schemas.openxmlformats.org/drawingml/2006/main" name="Lila_svensk">
  <a:themeElements>
    <a:clrScheme name="Tillväxtverket_Lila">
      <a:dk1>
        <a:sysClr val="windowText" lastClr="000000"/>
      </a:dk1>
      <a:lt1>
        <a:sysClr val="window" lastClr="FFFFFF"/>
      </a:lt1>
      <a:dk2>
        <a:srgbClr val="C9B8E1"/>
      </a:dk2>
      <a:lt2>
        <a:srgbClr val="FFEBFF"/>
      </a:lt2>
      <a:accent1>
        <a:srgbClr val="492069"/>
      </a:accent1>
      <a:accent2>
        <a:srgbClr val="7854BD"/>
      </a:accent2>
      <a:accent3>
        <a:srgbClr val="006D71"/>
      </a:accent3>
      <a:accent4>
        <a:srgbClr val="02A6A4"/>
      </a:accent4>
      <a:accent5>
        <a:srgbClr val="004376"/>
      </a:accent5>
      <a:accent6>
        <a:srgbClr val="0076CF"/>
      </a:accent6>
      <a:hlink>
        <a:srgbClr val="0563C1"/>
      </a:hlink>
      <a:folHlink>
        <a:srgbClr val="954F72"/>
      </a:folHlink>
    </a:clrScheme>
    <a:fontScheme name="Tillväxtverk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illväxtverket Färg 1">
      <a:srgbClr val="492069"/>
    </a:custClr>
    <a:custClr name="Tillväxtverket Färg 2">
      <a:srgbClr val="7854BD"/>
    </a:custClr>
    <a:custClr name="Tillväxtverket Färg 3">
      <a:srgbClr val="C9B8E1"/>
    </a:custClr>
    <a:custClr name="Tillväxtverket Färg 4">
      <a:srgbClr val="006D71"/>
    </a:custClr>
    <a:custClr name="Tillväxtverket Färg 5">
      <a:srgbClr val="A5DDE1"/>
    </a:custClr>
    <a:custClr name="Tillväxtverket Färg 6">
      <a:srgbClr val="02A6A4"/>
    </a:custClr>
    <a:custClr name="Tillväxtverket Färg 7">
      <a:srgbClr val="004376"/>
    </a:custClr>
    <a:custClr name="Tillväxtverket Färg 8">
      <a:srgbClr val="92C8EF"/>
    </a:custClr>
    <a:custClr name="Tillväxtverket Färg 9">
      <a:srgbClr val="0076CF"/>
    </a:custClr>
    <a:custClr name="Tillväxtverket Färg 10 ">
      <a:srgbClr val="007398"/>
    </a:custClr>
  </a:custClrLst>
  <a:extLst>
    <a:ext uri="{05A4C25C-085E-4340-85A3-A5531E510DB2}">
      <thm15:themeFamily xmlns:thm15="http://schemas.microsoft.com/office/thememl/2012/main" name="Presentation1" id="{2B045166-78D8-4500-9BBE-6116395071C9}" vid="{D47511FB-C1ED-4527-8D43-B20167343D6B}"/>
    </a:ext>
  </a:extLst>
</a:theme>
</file>

<file path=ppt/theme/theme2.xml><?xml version="1.0" encoding="utf-8"?>
<a:theme xmlns:a="http://schemas.openxmlformats.org/drawingml/2006/main" name="Office-tema">
  <a:themeElements>
    <a:clrScheme name="Tillväxtverket_Lila">
      <a:dk1>
        <a:sysClr val="windowText" lastClr="000000"/>
      </a:dk1>
      <a:lt1>
        <a:sysClr val="window" lastClr="FFFFFF"/>
      </a:lt1>
      <a:dk2>
        <a:srgbClr val="C9B8E1"/>
      </a:dk2>
      <a:lt2>
        <a:srgbClr val="FFEBFF"/>
      </a:lt2>
      <a:accent1>
        <a:srgbClr val="492069"/>
      </a:accent1>
      <a:accent2>
        <a:srgbClr val="7854BD"/>
      </a:accent2>
      <a:accent3>
        <a:srgbClr val="006D71"/>
      </a:accent3>
      <a:accent4>
        <a:srgbClr val="02A6A4"/>
      </a:accent4>
      <a:accent5>
        <a:srgbClr val="004376"/>
      </a:accent5>
      <a:accent6>
        <a:srgbClr val="0076CF"/>
      </a:accent6>
      <a:hlink>
        <a:srgbClr val="0563C1"/>
      </a:hlink>
      <a:folHlink>
        <a:srgbClr val="954F72"/>
      </a:folHlink>
    </a:clrScheme>
    <a:fontScheme name="Tillväxtverk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Tillväxtverket_Lila">
      <a:dk1>
        <a:sysClr val="windowText" lastClr="000000"/>
      </a:dk1>
      <a:lt1>
        <a:sysClr val="window" lastClr="FFFFFF"/>
      </a:lt1>
      <a:dk2>
        <a:srgbClr val="C9B8E1"/>
      </a:dk2>
      <a:lt2>
        <a:srgbClr val="FFEBFF"/>
      </a:lt2>
      <a:accent1>
        <a:srgbClr val="492069"/>
      </a:accent1>
      <a:accent2>
        <a:srgbClr val="7854BD"/>
      </a:accent2>
      <a:accent3>
        <a:srgbClr val="006D71"/>
      </a:accent3>
      <a:accent4>
        <a:srgbClr val="02A6A4"/>
      </a:accent4>
      <a:accent5>
        <a:srgbClr val="004376"/>
      </a:accent5>
      <a:accent6>
        <a:srgbClr val="0076CF"/>
      </a:accent6>
      <a:hlink>
        <a:srgbClr val="0563C1"/>
      </a:hlink>
      <a:folHlink>
        <a:srgbClr val="954F72"/>
      </a:folHlink>
    </a:clrScheme>
    <a:fontScheme name="Tillväxtverk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Nytt Word" ma:contentTypeID="0x010100F0CC08FD9F05314799DE880433A10B20" ma:contentTypeVersion="16" ma:contentTypeDescription="Skapa ett nytt dokument." ma:contentTypeScope="" ma:versionID="187ab5d964a666a36d10f7193f74b7ef">
  <xsd:schema xmlns:xsd="http://www.w3.org/2001/XMLSchema" xmlns:xs="http://www.w3.org/2001/XMLSchema" xmlns:p="http://schemas.microsoft.com/office/2006/metadata/properties" xmlns:ns1="http://schemas.microsoft.com/sharepoint/v3" xmlns:ns2="42216b4e-09bb-437c-8d1c-32b7b98ad1df" xmlns:ns3="54344de9-4a68-4968-bd31-f82509e5da64" targetNamespace="http://schemas.microsoft.com/office/2006/metadata/properties" ma:root="true" ma:fieldsID="6da8a14f3643efa521e4e46045129c73" ns1:_="" ns2:_="" ns3:_="">
    <xsd:import namespace="http://schemas.microsoft.com/sharepoint/v3"/>
    <xsd:import namespace="42216b4e-09bb-437c-8d1c-32b7b98ad1df"/>
    <xsd:import namespace="54344de9-4a68-4968-bd31-f82509e5da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Categories" minOccurs="0"/>
                <xsd:element ref="ns3:Dokument_x0020_typ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tegories" ma:index="10" nillable="true" ma:displayName="Kategorier" ma:description="" ma:internalName="Categorie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16b4e-09bb-437c-8d1c-32b7b98ad1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44de9-4a68-4968-bd31-f82509e5da64" elementFormDefault="qualified">
    <xsd:import namespace="http://schemas.microsoft.com/office/2006/documentManagement/types"/>
    <xsd:import namespace="http://schemas.microsoft.com/office/infopath/2007/PartnerControls"/>
    <xsd:element name="Dokument_x0020_typ" ma:index="11" nillable="true" ma:displayName="Dokumenttyp" ma:default="Dokument" ma:format="Dropdown" ma:internalName="Dokument_x0020_typ">
      <xsd:simpleType>
        <xsd:restriction base="dms:Choice">
          <xsd:enumeration value="Dokument"/>
          <xsd:enumeration value="Arbetsmaterial"/>
          <xsd:enumeration value="Avtal"/>
          <xsd:enumeration value="Kurser"/>
          <xsd:enumeration value="Protokoll"/>
          <xsd:enumeration value="Rapport"/>
          <xsd:enumeration value="Styrande dokument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_x0020_typ xmlns="54344de9-4a68-4968-bd31-f82509e5da64">Dokument</Dokument_x0020_typ>
    <Categor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D17499A-B8B0-4992-8276-5E2258AC8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216b4e-09bb-437c-8d1c-32b7b98ad1df"/>
    <ds:schemaRef ds:uri="54344de9-4a68-4968-bd31-f82509e5da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06CE3E-C0F1-445B-B8AD-8E16B5A834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63C724-4A0B-4795-B12E-D232643127FD}">
  <ds:schemaRefs>
    <ds:schemaRef ds:uri="http://schemas.microsoft.com/office/2006/metadata/properties"/>
    <ds:schemaRef ds:uri="http://schemas.microsoft.com/office/infopath/2007/PartnerControls"/>
    <ds:schemaRef ds:uri="54344de9-4a68-4968-bd31-f82509e5da64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Lila_svensk</Template>
  <TotalTime>0</TotalTime>
  <Words>469</Words>
  <Application>Microsoft Office PowerPoint</Application>
  <PresentationFormat>Bredbild</PresentationFormat>
  <Paragraphs>72</Paragraphs>
  <Slides>8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BerniniSansWeb</vt:lpstr>
      <vt:lpstr>Arial</vt:lpstr>
      <vt:lpstr>Calibri</vt:lpstr>
      <vt:lpstr>Calibri Light</vt:lpstr>
      <vt:lpstr>Rockwell</vt:lpstr>
      <vt:lpstr>Lila_svensk</vt:lpstr>
      <vt:lpstr>Kan man mäta livskvalitet?</vt:lpstr>
      <vt:lpstr>BNP, BRP, BRP+ </vt:lpstr>
      <vt:lpstr>PowerPoint-presentation</vt:lpstr>
      <vt:lpstr>Att mäta livskvalitet</vt:lpstr>
      <vt:lpstr>Att mäta livskvalitet</vt:lpstr>
      <vt:lpstr>BRP+</vt:lpstr>
      <vt:lpstr>BRP+</vt:lpstr>
      <vt:lpstr>Tack!  Sofi Sjöberg sofi.sjoberg@tillvaxtverket.se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Instruktionssida – radera när du läst</dc:title>
  <dc:creator>Sofi Sjöberg</dc:creator>
  <cp:lastModifiedBy>Catarina Lundqvist</cp:lastModifiedBy>
  <cp:revision>7</cp:revision>
  <dcterms:created xsi:type="dcterms:W3CDTF">2021-05-03T06:24:22Z</dcterms:created>
  <dcterms:modified xsi:type="dcterms:W3CDTF">2021-06-24T08:37:13Z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0x010100F0CC08FD9F05314799DE880433A10B20</vt:lpwstr>
  </property>
</Properties>
</file>