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6" r:id="rId2"/>
    <p:sldId id="287" r:id="rId3"/>
    <p:sldId id="259" r:id="rId4"/>
    <p:sldId id="289" r:id="rId5"/>
    <p:sldId id="288" r:id="rId6"/>
    <p:sldId id="276" r:id="rId7"/>
    <p:sldId id="301" r:id="rId8"/>
    <p:sldId id="262" r:id="rId9"/>
    <p:sldId id="263" r:id="rId10"/>
    <p:sldId id="302" r:id="rId11"/>
    <p:sldId id="265" r:id="rId12"/>
    <p:sldId id="264" r:id="rId13"/>
    <p:sldId id="266" r:id="rId14"/>
    <p:sldId id="267" r:id="rId15"/>
    <p:sldId id="290" r:id="rId16"/>
    <p:sldId id="291" r:id="rId17"/>
    <p:sldId id="300" r:id="rId18"/>
    <p:sldId id="277" r:id="rId19"/>
    <p:sldId id="258" r:id="rId20"/>
    <p:sldId id="293" r:id="rId21"/>
    <p:sldId id="295" r:id="rId22"/>
    <p:sldId id="296" r:id="rId23"/>
    <p:sldId id="297" r:id="rId24"/>
    <p:sldId id="292"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40244" autoAdjust="0"/>
  </p:normalViewPr>
  <p:slideViewPr>
    <p:cSldViewPr snapToGrid="0">
      <p:cViewPr varScale="1">
        <p:scale>
          <a:sx n="66" d="100"/>
          <a:sy n="66" d="100"/>
        </p:scale>
        <p:origin x="377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2C88D-329E-4986-95E5-BC04A890CB58}" type="datetimeFigureOut">
              <a:rPr lang="sv-SE" smtClean="0"/>
              <a:t>2021-11-16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EEE50-C068-4CFE-88D2-7E8E5C4564BC}" type="slidenum">
              <a:rPr lang="sv-SE" smtClean="0"/>
              <a:t>‹#›</a:t>
            </a:fld>
            <a:endParaRPr lang="sv-SE"/>
          </a:p>
        </p:txBody>
      </p:sp>
    </p:spTree>
    <p:extLst>
      <p:ext uri="{BB962C8B-B14F-4D97-AF65-F5344CB8AC3E}">
        <p14:creationId xmlns:p14="http://schemas.microsoft.com/office/powerpoint/2010/main" val="414247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a:t>Innan du börjar presentera via Teams:</a:t>
            </a:r>
          </a:p>
          <a:p>
            <a:r>
              <a:rPr lang="sv-SE" b="0" baseline="0" dirty="0"/>
              <a:t>Tryck på rutan med pilen för att dela innehållet.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Klicka på ”inkludera datorljud” uppe till höger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För att presentera välj ”dela skärm (det är för att filmerna ska kunna visas med både ljud och bild).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endParaRPr lang="sv-SE" b="0" baseline="0" dirty="0"/>
          </a:p>
          <a:p>
            <a:endParaRPr lang="sv-SE" b="1" dirty="0"/>
          </a:p>
          <a:p>
            <a:r>
              <a:rPr lang="sv-SE" b="1" dirty="0"/>
              <a:t>Nära vård och omsorg</a:t>
            </a:r>
          </a:p>
          <a:p>
            <a:endParaRPr lang="sv-SE" b="1" dirty="0"/>
          </a:p>
          <a:p>
            <a:r>
              <a:rPr lang="sv-SE" b="0" dirty="0"/>
              <a:t>Nära vård</a:t>
            </a:r>
            <a:r>
              <a:rPr lang="sv-SE" b="0" baseline="0" dirty="0"/>
              <a:t> innebär en omställning av hälso- och sjukvårdssystemet. Det är en nationell rörelse som pågår över hela landet. Den innebär nya sätt att arbeta med hälsa, vård och omsorg. </a:t>
            </a:r>
          </a:p>
          <a:p>
            <a:endParaRPr lang="sv-SE" b="0" baseline="0" dirty="0"/>
          </a:p>
          <a:p>
            <a:r>
              <a:rPr lang="sv-SE" b="0" baseline="0" dirty="0"/>
              <a:t>Omställningen av hälso- och sjukvårdssystemet sker även internationellt utifrån</a:t>
            </a:r>
            <a:r>
              <a:rPr lang="sv-SE" sz="1200" dirty="0"/>
              <a:t> WHOs mål att åstadkomma en nära vård. </a:t>
            </a: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Nära vård innebär ett skifte </a:t>
            </a:r>
            <a:r>
              <a:rPr lang="sv-SE" sz="1200" dirty="0"/>
              <a:t>från dagens hälso- och sjukvårdssystem, som i hög grad är uppbyggda kring sjukdomar och institutioner, till ett system som är designat för människor.</a:t>
            </a: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a:t>
            </a:fld>
            <a:endParaRPr lang="sv-SE"/>
          </a:p>
        </p:txBody>
      </p:sp>
    </p:spTree>
    <p:extLst>
      <p:ext uri="{BB962C8B-B14F-4D97-AF65-F5344CB8AC3E}">
        <p14:creationId xmlns:p14="http://schemas.microsoft.com/office/powerpoint/2010/main" val="1243178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a:solidFill>
                  <a:schemeClr val="tx1"/>
                </a:solidFill>
                <a:effectLst/>
                <a:latin typeface="+mn-lt"/>
                <a:ea typeface="+mn-ea"/>
                <a:cs typeface="+mn-cs"/>
              </a:rPr>
              <a:t>Den här bilden</a:t>
            </a:r>
            <a:r>
              <a:rPr lang="sv-SE" sz="1200" kern="1200" baseline="0" dirty="0">
                <a:solidFill>
                  <a:schemeClr val="tx1"/>
                </a:solidFill>
                <a:effectLst/>
                <a:latin typeface="+mn-lt"/>
                <a:ea typeface="+mn-ea"/>
                <a:cs typeface="+mn-cs"/>
              </a:rPr>
              <a:t> visar de vanligaste aktörerna som involveras i mötet med medborgarna.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I den nära vården är primärvården</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som utförs av såväl kommuner som regioner) basen. Den har ett viktigt uppdrag att samverka med andra delar av hälso- och sjukvården och andra till exempel socialtjänst och civilsamhället.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 rosa</a:t>
            </a:r>
            <a:r>
              <a:rPr lang="sv-SE" sz="1200" kern="1200" baseline="0" dirty="0">
                <a:solidFill>
                  <a:schemeClr val="tx1"/>
                </a:solidFill>
                <a:effectLst/>
                <a:latin typeface="+mn-lt"/>
                <a:ea typeface="+mn-ea"/>
                <a:cs typeface="+mn-cs"/>
              </a:rPr>
              <a:t> cirkeln</a:t>
            </a:r>
            <a:r>
              <a:rPr lang="sv-SE" sz="1200" kern="1200" dirty="0">
                <a:solidFill>
                  <a:schemeClr val="tx1"/>
                </a:solidFill>
                <a:effectLst/>
                <a:latin typeface="+mn-lt"/>
                <a:ea typeface="+mn-ea"/>
                <a:cs typeface="+mn-cs"/>
              </a:rPr>
              <a:t> i bilden beskriver den nära vården, en form av samverkanssystem som bildar ett kitt mellan olika verksamheter.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Den lilla tomma cirkeln</a:t>
            </a:r>
            <a:r>
              <a:rPr lang="sv-SE" sz="1200" kern="1200" baseline="0" dirty="0">
                <a:solidFill>
                  <a:schemeClr val="tx1"/>
                </a:solidFill>
                <a:effectLst/>
                <a:latin typeface="+mn-lt"/>
                <a:ea typeface="+mn-ea"/>
                <a:cs typeface="+mn-cs"/>
              </a:rPr>
              <a:t> symboliserar verksamheter som inte finns namngivna i bilen. </a:t>
            </a:r>
            <a:endParaRPr lang="sv-SE" sz="1200" kern="1200" dirty="0">
              <a:solidFill>
                <a:schemeClr val="tx1"/>
              </a:solidFill>
              <a:effectLst/>
              <a:latin typeface="+mn-lt"/>
              <a:ea typeface="+mn-ea"/>
              <a:cs typeface="+mn-cs"/>
            </a:endParaRP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En viktig drivkraft när vi utvecklar nära vård är att fördjupa kunskapen om helheten och om vilka värden som skapas.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Med ett sådant synsätt blir det viktigt att se till patientens hela hälso- och vårdprocess, oavsett i vilken del av kedjan man själv är verksam.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14</a:t>
            </a:fld>
            <a:endParaRPr lang="sv-SE"/>
          </a:p>
        </p:txBody>
      </p:sp>
    </p:spTree>
    <p:extLst>
      <p:ext uri="{BB962C8B-B14F-4D97-AF65-F5344CB8AC3E}">
        <p14:creationId xmlns:p14="http://schemas.microsoft.com/office/powerpoint/2010/main" val="83254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väcker presentationen för tankar hos er? </a:t>
            </a:r>
          </a:p>
          <a:p>
            <a:r>
              <a:rPr lang="sv-SE" dirty="0"/>
              <a:t>Vad är vårat varför?</a:t>
            </a:r>
          </a:p>
        </p:txBody>
      </p:sp>
      <p:sp>
        <p:nvSpPr>
          <p:cNvPr id="4" name="Platshållare för bildnummer 3"/>
          <p:cNvSpPr>
            <a:spLocks noGrp="1"/>
          </p:cNvSpPr>
          <p:nvPr>
            <p:ph type="sldNum" sz="quarter" idx="10"/>
          </p:nvPr>
        </p:nvSpPr>
        <p:spPr/>
        <p:txBody>
          <a:bodyPr/>
          <a:lstStyle/>
          <a:p>
            <a:fld id="{FB0CB7F7-2DE7-442F-B621-87F2D8E04FE8}" type="slidenum">
              <a:rPr lang="sv-SE" smtClean="0"/>
              <a:t>15</a:t>
            </a:fld>
            <a:endParaRPr lang="sv-SE"/>
          </a:p>
        </p:txBody>
      </p:sp>
    </p:spTree>
    <p:extLst>
      <p:ext uri="{BB962C8B-B14F-4D97-AF65-F5344CB8AC3E}">
        <p14:creationId xmlns:p14="http://schemas.microsoft.com/office/powerpoint/2010/main" val="410531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Länets 14 kommuner och Region Norrbotten har tagit</a:t>
            </a:r>
            <a:r>
              <a:rPr lang="sv-SE" baseline="0" dirty="0"/>
              <a:t> fram denna gemensamma målbild</a:t>
            </a:r>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16</a:t>
            </a:fld>
            <a:endParaRPr lang="sv-SE"/>
          </a:p>
        </p:txBody>
      </p:sp>
    </p:spTree>
    <p:extLst>
      <p:ext uri="{BB962C8B-B14F-4D97-AF65-F5344CB8AC3E}">
        <p14:creationId xmlns:p14="http://schemas.microsoft.com/office/powerpoint/2010/main" val="1868695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December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dirty="0"/>
              <a:t>I mitten av december beslutade den</a:t>
            </a:r>
            <a:r>
              <a:rPr lang="sv-SE" sz="1200" b="0" baseline="0" dirty="0"/>
              <a:t> p</a:t>
            </a:r>
            <a:r>
              <a:rPr lang="sv-SE" b="0" dirty="0"/>
              <a:t>olitiska samverkansberedningen för hälsa, vård, omsorg och skola (POLSAM) att anta en process i arbetet mot en gemensam målbild för omställningen till en god och nära 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lvl="0" indent="0">
              <a:buFont typeface="Arial" panose="020B0604020202020204" pitchFamily="34" charset="0"/>
              <a:buNone/>
            </a:pPr>
            <a:r>
              <a:rPr lang="sv-SE" sz="1200" b="1" dirty="0"/>
              <a:t>Februari 2021</a:t>
            </a:r>
          </a:p>
          <a:p>
            <a:pPr marL="171450" lvl="0" indent="-171450">
              <a:buFont typeface="Arial" panose="020B0604020202020204" pitchFamily="34" charset="0"/>
              <a:buChar char="•"/>
            </a:pPr>
            <a:r>
              <a:rPr lang="sv-SE" sz="1200" b="0" baseline="0" dirty="0"/>
              <a:t>En första kick off där nästan 100 personer deltog. Deltagarna var både högre tjänstepersoner och förtroendevalda från regionen och länets kommuner. Även patient- och brukarrepresentanter var med. På kick-offen diskuterades bland annat: </a:t>
            </a:r>
          </a:p>
          <a:p>
            <a:pPr marL="0" lvl="0" indent="0">
              <a:buFont typeface="Arial" panose="020B0604020202020204" pitchFamily="34" charset="0"/>
              <a:buNone/>
            </a:pPr>
            <a:endParaRPr lang="sv-SE"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i="0" kern="1200" dirty="0">
                <a:solidFill>
                  <a:schemeClr val="tx1"/>
                </a:solidFill>
                <a:effectLst/>
                <a:latin typeface="+mn-lt"/>
                <a:ea typeface="+mn-ea"/>
                <a:cs typeface="+mn-cs"/>
              </a:rPr>
              <a:t>Varför behövs en omställning till god och nära vård i Norrbotten?</a:t>
            </a:r>
            <a:r>
              <a:rPr lang="en-US" sz="1200" i="0" kern="1200" dirty="0">
                <a:solidFill>
                  <a:schemeClr val="tx1"/>
                </a:solidFill>
                <a:effectLst/>
                <a:latin typeface="+mn-lt"/>
                <a:ea typeface="+mn-ea"/>
                <a:cs typeface="+mn-cs"/>
              </a:rPr>
              <a:t>​</a:t>
            </a:r>
            <a:r>
              <a:rPr lang="sv-SE" sz="1200" i="0"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sv-SE" sz="1200" i="0" kern="1200" dirty="0">
                <a:solidFill>
                  <a:schemeClr val="tx1"/>
                </a:solidFill>
                <a:effectLst/>
                <a:latin typeface="+mn-lt"/>
                <a:ea typeface="+mn-ea"/>
                <a:cs typeface="+mn-cs"/>
              </a:rPr>
              <a:t>Vilka tre områden är mest betydelsefulla för länets gemensamma målbild?​</a:t>
            </a:r>
            <a:r>
              <a:rPr lang="sv-SE" sz="1200" i="0"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sv-SE" sz="1200" i="0" kern="1200" dirty="0">
                <a:solidFill>
                  <a:schemeClr val="tx1"/>
                </a:solidFill>
                <a:effectLst/>
                <a:latin typeface="+mn-lt"/>
                <a:ea typeface="+mn-ea"/>
                <a:cs typeface="+mn-cs"/>
              </a:rPr>
              <a:t>Vilka ingredienser är betydelsefulla för att öka tilliten?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baseline="0" dirty="0"/>
          </a:p>
          <a:p>
            <a:r>
              <a:rPr lang="sv-SE" b="1" dirty="0"/>
              <a:t>Mars- april 2021</a:t>
            </a:r>
          </a:p>
          <a:p>
            <a:pPr marL="171450" indent="-171450">
              <a:buFont typeface="Arial" panose="020B0604020202020204" pitchFamily="34" charset="0"/>
              <a:buChar char="•"/>
            </a:pPr>
            <a:r>
              <a:rPr lang="sv-SE" baseline="0" dirty="0"/>
              <a:t>Workshops hölls runt om i länet. Deltagarna var både medborgare, patienter/brukare samt representanter från länets kommuner och regionen. Här är några frågor som grupperna fick arbete med:</a:t>
            </a:r>
            <a:endParaRPr lang="sv-SE" sz="1200" kern="1200" dirty="0">
              <a:solidFill>
                <a:schemeClr val="tx1"/>
              </a:solidFill>
              <a:effectLst/>
              <a:latin typeface="+mn-lt"/>
              <a:ea typeface="+mn-ea"/>
              <a:cs typeface="+mn-cs"/>
            </a:endParaRPr>
          </a:p>
          <a:p>
            <a:pPr lvl="0"/>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Vad handlar Nära vård?</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Hur vill vi att det ska se ut om 10 år?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Formulera utmaningar med Nära vård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Vilka bevis finns det för att dagens vård är ett problem?</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Vilka kulturella och sociala faktorer behöver vi ta hänsyn till</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Varför är nära vård viktigt?</a:t>
            </a:r>
          </a:p>
          <a:p>
            <a:pPr marL="171450" lvl="0" indent="-171450">
              <a:buFont typeface="Arial" panose="020B0604020202020204" pitchFamily="34" charset="0"/>
              <a:buChar char="•"/>
            </a:pPr>
            <a:endParaRPr lang="sv-SE" sz="1200" kern="1200" dirty="0">
              <a:solidFill>
                <a:schemeClr val="tx1"/>
              </a:solidFill>
              <a:effectLst/>
              <a:latin typeface="+mn-lt"/>
              <a:ea typeface="+mn-ea"/>
              <a:cs typeface="+mn-cs"/>
            </a:endParaRPr>
          </a:p>
          <a:p>
            <a:pPr marL="0" lvl="0" indent="0">
              <a:buFont typeface="Arial" panose="020B0604020202020204" pitchFamily="34" charset="0"/>
              <a:buNone/>
            </a:pPr>
            <a:r>
              <a:rPr lang="sv-SE" b="1" baseline="0" dirty="0"/>
              <a:t>Maj 2021</a:t>
            </a:r>
          </a:p>
          <a:p>
            <a:pPr marL="0" lvl="0" indent="0">
              <a:buFont typeface="Arial" panose="020B0604020202020204" pitchFamily="34" charset="0"/>
              <a:buNone/>
            </a:pPr>
            <a:r>
              <a:rPr lang="sv-SE" b="0" baseline="0" dirty="0"/>
              <a:t>Förslag till målbild presenterades för gruppen som var med på kick-offen under februari. Frågor som diskuterades:</a:t>
            </a:r>
          </a:p>
          <a:p>
            <a:pPr marL="0" lvl="0" indent="0">
              <a:buFont typeface="Arial" panose="020B0604020202020204" pitchFamily="34" charset="0"/>
              <a:buNone/>
            </a:pPr>
            <a:endParaRPr lang="sv-SE" b="0" baseline="0" dirty="0"/>
          </a:p>
          <a:p>
            <a:pPr marL="171450" lvl="0" indent="-171450">
              <a:buFont typeface="Arial" panose="020B0604020202020204" pitchFamily="34" charset="0"/>
              <a:buChar char="•"/>
            </a:pPr>
            <a:r>
              <a:rPr lang="sv-SE" dirty="0">
                <a:effectLst/>
              </a:rPr>
              <a:t>Ger målbilden tillräcklig kraft för att byta fokus från organisation till person?</a:t>
            </a:r>
            <a:br>
              <a:rPr lang="sv-SE" dirty="0">
                <a:effectLst/>
              </a:rPr>
            </a:b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dirty="0">
                <a:effectLst/>
              </a:rPr>
              <a:t>Ger målbilden tillräcklig kraft och motivation för att motiveras till görande?</a:t>
            </a:r>
            <a:br>
              <a:rPr lang="sv-SE" dirty="0">
                <a:effectLst/>
              </a:rPr>
            </a:br>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dirty="0">
                <a:effectLst/>
              </a:rPr>
              <a:t>Är målbilden inkluderande så att alla medskapare kan känna tillhörighet/delaktighet?</a:t>
            </a:r>
            <a:br>
              <a:rPr lang="sv-SE" dirty="0">
                <a:effectLst/>
              </a:rPr>
            </a:br>
            <a:endParaRPr lang="sv-SE" b="1" baseline="0" dirty="0"/>
          </a:p>
          <a:p>
            <a:pPr marL="0" lvl="0" indent="0">
              <a:buFont typeface="Arial" panose="020B0604020202020204" pitchFamily="34" charset="0"/>
              <a:buNone/>
            </a:pPr>
            <a:r>
              <a:rPr lang="sv-SE" sz="1200" b="1" kern="1200" baseline="0" dirty="0">
                <a:solidFill>
                  <a:schemeClr val="tx1"/>
                </a:solidFill>
                <a:effectLst/>
                <a:latin typeface="+mn-lt"/>
                <a:ea typeface="+mn-ea"/>
                <a:cs typeface="+mn-cs"/>
              </a:rPr>
              <a:t>Beslut målbild: </a:t>
            </a:r>
            <a:r>
              <a:rPr lang="sv-SE" sz="1200" b="0" kern="1200" baseline="0" dirty="0">
                <a:solidFill>
                  <a:schemeClr val="tx1"/>
                </a:solidFill>
                <a:effectLst/>
                <a:latin typeface="+mn-lt"/>
                <a:ea typeface="+mn-ea"/>
                <a:cs typeface="+mn-cs"/>
              </a:rPr>
              <a:t>den 27 maj beslutade </a:t>
            </a:r>
            <a:r>
              <a:rPr lang="sv-SE" sz="1200" b="0" kern="1200" baseline="0" dirty="0" err="1">
                <a:solidFill>
                  <a:schemeClr val="tx1"/>
                </a:solidFill>
                <a:effectLst/>
                <a:latin typeface="+mn-lt"/>
                <a:ea typeface="+mn-ea"/>
                <a:cs typeface="+mn-cs"/>
              </a:rPr>
              <a:t>Polsam</a:t>
            </a:r>
            <a:r>
              <a:rPr lang="sv-SE" sz="1200" b="0" kern="1200" baseline="0" dirty="0">
                <a:solidFill>
                  <a:schemeClr val="tx1"/>
                </a:solidFill>
                <a:effectLst/>
                <a:latin typeface="+mn-lt"/>
                <a:ea typeface="+mn-ea"/>
                <a:cs typeface="+mn-cs"/>
              </a:rPr>
              <a:t> att anta målbildens innehåll.  Efter det har r</a:t>
            </a:r>
            <a:r>
              <a:rPr lang="sv-SE" dirty="0"/>
              <a:t>egionfullmäktige och Norrbottens Kommuners styrelse beslutat att anta målbilden. Norrbottens Kommuners styrelse har därefter rekommenderat länets kommuner att anta målbilden i ordinarie beslutsprocess.</a:t>
            </a:r>
            <a:r>
              <a:rPr lang="sv-SE" baseline="0" dirty="0"/>
              <a:t> Detta beräknas vara klart senhösten 2021. </a:t>
            </a:r>
          </a:p>
          <a:p>
            <a:pPr marL="0" lvl="0" indent="0">
              <a:buFont typeface="Arial" panose="020B0604020202020204" pitchFamily="34" charset="0"/>
              <a:buNone/>
            </a:pPr>
            <a:r>
              <a:rPr lang="sv-SE" dirty="0"/>
              <a:t>Den grafiska profilen av målbilden har vidareutvecklas utifrån beslutat textinnehåll och blev klart i slutet av september.</a:t>
            </a: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17</a:t>
            </a:fld>
            <a:endParaRPr lang="sv-SE"/>
          </a:p>
        </p:txBody>
      </p:sp>
    </p:spTree>
    <p:extLst>
      <p:ext uri="{BB962C8B-B14F-4D97-AF65-F5344CB8AC3E}">
        <p14:creationId xmlns:p14="http://schemas.microsoft.com/office/powerpoint/2010/main" val="2491137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Här presenteras</a:t>
            </a:r>
            <a:r>
              <a:rPr lang="sv-SE" baseline="0" dirty="0"/>
              <a:t> vår </a:t>
            </a:r>
            <a:r>
              <a:rPr lang="sv-SE" dirty="0"/>
              <a:t>gemensamma målbild i Norrbotten.</a:t>
            </a:r>
          </a:p>
          <a:p>
            <a:pPr marL="171450" indent="-171450">
              <a:buFont typeface="Arial" panose="020B0604020202020204" pitchFamily="34" charset="0"/>
              <a:buChar char="•"/>
            </a:pPr>
            <a:r>
              <a:rPr lang="sv-SE" dirty="0"/>
              <a:t>Varje blomblad = ett målområde</a:t>
            </a:r>
          </a:p>
          <a:p>
            <a:pPr marL="171450" indent="-171450">
              <a:buFont typeface="Arial" panose="020B0604020202020204" pitchFamily="34" charset="0"/>
              <a:buChar char="•"/>
            </a:pPr>
            <a:r>
              <a:rPr lang="sv-SE" dirty="0"/>
              <a:t>Vattenkannorna</a:t>
            </a:r>
            <a:r>
              <a:rPr lang="sv-SE" baseline="0" dirty="0"/>
              <a:t> symboliserar vi alla aktörer kring den enskilde som bidrar till att stödja hälsa och välbefinnande</a:t>
            </a:r>
            <a:endParaRPr lang="sv-SE" dirty="0"/>
          </a:p>
        </p:txBody>
      </p:sp>
      <p:sp>
        <p:nvSpPr>
          <p:cNvPr id="4" name="Platshållare för bildnummer 3"/>
          <p:cNvSpPr>
            <a:spLocks noGrp="1"/>
          </p:cNvSpPr>
          <p:nvPr>
            <p:ph type="sldNum" sz="quarter" idx="5"/>
          </p:nvPr>
        </p:nvSpPr>
        <p:spPr/>
        <p:txBody>
          <a:bodyPr/>
          <a:lstStyle/>
          <a:p>
            <a:fld id="{A8C8D16A-BC28-411F-ABF7-554E9A57354E}"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val="270054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8C8D16A-BC28-411F-ABF7-554E9A57354E}" type="slidenum">
              <a:rPr lang="sv-SE" smtClean="0">
                <a:solidFill>
                  <a:prstClr val="black"/>
                </a:solidFill>
              </a:rPr>
              <a:pPr/>
              <a:t>19</a:t>
            </a:fld>
            <a:endParaRPr lang="sv-SE">
              <a:solidFill>
                <a:prstClr val="black"/>
              </a:solidFill>
            </a:endParaRPr>
          </a:p>
        </p:txBody>
      </p:sp>
    </p:spTree>
    <p:extLst>
      <p:ext uri="{BB962C8B-B14F-4D97-AF65-F5344CB8AC3E}">
        <p14:creationId xmlns:p14="http://schemas.microsoft.com/office/powerpoint/2010/main" val="397358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Lite tips för näring till dialogen.</a:t>
            </a:r>
            <a:r>
              <a:rPr lang="sv-SE" baseline="0" dirty="0"/>
              <a:t> </a:t>
            </a:r>
            <a:r>
              <a:rPr lang="sv-SE" dirty="0"/>
              <a:t>Utgå gärna från något målområde:</a:t>
            </a:r>
          </a:p>
          <a:p>
            <a:pPr marL="171450" indent="-171450">
              <a:buFont typeface="Arial" panose="020B0604020202020204" pitchFamily="34" charset="0"/>
              <a:buChar char="•"/>
            </a:pPr>
            <a:r>
              <a:rPr lang="sv-SE" dirty="0"/>
              <a:t>Ta vara på den egna kraften </a:t>
            </a:r>
          </a:p>
          <a:p>
            <a:pPr marL="171450" indent="-171450">
              <a:buFont typeface="Arial" panose="020B0604020202020204" pitchFamily="34" charset="0"/>
              <a:buChar char="•"/>
            </a:pPr>
            <a:r>
              <a:rPr lang="sv-SE" dirty="0"/>
              <a:t>Tillsammans</a:t>
            </a:r>
            <a:r>
              <a:rPr lang="sv-SE" baseline="0" dirty="0"/>
              <a:t> för min trygghet</a:t>
            </a:r>
          </a:p>
          <a:p>
            <a:pPr marL="171450" indent="-171450">
              <a:buFont typeface="Arial" panose="020B0604020202020204" pitchFamily="34" charset="0"/>
              <a:buChar char="•"/>
            </a:pPr>
            <a:r>
              <a:rPr lang="sv-SE" dirty="0"/>
              <a:t>Sammanhållet</a:t>
            </a:r>
            <a:r>
              <a:rPr lang="sv-SE" baseline="0" dirty="0"/>
              <a:t> och </a:t>
            </a:r>
            <a:r>
              <a:rPr lang="sv-SE" dirty="0"/>
              <a:t>enkelt för mig</a:t>
            </a:r>
          </a:p>
          <a:p>
            <a:pPr marL="171450" indent="-171450">
              <a:buFont typeface="Arial" panose="020B0604020202020204" pitchFamily="34" charset="0"/>
              <a:buChar char="•"/>
            </a:pPr>
            <a:r>
              <a:rPr lang="sv-SE" dirty="0"/>
              <a:t>Nära</a:t>
            </a:r>
            <a:r>
              <a:rPr lang="sv-SE" baseline="0" dirty="0"/>
              <a:t> mig på bästa sätt  </a:t>
            </a:r>
          </a:p>
          <a:p>
            <a:pPr marL="171450" indent="-171450">
              <a:buFont typeface="Arial" panose="020B0604020202020204" pitchFamily="34" charset="0"/>
              <a:buChar char="•"/>
            </a:pPr>
            <a:endParaRPr lang="sv-SE" baseline="0" dirty="0"/>
          </a:p>
          <a:p>
            <a:pPr marL="171450" indent="-171450">
              <a:buFont typeface="Arial" panose="020B0604020202020204" pitchFamily="34" charset="0"/>
              <a:buChar char="•"/>
            </a:pPr>
            <a:r>
              <a:rPr lang="sv-SE" baseline="0" dirty="0"/>
              <a:t>Exempel: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Hur arbetar vi för att stärka patientens/brukarens egen kraft? Stöd till egenvård?</a:t>
            </a:r>
          </a:p>
          <a:p>
            <a:pPr marL="171450" indent="-171450">
              <a:buFont typeface="Arial" panose="020B0604020202020204" pitchFamily="34" charset="0"/>
              <a:buChar char="•"/>
            </a:pPr>
            <a:r>
              <a:rPr lang="sv-SE" baseline="0" dirty="0"/>
              <a:t>Hur ofta involverar vi patienter, brukare eller närstående hos oss? I vilka sammanhang?</a:t>
            </a:r>
          </a:p>
          <a:p>
            <a:pPr marL="171450" indent="-171450">
              <a:buFont typeface="Arial" panose="020B0604020202020204" pitchFamily="34" charset="0"/>
              <a:buChar char="•"/>
            </a:pPr>
            <a:r>
              <a:rPr lang="sv-SE" baseline="0" dirty="0"/>
              <a:t>Vilka delar i samordningen kan vi stärka?</a:t>
            </a:r>
          </a:p>
        </p:txBody>
      </p:sp>
      <p:sp>
        <p:nvSpPr>
          <p:cNvPr id="4" name="Platshållare för bildnummer 3"/>
          <p:cNvSpPr>
            <a:spLocks noGrp="1"/>
          </p:cNvSpPr>
          <p:nvPr>
            <p:ph type="sldNum" sz="quarter" idx="10"/>
          </p:nvPr>
        </p:nvSpPr>
        <p:spPr/>
        <p:txBody>
          <a:bodyPr/>
          <a:lstStyle/>
          <a:p>
            <a:fld id="{FB0CB7F7-2DE7-442F-B621-87F2D8E04FE8}" type="slidenum">
              <a:rPr lang="sv-SE" smtClean="0"/>
              <a:t>24</a:t>
            </a:fld>
            <a:endParaRPr lang="sv-SE"/>
          </a:p>
        </p:txBody>
      </p:sp>
    </p:spTree>
    <p:extLst>
      <p:ext uri="{BB962C8B-B14F-4D97-AF65-F5344CB8AC3E}">
        <p14:creationId xmlns:p14="http://schemas.microsoft.com/office/powerpoint/2010/main" val="70558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a:t>OBS detta är en kort film med ljud.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b="1" baseline="0" dirty="0"/>
              <a:t>Presentation i fysisk lokal:</a:t>
            </a:r>
          </a:p>
          <a:p>
            <a:r>
              <a:rPr lang="sv-SE" baseline="0" dirty="0"/>
              <a:t>Kolla om ljudet är ok -  anslut högtalare vid behov</a:t>
            </a:r>
          </a:p>
          <a:p>
            <a:endParaRPr lang="sv-SE" dirty="0"/>
          </a:p>
          <a:p>
            <a:r>
              <a:rPr lang="sv-SE" b="1" baseline="0" dirty="0"/>
              <a:t>Presentation via Teams:</a:t>
            </a:r>
          </a:p>
          <a:p>
            <a:r>
              <a:rPr lang="sv-SE" b="1" baseline="0" dirty="0"/>
              <a:t>Innan du börjar presentera via Teams:</a:t>
            </a:r>
          </a:p>
          <a:p>
            <a:r>
              <a:rPr lang="sv-SE" b="0" baseline="0" dirty="0"/>
              <a:t>Tryck på rutan med pilen för att dela innehållet.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Klicka på ”inkludera datorljud” uppe till höger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För att presentera välj ”dela skärm (det är för att filmerna ska kunna visas med både ljud och bild).</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Tryck på pilen  för att</a:t>
            </a:r>
            <a:r>
              <a:rPr lang="sv-SE" baseline="0" dirty="0"/>
              <a:t> starta filmen. Du kommer skickas vidare till en extern webb.</a:t>
            </a:r>
          </a:p>
          <a:p>
            <a:endParaRPr lang="sv-SE" dirty="0"/>
          </a:p>
        </p:txBody>
      </p:sp>
      <p:sp>
        <p:nvSpPr>
          <p:cNvPr id="4" name="Platshållare för bildnummer 3"/>
          <p:cNvSpPr>
            <a:spLocks noGrp="1"/>
          </p:cNvSpPr>
          <p:nvPr>
            <p:ph type="sldNum" sz="quarter" idx="10"/>
          </p:nvPr>
        </p:nvSpPr>
        <p:spPr/>
        <p:txBody>
          <a:bodyPr/>
          <a:lstStyle/>
          <a:p>
            <a:fld id="{A8C8D16A-BC28-411F-ABF7-554E9A57354E}" type="slidenum">
              <a:rPr lang="sv-SE" smtClean="0"/>
              <a:t>2</a:t>
            </a:fld>
            <a:endParaRPr lang="sv-SE"/>
          </a:p>
        </p:txBody>
      </p:sp>
    </p:spTree>
    <p:extLst>
      <p:ext uri="{BB962C8B-B14F-4D97-AF65-F5344CB8AC3E}">
        <p14:creationId xmlns:p14="http://schemas.microsoft.com/office/powerpoint/2010/main" val="1427905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a:solidFill>
                  <a:schemeClr val="tx1"/>
                </a:solidFill>
                <a:effectLst/>
                <a:latin typeface="+mn-lt"/>
                <a:ea typeface="+mn-ea"/>
                <a:cs typeface="+mn-cs"/>
              </a:rPr>
              <a:t>De senaste decennierna  har det gjorts stora framsteg inom svensk hälso- och sjukvård.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Idag lever vi längre, mår bättre och flera tidigare dödliga sjukdomar har blivit kroniska tillstånd eller kan botas helt.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Framstegen har bidragit till mycket positivt, men har också förändrat individernas behov och skapat nya utmaningar.</a:t>
            </a:r>
          </a:p>
          <a:p>
            <a:pPr marL="0" indent="0">
              <a:buFont typeface="Arial" panose="020B0604020202020204" pitchFamily="34" charset="0"/>
              <a:buNone/>
            </a:pPr>
            <a:r>
              <a:rPr lang="sv-SE" sz="1200" kern="1200" dirty="0">
                <a:solidFill>
                  <a:schemeClr val="tx1"/>
                </a:solidFill>
                <a:effectLst/>
                <a:latin typeface="+mn-lt"/>
                <a:ea typeface="+mn-ea"/>
                <a:cs typeface="+mn-cs"/>
              </a:rPr>
              <a:t> </a:t>
            </a:r>
            <a:r>
              <a:rPr lang="sv-SE" sz="1200" kern="1200" baseline="0" dirty="0">
                <a:solidFill>
                  <a:schemeClr val="tx1"/>
                </a:solidFill>
                <a:effectLst/>
                <a:latin typeface="+mn-lt"/>
                <a:ea typeface="+mn-ea"/>
                <a:cs typeface="+mn-cs"/>
              </a:rPr>
              <a:t> </a:t>
            </a:r>
          </a:p>
          <a:p>
            <a:pPr marL="171450" indent="-171450">
              <a:buFont typeface="Arial" panose="020B0604020202020204" pitchFamily="34" charset="0"/>
              <a:buChar char="•"/>
            </a:pPr>
            <a:r>
              <a:rPr lang="sv-SE" sz="1200" kern="1200" baseline="0" dirty="0">
                <a:solidFill>
                  <a:schemeClr val="tx1"/>
                </a:solidFill>
                <a:effectLst/>
                <a:latin typeface="+mn-lt"/>
                <a:ea typeface="+mn-ea"/>
                <a:cs typeface="+mn-cs"/>
              </a:rPr>
              <a:t>Vi behöver skapa ökad delaktighet, kontinuitet och tillgänglighet. Det bidrar till att skapa en trygghet hos patienten. </a:t>
            </a:r>
            <a:endParaRPr lang="sv-SE" sz="1200" kern="1200" dirty="0">
              <a:solidFill>
                <a:schemeClr val="tx1"/>
              </a:solidFill>
              <a:effectLst/>
              <a:latin typeface="+mn-lt"/>
              <a:ea typeface="+mn-ea"/>
              <a:cs typeface="+mn-cs"/>
            </a:endParaRP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Delaktighet,</a:t>
            </a:r>
            <a:r>
              <a:rPr lang="sv-SE" sz="1200" kern="1200" baseline="0" dirty="0">
                <a:solidFill>
                  <a:schemeClr val="tx1"/>
                </a:solidFill>
                <a:effectLst/>
                <a:latin typeface="+mn-lt"/>
                <a:ea typeface="+mn-ea"/>
                <a:cs typeface="+mn-cs"/>
              </a:rPr>
              <a:t> kontinuitet och tillgänglighet är </a:t>
            </a:r>
            <a:r>
              <a:rPr lang="sv-SE" sz="1200" kern="1200" dirty="0">
                <a:solidFill>
                  <a:schemeClr val="tx1"/>
                </a:solidFill>
                <a:effectLst/>
                <a:latin typeface="+mn-lt"/>
                <a:ea typeface="+mn-ea"/>
                <a:cs typeface="+mn-cs"/>
              </a:rPr>
              <a:t>viktiga delar för att skapa en jämlik hälsa,</a:t>
            </a:r>
            <a:r>
              <a:rPr lang="sv-SE" sz="1200" kern="1200" baseline="0" dirty="0">
                <a:solidFill>
                  <a:schemeClr val="tx1"/>
                </a:solidFill>
                <a:effectLst/>
                <a:latin typeface="+mn-lt"/>
                <a:ea typeface="+mn-ea"/>
                <a:cs typeface="+mn-cs"/>
              </a:rPr>
              <a:t> vård och omsorg. </a:t>
            </a:r>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10"/>
          </p:nvPr>
        </p:nvSpPr>
        <p:spPr/>
        <p:txBody>
          <a:bodyPr/>
          <a:lstStyle/>
          <a:p>
            <a:fld id="{A8FEEE50-C068-4CFE-88D2-7E8E5C4564BC}" type="slidenum">
              <a:rPr lang="sv-SE" smtClean="0"/>
              <a:t>3</a:t>
            </a:fld>
            <a:endParaRPr lang="sv-SE"/>
          </a:p>
        </p:txBody>
      </p:sp>
    </p:spTree>
    <p:extLst>
      <p:ext uri="{BB962C8B-B14F-4D97-AF65-F5344CB8AC3E}">
        <p14:creationId xmlns:p14="http://schemas.microsoft.com/office/powerpoint/2010/main" val="77912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Det här är Sara Riggare. Sara lever med Parkinsons sjukdom. </a:t>
            </a:r>
          </a:p>
          <a:p>
            <a:endParaRPr lang="sv-SE" dirty="0"/>
          </a:p>
          <a:p>
            <a:pPr marL="171450" indent="-171450">
              <a:buFont typeface="Arial" panose="020B0604020202020204" pitchFamily="34" charset="0"/>
              <a:buChar char="•"/>
            </a:pPr>
            <a:r>
              <a:rPr lang="sv-SE" dirty="0"/>
              <a:t>Alla människor har 8 766 timmar på ett år. På den här bilden har Sara ritat upp alla dessa timmarna. </a:t>
            </a:r>
          </a:p>
          <a:p>
            <a:pPr marL="171450" indent="-171450">
              <a:buFont typeface="Arial" panose="020B0604020202020204" pitchFamily="34" charset="0"/>
              <a:buChar char="•"/>
            </a:pPr>
            <a:r>
              <a:rPr lang="sv-SE" dirty="0"/>
              <a:t>Den röda pricken är den timme som hon möter vården under ett år. Resten av alla timmar, de blå prickarna, ägnar hon åt egenvård. </a:t>
            </a:r>
          </a:p>
          <a:p>
            <a:pPr marL="171450" indent="-171450">
              <a:buFont typeface="Arial" panose="020B0604020202020204" pitchFamily="34" charset="0"/>
              <a:buChar char="•"/>
            </a:pPr>
            <a:r>
              <a:rPr lang="sv-SE" dirty="0"/>
              <a:t>Hon säger själv att hon lär sig väldigt mycket om sin sjukdom och vad som fungerar för just henne. </a:t>
            </a:r>
          </a:p>
          <a:p>
            <a:pPr marL="171450" indent="-171450">
              <a:buFont typeface="Arial" panose="020B0604020202020204" pitchFamily="34" charset="0"/>
              <a:buChar char="•"/>
            </a:pPr>
            <a:r>
              <a:rPr lang="sv-SE" dirty="0"/>
              <a:t>Vi behöver bli bättre på att ta vara på den kunskap och de resurser som Sara och andra personer som lever med kronisk sjukdom har. </a:t>
            </a:r>
          </a:p>
          <a:p>
            <a:endParaRPr lang="sv-SE" dirty="0"/>
          </a:p>
          <a:p>
            <a:pPr marL="171450" indent="-171450">
              <a:buFont typeface="Arial" panose="020B0604020202020204" pitchFamily="34" charset="0"/>
              <a:buChar char="•"/>
            </a:pPr>
            <a:r>
              <a:rPr lang="sv-SE" b="1" dirty="0"/>
              <a:t>För oss i verksamheterna </a:t>
            </a:r>
            <a:r>
              <a:rPr lang="sv-SE" dirty="0"/>
              <a:t>är det viktigt att tänka att vi ska skapa så få röda prickar som möjligt.</a:t>
            </a:r>
            <a:r>
              <a:rPr lang="sv-SE" baseline="0" dirty="0"/>
              <a:t> Det förutsätter dock att patienten får stöd utifrån sina behov och känner sig trygg. </a:t>
            </a:r>
            <a:endParaRPr lang="sv-SE" dirty="0"/>
          </a:p>
          <a:p>
            <a:pPr marL="171450" indent="-171450">
              <a:buFont typeface="Arial" panose="020B0604020202020204" pitchFamily="34" charset="0"/>
              <a:buChar char="•"/>
            </a:pPr>
            <a:r>
              <a:rPr lang="sv-SE" b="1" dirty="0"/>
              <a:t>Som Sara säger – Jag vill leva i världen inte i vården.</a:t>
            </a:r>
          </a:p>
          <a:p>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Det är det</a:t>
            </a:r>
            <a:r>
              <a:rPr lang="sv-SE" sz="1200" b="0" kern="1200" baseline="0" dirty="0">
                <a:solidFill>
                  <a:schemeClr val="tx1"/>
                </a:solidFill>
                <a:effectLst/>
                <a:latin typeface="+mn-lt"/>
                <a:ea typeface="+mn-ea"/>
                <a:cs typeface="+mn-cs"/>
              </a:rPr>
              <a:t> n</a:t>
            </a:r>
            <a:r>
              <a:rPr lang="sv-SE" sz="1200" b="0" kern="1200" dirty="0">
                <a:solidFill>
                  <a:schemeClr val="tx1"/>
                </a:solidFill>
                <a:effectLst/>
                <a:latin typeface="+mn-lt"/>
                <a:ea typeface="+mn-ea"/>
                <a:cs typeface="+mn-cs"/>
              </a:rPr>
              <a:t>ära vård handlar</a:t>
            </a:r>
            <a:r>
              <a:rPr lang="sv-SE" sz="1200" b="0" kern="1200" baseline="0" dirty="0">
                <a:solidFill>
                  <a:schemeClr val="tx1"/>
                </a:solidFill>
                <a:effectLst/>
                <a:latin typeface="+mn-lt"/>
                <a:ea typeface="+mn-ea"/>
                <a:cs typeface="+mn-cs"/>
              </a:rPr>
              <a:t> om - </a:t>
            </a:r>
            <a:r>
              <a:rPr lang="sv-SE" sz="1200" b="0" kern="1200" dirty="0">
                <a:solidFill>
                  <a:schemeClr val="tx1"/>
                </a:solidFill>
                <a:effectLst/>
                <a:latin typeface="+mn-lt"/>
                <a:ea typeface="+mn-ea"/>
                <a:cs typeface="+mn-cs"/>
              </a:rPr>
              <a:t>hur vi utifrån enskilda människors situation och behov kan bidra till en så god hälsa som möjligt för dem.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Hur vi skiftar förhållningssätt och hittar lösningar i vardagen</a:t>
            </a:r>
            <a:r>
              <a:rPr lang="sv-SE" sz="1200" b="0" kern="1200" baseline="0" dirty="0">
                <a:solidFill>
                  <a:schemeClr val="tx1"/>
                </a:solidFill>
                <a:effectLst/>
                <a:latin typeface="+mn-lt"/>
                <a:ea typeface="+mn-ea"/>
                <a:cs typeface="+mn-cs"/>
              </a:rPr>
              <a:t> för att</a:t>
            </a:r>
            <a:r>
              <a:rPr lang="sv-SE" sz="1200" b="0" kern="1200" dirty="0">
                <a:solidFill>
                  <a:schemeClr val="tx1"/>
                </a:solidFill>
                <a:effectLst/>
                <a:latin typeface="+mn-lt"/>
                <a:ea typeface="+mn-ea"/>
                <a:cs typeface="+mn-cs"/>
              </a:rPr>
              <a:t> människor ska kunna leva i världen inte i vården.</a:t>
            </a:r>
            <a:endParaRPr lang="sv-SE" dirty="0"/>
          </a:p>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4</a:t>
            </a:fld>
            <a:endParaRPr lang="sv-SE"/>
          </a:p>
        </p:txBody>
      </p:sp>
    </p:spTree>
    <p:extLst>
      <p:ext uri="{BB962C8B-B14F-4D97-AF65-F5344CB8AC3E}">
        <p14:creationId xmlns:p14="http://schemas.microsoft.com/office/powerpoint/2010/main" val="90815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sammanfattar vi de viktiga </a:t>
            </a:r>
            <a:r>
              <a:rPr lang="sv-SE" b="1" i="0" dirty="0"/>
              <a:t>Varför? </a:t>
            </a:r>
            <a:r>
              <a:rPr lang="sv-SE" dirty="0"/>
              <a:t>Våra drivkrafter för att göra på nya och annorlunda sätt.</a:t>
            </a:r>
          </a:p>
          <a:p>
            <a:endParaRPr lang="sv-SE" dirty="0"/>
          </a:p>
          <a:p>
            <a:pPr marL="0" indent="0">
              <a:buNone/>
            </a:pPr>
            <a:r>
              <a:rPr lang="sv-SE" dirty="0"/>
              <a:t>1. Vi har ett förändrat sjukdomsmönster hos befolkningen. Idag lever varannan svensk med en kronisk sjukdom och hälften av dem med två eller flera sjukdomar samtidigt. Det gör att man lär sig mycket om sin sjukdom då man lever med den varje dag. Kunskap som man vill och kan dela med vården och med andra patienter. Att leva med sjukdom kroniskt gör också att fokus blir att kunna leva ett så gott liv som möjligt trots sjukdomen. Att vara så lite beroende av vården som möjligt. </a:t>
            </a:r>
          </a:p>
          <a:p>
            <a:pPr marL="228600" indent="-228600">
              <a:buAutoNum type="arabicPeriod"/>
            </a:pPr>
            <a:endParaRPr lang="sv-SE" dirty="0"/>
          </a:p>
          <a:p>
            <a:pPr marL="0" indent="0">
              <a:buNone/>
            </a:pPr>
            <a:r>
              <a:rPr lang="sv-SE" dirty="0"/>
              <a:t>2. Trots att</a:t>
            </a:r>
            <a:r>
              <a:rPr lang="sv-SE" baseline="0" dirty="0"/>
              <a:t> fler idag lever med kroniska sjukdomar och att vi är i behov av mer hälsofrämjande, förebyggande och proaktiva insatser så är dagens hälso- och sjukvård i första hand utformad att ta hand om akuta skador och infektioner. </a:t>
            </a:r>
          </a:p>
          <a:p>
            <a:pPr marL="228600" indent="-228600">
              <a:buAutoNum type="arabicPeriod"/>
            </a:pPr>
            <a:endParaRPr lang="sv-SE" dirty="0"/>
          </a:p>
          <a:p>
            <a:pPr marL="0" indent="0">
              <a:buNone/>
            </a:pPr>
            <a:r>
              <a:rPr lang="sv-SE" dirty="0"/>
              <a:t>3. Beskrivs</a:t>
            </a:r>
            <a:r>
              <a:rPr lang="sv-SE" baseline="0" dirty="0"/>
              <a:t> mer i nästa bild. </a:t>
            </a:r>
          </a:p>
          <a:p>
            <a:pPr marL="0" indent="0">
              <a:buNone/>
            </a:pPr>
            <a:endParaRPr lang="sv-SE" dirty="0"/>
          </a:p>
          <a:p>
            <a:pPr marL="0" indent="0">
              <a:buNone/>
            </a:pPr>
            <a:r>
              <a:rPr lang="sv-SE" dirty="0"/>
              <a:t>4.</a:t>
            </a:r>
            <a:r>
              <a:rPr lang="sv-SE" baseline="0" dirty="0"/>
              <a:t> </a:t>
            </a:r>
            <a:r>
              <a:rPr lang="sv-SE" dirty="0"/>
              <a:t>Många av de dagens sjukdomar går</a:t>
            </a:r>
            <a:r>
              <a:rPr lang="sv-SE" baseline="0" dirty="0"/>
              <a:t> att förebygga och därför måste vi arbeta mer proaktivt och hälsofrämjande. </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5. Den digitalisering som pågår av samhället skapar nya förväntningar hos befolkningen och också nya möjligheter för oss att göra våra tjänster på nya sätt. </a:t>
            </a:r>
            <a:r>
              <a:rPr lang="sv-SE" sz="1200" b="0" i="0" kern="1200" dirty="0">
                <a:solidFill>
                  <a:schemeClr val="tx1"/>
                </a:solidFill>
                <a:effectLst/>
                <a:latin typeface="+mn-lt"/>
                <a:ea typeface="+mn-ea"/>
                <a:cs typeface="+mn-cs"/>
              </a:rPr>
              <a:t>Användning av ny teknik för att utveckla arbetssätten i hälso- och sjukvården och omsorgen.</a:t>
            </a:r>
          </a:p>
        </p:txBody>
      </p:sp>
      <p:sp>
        <p:nvSpPr>
          <p:cNvPr id="4" name="Platshållare för bildnummer 3"/>
          <p:cNvSpPr>
            <a:spLocks noGrp="1"/>
          </p:cNvSpPr>
          <p:nvPr>
            <p:ph type="sldNum" sz="quarter" idx="10"/>
          </p:nvPr>
        </p:nvSpPr>
        <p:spPr/>
        <p:txBody>
          <a:bodyPr/>
          <a:lstStyle/>
          <a:p>
            <a:fld id="{FB0CB7F7-2DE7-442F-B621-87F2D8E04FE8}" type="slidenum">
              <a:rPr lang="sv-SE" smtClean="0"/>
              <a:t>5</a:t>
            </a:fld>
            <a:endParaRPr lang="sv-SE"/>
          </a:p>
        </p:txBody>
      </p:sp>
    </p:spTree>
    <p:extLst>
      <p:ext uri="{BB962C8B-B14F-4D97-AF65-F5344CB8AC3E}">
        <p14:creationId xmlns:p14="http://schemas.microsoft.com/office/powerpoint/2010/main" val="263583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Befolkningen lever allt längre.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Antalet gamla och unga ökar dock snabbare än befolkningen i arbetsför ålder och under den kommande 10-årsperioden prognostiseras gruppen i ålder 80 år och äldre att öka med närmare 50 procent medan gruppen i arbetsför ålder bedöms öka med knappt 4 procent.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Den demografiska förändringen innebär stora utmaningar att finansiera och inte minst bemanna hälso- och sjukvårdens verksamheter.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Som en del av lösningen krävs att kommuner och regioner förändrar sina arbetssätt och att man gör det tillsammans.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Det handlar också om att värna en hälsosam arbetsmiljö för oss som medarbetare.</a:t>
            </a: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6</a:t>
            </a:fld>
            <a:endParaRPr lang="sv-SE"/>
          </a:p>
        </p:txBody>
      </p:sp>
    </p:spTree>
    <p:extLst>
      <p:ext uri="{BB962C8B-B14F-4D97-AF65-F5344CB8AC3E}">
        <p14:creationId xmlns:p14="http://schemas.microsoft.com/office/powerpoint/2010/main" val="50667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visar andelen personer 65 år och äldre i befolkningen. Det speglar i sin tur hur stor del av befolkningen som är i arbetsför ålder. Ju högre andel  som är 65 år och äldre ju färre personer ska klara att ge vård åt allt fler.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Norrbotten är ett av de områden i världen där andelen äldre i befolkningen ökar mest.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dröjer till 2050 innan övriga Sverige är i kapp. Det innebär att vi har ett demografiskt försprång som vi ska ta vara på! Vi går före och utformar en modern hälsa, vård och omsorg. </a:t>
            </a:r>
          </a:p>
          <a:p>
            <a:endParaRPr lang="sv-SE"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7</a:t>
            </a:fld>
            <a:endParaRPr lang="sv-SE"/>
          </a:p>
        </p:txBody>
      </p:sp>
    </p:spTree>
    <p:extLst>
      <p:ext uri="{BB962C8B-B14F-4D97-AF65-F5344CB8AC3E}">
        <p14:creationId xmlns:p14="http://schemas.microsoft.com/office/powerpoint/2010/main" val="233520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a:solidFill>
                  <a:schemeClr val="tx1"/>
                </a:solidFill>
                <a:effectLst/>
                <a:latin typeface="+mn-lt"/>
                <a:ea typeface="+mn-ea"/>
                <a:cs typeface="+mn-cs"/>
              </a:rPr>
              <a:t>Omställningen till nära vård ändrar fokus för hälso-, sjukvård och omsorg.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Man kan likna den vid en rörelse som går från att fokusera på organisation till relation</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Från att vara reaktiv till att bli förebyggande,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Från en fragmentiserad till en sammanhängande vård och omsorg.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För patienten innebär rörelsen att man blir en aktiv medskapare till istället för en passiv mottagare av vårdens tjänster.</a:t>
            </a:r>
          </a:p>
        </p:txBody>
      </p:sp>
      <p:sp>
        <p:nvSpPr>
          <p:cNvPr id="4" name="Platshållare för bildnummer 3"/>
          <p:cNvSpPr>
            <a:spLocks noGrp="1"/>
          </p:cNvSpPr>
          <p:nvPr>
            <p:ph type="sldNum" sz="quarter" idx="10"/>
          </p:nvPr>
        </p:nvSpPr>
        <p:spPr/>
        <p:txBody>
          <a:bodyPr/>
          <a:lstStyle/>
          <a:p>
            <a:fld id="{BD0520DB-D3C5-4F7E-949D-D0F2B15069B2}" type="slidenum">
              <a:rPr lang="sv-SE" smtClean="0"/>
              <a:t>8</a:t>
            </a:fld>
            <a:endParaRPr lang="sv-SE"/>
          </a:p>
        </p:txBody>
      </p:sp>
    </p:spTree>
    <p:extLst>
      <p:ext uri="{BB962C8B-B14F-4D97-AF65-F5344CB8AC3E}">
        <p14:creationId xmlns:p14="http://schemas.microsoft.com/office/powerpoint/2010/main" val="2429960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a:t>OBS detta är en kort film med ljud.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b="1" baseline="0" dirty="0"/>
              <a:t>Presentation i fysisk lokal:</a:t>
            </a:r>
          </a:p>
          <a:p>
            <a:r>
              <a:rPr lang="sv-SE" baseline="0" dirty="0"/>
              <a:t>Kolla om ljudet är ok -  anslut högtalare vid behov</a:t>
            </a:r>
          </a:p>
          <a:p>
            <a:endParaRPr lang="sv-SE" dirty="0"/>
          </a:p>
          <a:p>
            <a:r>
              <a:rPr lang="sv-SE" b="1" baseline="0" dirty="0"/>
              <a:t>Presentation via Teams:</a:t>
            </a:r>
          </a:p>
          <a:p>
            <a:r>
              <a:rPr lang="sv-SE" b="1" baseline="0" dirty="0"/>
              <a:t>Innan du börjar presentera via Teams:</a:t>
            </a:r>
          </a:p>
          <a:p>
            <a:r>
              <a:rPr lang="sv-SE" b="0" baseline="0" dirty="0"/>
              <a:t>Tryck på rutan med pilen för att dela innehållet.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Klicka på ”inkludera datorljud” uppe till höger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a:t>För att presentera välj ”dela skärm (det är för att filmerna ska kunna visas med både ljud och bild).</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Tryck på pilen  för att</a:t>
            </a:r>
            <a:r>
              <a:rPr lang="sv-SE" baseline="0" dirty="0"/>
              <a:t> starta filmen. Du kommer skickas vidare till en extern webb.</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En framgångsfaktor för den Nära</a:t>
            </a:r>
            <a:r>
              <a:rPr lang="sv-SE" sz="1200" b="0" i="0" kern="1200" baseline="0" dirty="0">
                <a:solidFill>
                  <a:schemeClr val="tx1"/>
                </a:solidFill>
                <a:effectLst/>
                <a:latin typeface="+mn-lt"/>
                <a:ea typeface="+mn-ea"/>
                <a:cs typeface="+mn-cs"/>
              </a:rPr>
              <a:t> vården är att</a:t>
            </a:r>
            <a:r>
              <a:rPr lang="sv-SE" sz="1200" b="0" i="0" kern="1200" dirty="0">
                <a:solidFill>
                  <a:schemeClr val="tx1"/>
                </a:solidFill>
                <a:effectLst/>
                <a:latin typeface="+mn-lt"/>
                <a:ea typeface="+mn-ea"/>
                <a:cs typeface="+mn-cs"/>
              </a:rPr>
              <a:t> personcentrering är vägledande, både som förhållningssätt och arbetssätt i organisationen.</a:t>
            </a:r>
          </a:p>
          <a:p>
            <a:endParaRPr lang="sv-SE" dirty="0"/>
          </a:p>
          <a:p>
            <a:r>
              <a:rPr lang="sv-SE" i="0" dirty="0"/>
              <a:t>Hans-Inge Persson, som förlorade sin fru</a:t>
            </a:r>
            <a:r>
              <a:rPr lang="sv-SE" i="0" baseline="0" dirty="0"/>
              <a:t> i cancer, berättar om vad personcentrering är för honom och varför han tycker det är viktigt.</a:t>
            </a:r>
            <a:endParaRPr lang="sv-SE" i="0" dirty="0"/>
          </a:p>
        </p:txBody>
      </p:sp>
      <p:sp>
        <p:nvSpPr>
          <p:cNvPr id="4" name="Platshållare för bildnummer 3"/>
          <p:cNvSpPr>
            <a:spLocks noGrp="1"/>
          </p:cNvSpPr>
          <p:nvPr>
            <p:ph type="sldNum" sz="quarter" idx="10"/>
          </p:nvPr>
        </p:nvSpPr>
        <p:spPr/>
        <p:txBody>
          <a:bodyPr/>
          <a:lstStyle/>
          <a:p>
            <a:fld id="{A8FEEE50-C068-4CFE-88D2-7E8E5C4564BC}" type="slidenum">
              <a:rPr lang="sv-SE" smtClean="0"/>
              <a:t>10</a:t>
            </a:fld>
            <a:endParaRPr lang="sv-SE"/>
          </a:p>
        </p:txBody>
      </p:sp>
    </p:spTree>
    <p:extLst>
      <p:ext uri="{BB962C8B-B14F-4D97-AF65-F5344CB8AC3E}">
        <p14:creationId xmlns:p14="http://schemas.microsoft.com/office/powerpoint/2010/main" val="230141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EB85B929-1F4A-48C3-A6E9-98B82C20EFAD}" type="datetimeFigureOut">
              <a:rPr lang="sv-SE" smtClean="0"/>
              <a:t>2021-11-16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0009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B85B929-1F4A-48C3-A6E9-98B82C20EFAD}" type="datetimeFigureOut">
              <a:rPr lang="sv-SE" smtClean="0"/>
              <a:t>2021-11-16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336999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B85B929-1F4A-48C3-A6E9-98B82C20EFAD}" type="datetimeFigureOut">
              <a:rPr lang="sv-SE" smtClean="0"/>
              <a:t>2021-11-16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30017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2123630" y="512494"/>
            <a:ext cx="7970793" cy="1112021"/>
          </a:xfrm>
          <a:prstGeom prst="rect">
            <a:avLst/>
          </a:prstGeom>
        </p:spPr>
        <p:txBody>
          <a:bodyPr anchor="b" anchorCtr="0"/>
          <a:lstStyle>
            <a:lvl1pPr>
              <a:defRPr sz="3200" b="1" baseline="0">
                <a:solidFill>
                  <a:srgbClr val="0070C0"/>
                </a:solidFill>
              </a:defRPr>
            </a:lvl1pPr>
          </a:lstStyle>
          <a:p>
            <a:r>
              <a:rPr lang="sv-SE"/>
              <a:t>Klicka här för att ändra format</a:t>
            </a:r>
            <a:endParaRPr lang="sv-SE" dirty="0"/>
          </a:p>
        </p:txBody>
      </p:sp>
      <p:sp>
        <p:nvSpPr>
          <p:cNvPr id="16" name="Platshållare för innehåll 2"/>
          <p:cNvSpPr>
            <a:spLocks noGrp="1"/>
          </p:cNvSpPr>
          <p:nvPr>
            <p:ph sz="half" idx="1"/>
          </p:nvPr>
        </p:nvSpPr>
        <p:spPr>
          <a:xfrm>
            <a:off x="2123629" y="1753272"/>
            <a:ext cx="7970795" cy="4065445"/>
          </a:xfrm>
          <a:prstGeom prst="rect">
            <a:avLst/>
          </a:prstGeom>
        </p:spPr>
        <p:txBody>
          <a:bodyPr/>
          <a:lstStyle>
            <a:lvl1pPr marL="380990" indent="-380990">
              <a:lnSpc>
                <a:spcPct val="110000"/>
              </a:lnSpc>
              <a:spcBef>
                <a:spcPts val="1067"/>
              </a:spcBef>
              <a:buFont typeface="Arial" panose="020B0604020202020204" pitchFamily="34" charset="0"/>
              <a:buChar char="•"/>
              <a:defRPr sz="2133">
                <a:latin typeface="+mn-lt"/>
              </a:defRPr>
            </a:lvl1pPr>
            <a:lvl2pPr marL="1096406" indent="-380990">
              <a:buFont typeface="Arial" panose="020B0604020202020204" pitchFamily="34" charset="0"/>
              <a:buChar char="•"/>
              <a:defRPr sz="2133"/>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a:t>Klicka här för att ändra format på bakgrundstexten</a:t>
            </a:r>
          </a:p>
        </p:txBody>
      </p:sp>
    </p:spTree>
    <p:extLst>
      <p:ext uri="{BB962C8B-B14F-4D97-AF65-F5344CB8AC3E}">
        <p14:creationId xmlns:p14="http://schemas.microsoft.com/office/powerpoint/2010/main" val="336264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B85B929-1F4A-48C3-A6E9-98B82C20EFAD}" type="datetimeFigureOut">
              <a:rPr lang="sv-SE" smtClean="0"/>
              <a:t>2021-11-16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263813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EB85B929-1F4A-48C3-A6E9-98B82C20EFAD}" type="datetimeFigureOut">
              <a:rPr lang="sv-SE" smtClean="0"/>
              <a:t>2021-11-16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44994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B85B929-1F4A-48C3-A6E9-98B82C20EFAD}" type="datetimeFigureOut">
              <a:rPr lang="sv-SE" smtClean="0"/>
              <a:t>2021-11-16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247886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EB85B929-1F4A-48C3-A6E9-98B82C20EFAD}" type="datetimeFigureOut">
              <a:rPr lang="sv-SE" smtClean="0"/>
              <a:t>2021-11-16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387991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B85B929-1F4A-48C3-A6E9-98B82C20EFAD}" type="datetimeFigureOut">
              <a:rPr lang="sv-SE" smtClean="0"/>
              <a:t>2021-11-16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351730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B85B929-1F4A-48C3-A6E9-98B82C20EFAD}" type="datetimeFigureOut">
              <a:rPr lang="sv-SE" smtClean="0"/>
              <a:t>2021-11-16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84380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EB85B929-1F4A-48C3-A6E9-98B82C20EFAD}" type="datetimeFigureOut">
              <a:rPr lang="sv-SE" smtClean="0"/>
              <a:t>2021-11-16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342632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EB85B929-1F4A-48C3-A6E9-98B82C20EFAD}" type="datetimeFigureOut">
              <a:rPr lang="sv-SE" smtClean="0"/>
              <a:t>2021-11-16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B1FE650-1F31-4C5A-8020-C830D0E12BCA}" type="slidenum">
              <a:rPr lang="sv-SE" smtClean="0"/>
              <a:t>‹#›</a:t>
            </a:fld>
            <a:endParaRPr lang="sv-SE"/>
          </a:p>
        </p:txBody>
      </p:sp>
    </p:spTree>
    <p:extLst>
      <p:ext uri="{BB962C8B-B14F-4D97-AF65-F5344CB8AC3E}">
        <p14:creationId xmlns:p14="http://schemas.microsoft.com/office/powerpoint/2010/main" val="169729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5B929-1F4A-48C3-A6E9-98B82C20EFAD}" type="datetimeFigureOut">
              <a:rPr lang="sv-SE" smtClean="0"/>
              <a:t>2021-11-16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FE650-1F31-4C5A-8020-C830D0E12BCA}" type="slidenum">
              <a:rPr lang="sv-SE" smtClean="0"/>
              <a:t>‹#›</a:t>
            </a:fld>
            <a:endParaRPr lang="sv-SE"/>
          </a:p>
        </p:txBody>
      </p:sp>
    </p:spTree>
    <p:extLst>
      <p:ext uri="{BB962C8B-B14F-4D97-AF65-F5344CB8AC3E}">
        <p14:creationId xmlns:p14="http://schemas.microsoft.com/office/powerpoint/2010/main" val="154435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skr.se/skr/tjanster/larandeexempel/allalarandeexempel/narpersoncentreringbetyderattbliseddlyssnadtillochforstadd.50825.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skrplay.screen9.tv/media/3f0XZIXgkrHrYl-FoLsYIQ/nara-vard-en-introduk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961888" y="1570762"/>
            <a:ext cx="5976730" cy="1455876"/>
          </a:xfrm>
        </p:spPr>
        <p:txBody>
          <a:bodyPr>
            <a:normAutofit/>
          </a:bodyPr>
          <a:lstStyle/>
          <a:p>
            <a:pPr algn="ctr"/>
            <a:r>
              <a:rPr lang="sv-SE" sz="5400" b="1" dirty="0">
                <a:solidFill>
                  <a:srgbClr val="0070C0"/>
                </a:solidFill>
                <a:latin typeface="Arial" panose="020B0604020202020204" pitchFamily="34" charset="0"/>
                <a:cs typeface="Arial" panose="020B0604020202020204" pitchFamily="34" charset="0"/>
              </a:rPr>
              <a:t>Nära vård</a:t>
            </a:r>
            <a:br>
              <a:rPr lang="sv-SE" sz="3733" b="1" dirty="0">
                <a:solidFill>
                  <a:schemeClr val="tx1">
                    <a:lumMod val="85000"/>
                    <a:lumOff val="15000"/>
                  </a:schemeClr>
                </a:solidFill>
                <a:latin typeface="Arial" panose="020B0604020202020204" pitchFamily="34" charset="0"/>
                <a:cs typeface="Arial" panose="020B0604020202020204" pitchFamily="34" charset="0"/>
              </a:rPr>
            </a:br>
            <a:endParaRPr lang="sv-SE" sz="3733"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368" y="566928"/>
            <a:ext cx="5303520" cy="5649596"/>
          </a:xfrm>
          <a:prstGeom prst="rect">
            <a:avLst/>
          </a:prstGeom>
        </p:spPr>
      </p:pic>
      <p:sp>
        <p:nvSpPr>
          <p:cNvPr id="3" name="Rektangel 2"/>
          <p:cNvSpPr/>
          <p:nvPr/>
        </p:nvSpPr>
        <p:spPr>
          <a:xfrm>
            <a:off x="6895625" y="2549584"/>
            <a:ext cx="4109255" cy="954107"/>
          </a:xfrm>
          <a:prstGeom prst="rect">
            <a:avLst/>
          </a:prstGeom>
        </p:spPr>
        <p:txBody>
          <a:bodyPr wrap="square">
            <a:spAutoFit/>
          </a:bodyPr>
          <a:lstStyle/>
          <a:p>
            <a:pPr algn="ctr"/>
            <a:r>
              <a:rPr lang="sv-SE" sz="2800" dirty="0">
                <a:ln w="0">
                  <a:noFill/>
                </a:ln>
                <a:solidFill>
                  <a:schemeClr val="tx1">
                    <a:lumMod val="85000"/>
                    <a:lumOff val="15000"/>
                  </a:schemeClr>
                </a:solidFill>
              </a:rPr>
              <a:t>Tillsammans utvecklar </a:t>
            </a:r>
            <a:br>
              <a:rPr lang="sv-SE" sz="2800" dirty="0">
                <a:ln w="0">
                  <a:noFill/>
                </a:ln>
                <a:solidFill>
                  <a:schemeClr val="tx1">
                    <a:lumMod val="85000"/>
                    <a:lumOff val="15000"/>
                  </a:schemeClr>
                </a:solidFill>
              </a:rPr>
            </a:br>
            <a:r>
              <a:rPr lang="sv-SE" sz="2800" dirty="0">
                <a:ln w="0">
                  <a:noFill/>
                </a:ln>
                <a:solidFill>
                  <a:schemeClr val="tx1">
                    <a:lumMod val="85000"/>
                    <a:lumOff val="15000"/>
                  </a:schemeClr>
                </a:solidFill>
              </a:rPr>
              <a:t>vi hälsa, vård och omsorg</a:t>
            </a:r>
            <a:endParaRPr lang="sv-SE" sz="2800" dirty="0">
              <a:solidFill>
                <a:schemeClr val="tx1">
                  <a:lumMod val="85000"/>
                  <a:lumOff val="15000"/>
                </a:schemeClr>
              </a:solidFill>
            </a:endParaRPr>
          </a:p>
        </p:txBody>
      </p:sp>
    </p:spTree>
    <p:extLst>
      <p:ext uri="{BB962C8B-B14F-4D97-AF65-F5344CB8AC3E}">
        <p14:creationId xmlns:p14="http://schemas.microsoft.com/office/powerpoint/2010/main" val="45203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hlinkClick r:id="rId3"/>
          </p:cNvPr>
          <p:cNvPicPr>
            <a:picLocks noChangeAspect="1"/>
          </p:cNvPicPr>
          <p:nvPr/>
        </p:nvPicPr>
        <p:blipFill>
          <a:blip r:embed="rId4"/>
          <a:stretch>
            <a:fillRect/>
          </a:stretch>
        </p:blipFill>
        <p:spPr>
          <a:xfrm>
            <a:off x="2595052" y="2039721"/>
            <a:ext cx="7306695" cy="4077269"/>
          </a:xfrm>
          <a:prstGeom prst="rect">
            <a:avLst/>
          </a:prstGeom>
        </p:spPr>
      </p:pic>
      <p:sp>
        <p:nvSpPr>
          <p:cNvPr id="4" name="Rubrik 1"/>
          <p:cNvSpPr txBox="1">
            <a:spLocks/>
          </p:cNvSpPr>
          <p:nvPr/>
        </p:nvSpPr>
        <p:spPr>
          <a:xfrm>
            <a:off x="990600" y="517525"/>
            <a:ext cx="10515600" cy="1325563"/>
          </a:xfrm>
          <a:prstGeom prst="rect">
            <a:avLst/>
          </a:prstGeom>
        </p:spPr>
        <p:txBody>
          <a:bodyPr vert="horz" lIns="91440" tIns="45720" rIns="91440" bIns="45720" rtlCol="0" anchor="ctr">
            <a:normAutofit fontScale="82500" lnSpcReduction="2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br>
              <a:rPr lang="sv-SE" b="1" dirty="0">
                <a:latin typeface="Arial" panose="020B0604020202020204" pitchFamily="34" charset="0"/>
                <a:cs typeface="Arial" panose="020B0604020202020204" pitchFamily="34" charset="0"/>
              </a:rPr>
            </a:br>
            <a:br>
              <a:rPr lang="sv-SE" b="1" dirty="0">
                <a:latin typeface="Arial" panose="020B0604020202020204" pitchFamily="34" charset="0"/>
                <a:cs typeface="Arial" panose="020B0604020202020204" pitchFamily="34" charset="0"/>
              </a:rPr>
            </a:br>
            <a:r>
              <a:rPr lang="sv-SE" b="1" dirty="0">
                <a:solidFill>
                  <a:srgbClr val="0070C0"/>
                </a:solidFill>
                <a:latin typeface="Arial" panose="020B0604020202020204" pitchFamily="34" charset="0"/>
                <a:cs typeface="Arial" panose="020B0604020202020204" pitchFamily="34" charset="0"/>
              </a:rPr>
              <a:t>Personcentrering är vägledande</a:t>
            </a:r>
          </a:p>
        </p:txBody>
      </p:sp>
      <p:pic>
        <p:nvPicPr>
          <p:cNvPr id="5" name="Bildobjekt 3"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70056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788" y="987425"/>
            <a:ext cx="3932237" cy="736600"/>
          </a:xfrm>
        </p:spPr>
        <p:txBody>
          <a:bodyPr>
            <a:normAutofit fontScale="90000"/>
          </a:bodyPr>
          <a:lstStyle/>
          <a:p>
            <a:r>
              <a:rPr lang="sv-SE" sz="2400" b="1" dirty="0">
                <a:latin typeface="Arial" panose="020B0604020202020204" pitchFamily="34" charset="0"/>
                <a:cs typeface="Arial" panose="020B0604020202020204" pitchFamily="34" charset="0"/>
              </a:rPr>
              <a:t>Från passiv mottagare till aktiv medskapare</a:t>
            </a:r>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05" r="4905"/>
          <a:stretch>
            <a:fillRect/>
          </a:stretch>
        </p:blipFill>
        <p:spPr/>
      </p:pic>
      <p:sp>
        <p:nvSpPr>
          <p:cNvPr id="4" name="Platshållare för text 3"/>
          <p:cNvSpPr>
            <a:spLocks noGrp="1"/>
          </p:cNvSpPr>
          <p:nvPr>
            <p:ph type="body" sz="half" idx="2"/>
          </p:nvPr>
        </p:nvSpPr>
        <p:spPr/>
        <p:txBody>
          <a:bodyPr>
            <a:normAutofit/>
          </a:bodyPr>
          <a:lstStyle/>
          <a:p>
            <a:r>
              <a:rPr lang="sv-SE" sz="2000" dirty="0">
                <a:latin typeface="Arial" panose="020B0604020202020204" pitchFamily="34" charset="0"/>
                <a:cs typeface="Arial" panose="020B0604020202020204" pitchFamily="34" charset="0"/>
              </a:rPr>
              <a:t>Skapa tillsammans med invånare, patienter och brukare</a:t>
            </a:r>
          </a:p>
          <a:p>
            <a:endParaRPr lang="sv-SE" sz="2000" dirty="0"/>
          </a:p>
        </p:txBody>
      </p:sp>
      <p:pic>
        <p:nvPicPr>
          <p:cNvPr id="6"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247659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788" y="987425"/>
            <a:ext cx="3932237" cy="736600"/>
          </a:xfrm>
        </p:spPr>
        <p:txBody>
          <a:bodyPr>
            <a:normAutofit fontScale="90000"/>
          </a:bodyPr>
          <a:lstStyle/>
          <a:p>
            <a:r>
              <a:rPr lang="sv-SE" sz="2400" b="1" dirty="0">
                <a:latin typeface="Arial" panose="020B0604020202020204" pitchFamily="34" charset="0"/>
                <a:cs typeface="Arial" panose="020B0604020202020204" pitchFamily="34" charset="0"/>
              </a:rPr>
              <a:t>Från reaktiv till proaktiv </a:t>
            </a:r>
            <a:br>
              <a:rPr lang="sv-SE" sz="2400" b="1" dirty="0">
                <a:latin typeface="Arial" panose="020B0604020202020204" pitchFamily="34" charset="0"/>
                <a:cs typeface="Arial" panose="020B0604020202020204" pitchFamily="34" charset="0"/>
              </a:rPr>
            </a:br>
            <a:r>
              <a:rPr lang="sv-SE" sz="2400" b="1" dirty="0">
                <a:latin typeface="Arial" panose="020B0604020202020204" pitchFamily="34" charset="0"/>
                <a:cs typeface="Arial" panose="020B0604020202020204" pitchFamily="34" charset="0"/>
              </a:rPr>
              <a:t>och hälsofrämjande</a:t>
            </a:r>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05" r="4905"/>
          <a:stretch>
            <a:fillRect/>
          </a:stretch>
        </p:blipFill>
        <p:spPr/>
      </p:pic>
      <p:sp>
        <p:nvSpPr>
          <p:cNvPr id="4" name="Platshållare för text 3"/>
          <p:cNvSpPr>
            <a:spLocks noGrp="1"/>
          </p:cNvSpPr>
          <p:nvPr>
            <p:ph type="body" sz="half" idx="2"/>
          </p:nvPr>
        </p:nvSpPr>
        <p:spPr/>
        <p:txBody>
          <a:bodyPr/>
          <a:lstStyle/>
          <a:p>
            <a:r>
              <a:rPr lang="sv-SE" sz="2000" dirty="0">
                <a:latin typeface="Arial" panose="020B0604020202020204" pitchFamily="34" charset="0"/>
                <a:cs typeface="Arial" panose="020B0604020202020204" pitchFamily="34" charset="0"/>
              </a:rPr>
              <a:t>Hälsofrämjande, förebyggande och proaktiva insatser är det mest hållbara arbetssättet</a:t>
            </a:r>
            <a:br>
              <a:rPr lang="sv-SE" sz="2000" dirty="0">
                <a:latin typeface="Arial" panose="020B0604020202020204" pitchFamily="34" charset="0"/>
                <a:cs typeface="Arial" panose="020B0604020202020204" pitchFamily="34" charset="0"/>
              </a:rPr>
            </a:br>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Skapa förutsättningar för självständighet och livskvalitet.</a:t>
            </a:r>
          </a:p>
          <a:p>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Skapa förutsättningar för jämlik hälsa.</a:t>
            </a:r>
          </a:p>
          <a:p>
            <a:endParaRPr lang="sv-SE" dirty="0"/>
          </a:p>
        </p:txBody>
      </p:sp>
      <p:pic>
        <p:nvPicPr>
          <p:cNvPr id="6"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688534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500" b="1" dirty="0">
                <a:latin typeface="Arial" panose="020B0604020202020204" pitchFamily="34" charset="0"/>
                <a:cs typeface="Arial" panose="020B0604020202020204" pitchFamily="34" charset="0"/>
              </a:rPr>
              <a:t>Från isolerade vård- och omsorgsinsatser till sammanhållet utifrån personens fokus</a:t>
            </a:r>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05" r="4905"/>
          <a:stretch>
            <a:fillRect/>
          </a:stretch>
        </p:blipFill>
        <p:spPr/>
      </p:pic>
      <p:sp>
        <p:nvSpPr>
          <p:cNvPr id="4" name="Platshållare för text 3"/>
          <p:cNvSpPr>
            <a:spLocks noGrp="1"/>
          </p:cNvSpPr>
          <p:nvPr>
            <p:ph type="body" sz="half" idx="2"/>
          </p:nvPr>
        </p:nvSpPr>
        <p:spPr/>
        <p:txBody>
          <a:bodyPr/>
          <a:lstStyle/>
          <a:p>
            <a:endParaRPr lang="sv-SE" sz="2000" dirty="0"/>
          </a:p>
          <a:p>
            <a:r>
              <a:rPr lang="sv-SE" sz="2000" dirty="0">
                <a:latin typeface="Arial" panose="020B0604020202020204" pitchFamily="34" charset="0"/>
                <a:cs typeface="Arial" panose="020B0604020202020204" pitchFamily="34" charset="0"/>
              </a:rPr>
              <a:t>Utgå från det bästa för patienten/brukaren i hela vård- och omsorgsprocessen.</a:t>
            </a:r>
          </a:p>
          <a:p>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Främja gemensamt ansvarstagande och tillit.</a:t>
            </a:r>
          </a:p>
          <a:p>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Skapa förutsättningar för jämlik vård och omsorg.</a:t>
            </a:r>
          </a:p>
          <a:p>
            <a:endParaRPr lang="sv-SE" dirty="0"/>
          </a:p>
        </p:txBody>
      </p:sp>
      <p:pic>
        <p:nvPicPr>
          <p:cNvPr id="6"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237138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3">
            <a:extLst>
              <a:ext uri="{28A0092B-C50C-407E-A947-70E740481C1C}">
                <a14:useLocalDpi xmlns:a14="http://schemas.microsoft.com/office/drawing/2010/main" val="0"/>
              </a:ext>
            </a:extLst>
          </a:blip>
          <a:srcRect r="3757" b="4874"/>
          <a:stretch/>
        </p:blipFill>
        <p:spPr>
          <a:xfrm>
            <a:off x="1954146" y="146050"/>
            <a:ext cx="8283708" cy="6179374"/>
          </a:xfrm>
          <a:prstGeom prst="rect">
            <a:avLst/>
          </a:prstGeom>
        </p:spPr>
      </p:pic>
      <p:pic>
        <p:nvPicPr>
          <p:cNvPr id="4"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04393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0911" y="722739"/>
            <a:ext cx="5316562" cy="3832327"/>
          </a:xfrm>
        </p:spPr>
        <p:txBody>
          <a:bodyPr>
            <a:normAutofit/>
          </a:bodyPr>
          <a:lstStyle/>
          <a:p>
            <a:r>
              <a:rPr lang="sv-SE" sz="3600" b="1" dirty="0">
                <a:solidFill>
                  <a:srgbClr val="0070C0"/>
                </a:solidFill>
                <a:latin typeface="Arial" panose="020B0604020202020204" pitchFamily="34" charset="0"/>
                <a:cs typeface="Arial" panose="020B0604020202020204" pitchFamily="34" charset="0"/>
              </a:rPr>
              <a:t>Reflektera tillsammans </a:t>
            </a:r>
            <a:br>
              <a:rPr lang="sv-SE" sz="3600" b="1" dirty="0">
                <a:solidFill>
                  <a:srgbClr val="0070C0"/>
                </a:solidFill>
                <a:latin typeface="Arial" panose="020B0604020202020204" pitchFamily="34" charset="0"/>
                <a:cs typeface="Arial" panose="020B0604020202020204" pitchFamily="34" charset="0"/>
              </a:rPr>
            </a:br>
            <a:r>
              <a:rPr lang="sv-SE" sz="3600" b="1" dirty="0">
                <a:solidFill>
                  <a:srgbClr val="0070C0"/>
                </a:solidFill>
                <a:latin typeface="Arial" panose="020B0604020202020204" pitchFamily="34" charset="0"/>
                <a:cs typeface="Arial" panose="020B0604020202020204" pitchFamily="34" charset="0"/>
              </a:rPr>
              <a:t>över det ni hört </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322" y="490207"/>
            <a:ext cx="5300213" cy="3129092"/>
          </a:xfrm>
          <a:prstGeom prst="rect">
            <a:avLst/>
          </a:prstGeom>
        </p:spPr>
      </p:pic>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918" y="3293535"/>
            <a:ext cx="417836" cy="1693333"/>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73181" y="3501925"/>
            <a:ext cx="337303" cy="1366964"/>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927847" y="3333750"/>
            <a:ext cx="349839" cy="1417764"/>
          </a:xfrm>
          <a:prstGeom prst="rect">
            <a:avLst/>
          </a:prstGeom>
        </p:spPr>
      </p:pic>
      <p:pic>
        <p:nvPicPr>
          <p:cNvPr id="8" name="Bildobjekt 3"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64129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950633" y="2554941"/>
            <a:ext cx="10515600" cy="1076699"/>
          </a:xfrm>
        </p:spPr>
        <p:txBody>
          <a:bodyPr>
            <a:normAutofit fontScale="90000"/>
          </a:bodyPr>
          <a:lstStyle/>
          <a:p>
            <a:pPr algn="ctr"/>
            <a:br>
              <a:rPr lang="sv-SE" sz="6600" b="1" dirty="0">
                <a:solidFill>
                  <a:schemeClr val="accent6"/>
                </a:solidFill>
                <a:latin typeface="Arial" panose="020B0604020202020204" pitchFamily="34" charset="0"/>
                <a:cs typeface="Arial" panose="020B0604020202020204" pitchFamily="34" charset="0"/>
              </a:rPr>
            </a:br>
            <a:br>
              <a:rPr lang="sv-SE" sz="6600" b="1" dirty="0">
                <a:solidFill>
                  <a:schemeClr val="accent6"/>
                </a:solidFill>
                <a:latin typeface="Arial" panose="020B0604020202020204" pitchFamily="34" charset="0"/>
                <a:cs typeface="Arial" panose="020B0604020202020204" pitchFamily="34" charset="0"/>
              </a:rPr>
            </a:br>
            <a:br>
              <a:rPr lang="sv-SE" sz="6600" b="1" dirty="0">
                <a:solidFill>
                  <a:schemeClr val="accent6"/>
                </a:solidFill>
                <a:latin typeface="Arial" panose="020B0604020202020204" pitchFamily="34" charset="0"/>
                <a:cs typeface="Arial" panose="020B0604020202020204" pitchFamily="34" charset="0"/>
              </a:rPr>
            </a:br>
            <a:br>
              <a:rPr lang="sv-SE" sz="6600" b="1" dirty="0">
                <a:solidFill>
                  <a:schemeClr val="accent6"/>
                </a:solidFill>
                <a:latin typeface="Arial" panose="020B0604020202020204" pitchFamily="34" charset="0"/>
                <a:cs typeface="Arial" panose="020B0604020202020204" pitchFamily="34" charset="0"/>
              </a:rPr>
            </a:br>
            <a:br>
              <a:rPr lang="sv-SE" sz="6600" b="1" dirty="0">
                <a:solidFill>
                  <a:schemeClr val="accent6"/>
                </a:solidFill>
                <a:latin typeface="Arial" panose="020B0604020202020204" pitchFamily="34" charset="0"/>
                <a:cs typeface="Arial" panose="020B0604020202020204" pitchFamily="34" charset="0"/>
              </a:rPr>
            </a:br>
            <a:br>
              <a:rPr lang="sv-SE" sz="6600" b="1" dirty="0">
                <a:solidFill>
                  <a:schemeClr val="accent6"/>
                </a:solidFill>
                <a:latin typeface="Arial" panose="020B0604020202020204" pitchFamily="34" charset="0"/>
                <a:cs typeface="Arial" panose="020B0604020202020204" pitchFamily="34" charset="0"/>
              </a:rPr>
            </a:br>
            <a:br>
              <a:rPr lang="sv-SE" sz="6600" b="1" dirty="0">
                <a:latin typeface="Arial" panose="020B0604020202020204" pitchFamily="34" charset="0"/>
                <a:cs typeface="Arial" panose="020B0604020202020204" pitchFamily="34" charset="0"/>
              </a:rPr>
            </a:br>
            <a:br>
              <a:rPr lang="sv-SE" sz="6600" b="1" dirty="0">
                <a:solidFill>
                  <a:schemeClr val="accent6"/>
                </a:solidFill>
                <a:latin typeface="Arial" panose="020B0604020202020204" pitchFamily="34" charset="0"/>
                <a:cs typeface="Arial" panose="020B0604020202020204" pitchFamily="34" charset="0"/>
              </a:rPr>
            </a:br>
            <a:r>
              <a:rPr lang="sv-SE" sz="6600" b="1" dirty="0">
                <a:solidFill>
                  <a:srgbClr val="0070C0"/>
                </a:solidFill>
                <a:latin typeface="Arial" panose="020B0604020202020204" pitchFamily="34" charset="0"/>
                <a:cs typeface="Arial" panose="020B0604020202020204" pitchFamily="34" charset="0"/>
              </a:rPr>
              <a:t>Vår gemensamma målbild  i Norrbotten </a:t>
            </a:r>
          </a:p>
        </p:txBody>
      </p:sp>
      <p:pic>
        <p:nvPicPr>
          <p:cNvPr id="3"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401947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a:solidFill>
                  <a:srgbClr val="0070C0"/>
                </a:solidFill>
                <a:latin typeface="Arial" panose="020B0604020202020204" pitchFamily="34" charset="0"/>
                <a:cs typeface="Arial" panose="020B0604020202020204" pitchFamily="34" charset="0"/>
              </a:rPr>
              <a:t>Så här har målbilden tagits fram</a:t>
            </a:r>
          </a:p>
        </p:txBody>
      </p:sp>
      <p:sp>
        <p:nvSpPr>
          <p:cNvPr id="4" name="Platshållare för innehåll 3"/>
          <p:cNvSpPr>
            <a:spLocks noGrp="1"/>
          </p:cNvSpPr>
          <p:nvPr>
            <p:ph idx="1"/>
          </p:nvPr>
        </p:nvSpPr>
        <p:spPr/>
        <p:txBody>
          <a:bodyPr>
            <a:normAutofit fontScale="70000" lnSpcReduction="20000"/>
          </a:bodyPr>
          <a:lstStyle/>
          <a:p>
            <a:pPr marL="0" indent="0">
              <a:buNone/>
            </a:pPr>
            <a:r>
              <a:rPr lang="sv-SE" sz="2000" b="1" dirty="0">
                <a:latin typeface="Arial" panose="020B0604020202020204" pitchFamily="34" charset="0"/>
                <a:cs typeface="Arial" panose="020B0604020202020204" pitchFamily="34" charset="0"/>
              </a:rPr>
              <a:t>December 2020</a:t>
            </a:r>
          </a:p>
          <a:p>
            <a:r>
              <a:rPr lang="sv-SE" sz="2000" dirty="0">
                <a:latin typeface="Arial" panose="020B0604020202020204" pitchFamily="34" charset="0"/>
                <a:cs typeface="Arial" panose="020B0604020202020204" pitchFamily="34" charset="0"/>
              </a:rPr>
              <a:t>Politiskt beslut om att arbeta fram en gemensam målbild.</a:t>
            </a:r>
          </a:p>
          <a:p>
            <a:endParaRPr lang="sv-SE" sz="2000" dirty="0">
              <a:latin typeface="Arial" panose="020B0604020202020204" pitchFamily="34" charset="0"/>
              <a:cs typeface="Arial" panose="020B0604020202020204" pitchFamily="34" charset="0"/>
            </a:endParaRPr>
          </a:p>
          <a:p>
            <a:pPr marL="0" indent="0">
              <a:buNone/>
            </a:pPr>
            <a:r>
              <a:rPr lang="sv-SE" sz="2000" b="1" dirty="0">
                <a:latin typeface="Arial" panose="020B0604020202020204" pitchFamily="34" charset="0"/>
                <a:cs typeface="Arial" panose="020B0604020202020204" pitchFamily="34" charset="0"/>
              </a:rPr>
              <a:t>Februari 2021</a:t>
            </a:r>
          </a:p>
          <a:p>
            <a:r>
              <a:rPr lang="sv-SE" sz="2000" dirty="0">
                <a:latin typeface="Arial" panose="020B0604020202020204" pitchFamily="34" charset="0"/>
                <a:cs typeface="Arial" panose="020B0604020202020204" pitchFamily="34" charset="0"/>
              </a:rPr>
              <a:t>Kick-off med högre tjänstepersoner, förtroendevalda och patient- och brukarrepresentanter.</a:t>
            </a:r>
          </a:p>
          <a:p>
            <a:pPr marL="0" indent="0">
              <a:buNone/>
            </a:pPr>
            <a:endParaRPr lang="sv-SE" sz="2000" b="1" dirty="0">
              <a:latin typeface="Arial" panose="020B0604020202020204" pitchFamily="34" charset="0"/>
              <a:cs typeface="Arial" panose="020B0604020202020204" pitchFamily="34" charset="0"/>
            </a:endParaRPr>
          </a:p>
          <a:p>
            <a:pPr marL="0" indent="0">
              <a:buNone/>
            </a:pPr>
            <a:r>
              <a:rPr lang="sv-SE" sz="2000" b="1" dirty="0">
                <a:latin typeface="Arial" panose="020B0604020202020204" pitchFamily="34" charset="0"/>
                <a:cs typeface="Arial" panose="020B0604020202020204" pitchFamily="34" charset="0"/>
              </a:rPr>
              <a:t>Mars – april 2021</a:t>
            </a:r>
          </a:p>
          <a:p>
            <a:r>
              <a:rPr lang="sv-SE" sz="2000" dirty="0">
                <a:latin typeface="Arial" panose="020B0604020202020204" pitchFamily="34" charset="0"/>
                <a:cs typeface="Arial" panose="020B0604020202020204" pitchFamily="34" charset="0"/>
              </a:rPr>
              <a:t>Workshop runt om i länet med medborgare, patienter/brukare samt representanter från länets kommuner och regionen. </a:t>
            </a:r>
          </a:p>
          <a:p>
            <a:pPr marL="0" indent="0">
              <a:buNone/>
            </a:pPr>
            <a:endParaRPr lang="sv-SE" sz="2000" b="1" dirty="0">
              <a:latin typeface="Arial" panose="020B0604020202020204" pitchFamily="34" charset="0"/>
              <a:cs typeface="Arial" panose="020B0604020202020204" pitchFamily="34" charset="0"/>
            </a:endParaRPr>
          </a:p>
          <a:p>
            <a:pPr marL="0" indent="0">
              <a:buNone/>
            </a:pPr>
            <a:r>
              <a:rPr lang="sv-SE" sz="2000" b="1" dirty="0">
                <a:latin typeface="Arial" panose="020B0604020202020204" pitchFamily="34" charset="0"/>
                <a:cs typeface="Arial" panose="020B0604020202020204" pitchFamily="34" charset="0"/>
              </a:rPr>
              <a:t>Maj 2021</a:t>
            </a:r>
          </a:p>
          <a:p>
            <a:r>
              <a:rPr lang="sv-SE" sz="2000" dirty="0">
                <a:latin typeface="Arial" panose="020B0604020202020204" pitchFamily="34" charset="0"/>
                <a:cs typeface="Arial" panose="020B0604020202020204" pitchFamily="34" charset="0"/>
              </a:rPr>
              <a:t>Förslag av målbild presenteras till deltagarna från kick-offen. </a:t>
            </a:r>
          </a:p>
          <a:p>
            <a:r>
              <a:rPr lang="sv-SE" sz="2000" dirty="0">
                <a:latin typeface="Arial" panose="020B0604020202020204" pitchFamily="34" charset="0"/>
                <a:cs typeface="Arial" panose="020B0604020202020204" pitchFamily="34" charset="0"/>
              </a:rPr>
              <a:t>27 maj fattades ett politiskt beslut att anta målbilden.</a:t>
            </a:r>
          </a:p>
          <a:p>
            <a:endParaRPr lang="sv-SE" sz="2000" dirty="0">
              <a:latin typeface="Arial" panose="020B0604020202020204" pitchFamily="34" charset="0"/>
              <a:cs typeface="Arial" panose="020B0604020202020204" pitchFamily="34" charset="0"/>
            </a:endParaRPr>
          </a:p>
          <a:p>
            <a:pPr marL="0" indent="0">
              <a:buNone/>
            </a:pPr>
            <a:r>
              <a:rPr lang="sv-SE" sz="2100" b="1" dirty="0">
                <a:latin typeface="Arial" panose="020B0604020202020204" pitchFamily="34" charset="0"/>
                <a:cs typeface="Arial" panose="020B0604020202020204" pitchFamily="34" charset="0"/>
              </a:rPr>
              <a:t>Juni-november 2021</a:t>
            </a:r>
          </a:p>
          <a:p>
            <a:r>
              <a:rPr lang="sv-SE" sz="2000" dirty="0">
                <a:latin typeface="Arial" panose="020B0604020202020204" pitchFamily="34" charset="0"/>
                <a:cs typeface="Arial" panose="020B0604020202020204" pitchFamily="34" charset="0"/>
              </a:rPr>
              <a:t>Målbilden beslutas i varje huvudmans ordinarie beslutsprocess</a:t>
            </a:r>
          </a:p>
          <a:p>
            <a:pPr marL="0" indent="0">
              <a:buNone/>
            </a:pPr>
            <a:endParaRPr lang="sv-SE" b="1" dirty="0"/>
          </a:p>
        </p:txBody>
      </p:sp>
      <p:pic>
        <p:nvPicPr>
          <p:cNvPr id="5"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33340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pic>
        <p:nvPicPr>
          <p:cNvPr id="3" name="Bildobjekt 2"/>
          <p:cNvPicPr>
            <a:picLocks noChangeAspect="1"/>
          </p:cNvPicPr>
          <p:nvPr/>
        </p:nvPicPr>
        <p:blipFill rotWithShape="1">
          <a:blip r:embed="rId5" cstate="print">
            <a:extLst>
              <a:ext uri="{28A0092B-C50C-407E-A947-70E740481C1C}">
                <a14:useLocalDpi xmlns:a14="http://schemas.microsoft.com/office/drawing/2010/main" val="0"/>
              </a:ext>
            </a:extLst>
          </a:blip>
          <a:srcRect b="5765"/>
          <a:stretch/>
        </p:blipFill>
        <p:spPr>
          <a:xfrm>
            <a:off x="1751191" y="309719"/>
            <a:ext cx="8689618" cy="5545393"/>
          </a:xfrm>
          <a:prstGeom prst="rect">
            <a:avLst/>
          </a:prstGeom>
        </p:spPr>
      </p:pic>
    </p:spTree>
    <p:extLst>
      <p:ext uri="{BB962C8B-B14F-4D97-AF65-F5344CB8AC3E}">
        <p14:creationId xmlns:p14="http://schemas.microsoft.com/office/powerpoint/2010/main" val="675350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7" y="922472"/>
            <a:ext cx="10793412" cy="1349375"/>
          </a:xfrm>
        </p:spPr>
        <p:txBody>
          <a:bodyPr>
            <a:normAutofit/>
          </a:bodyPr>
          <a:lstStyle/>
          <a:p>
            <a:pPr algn="ctr"/>
            <a:r>
              <a:rPr lang="sv-SE" sz="3733" b="1" dirty="0">
                <a:solidFill>
                  <a:schemeClr val="accent5"/>
                </a:solidFill>
                <a:latin typeface="Arial" panose="020B0604020202020204" pitchFamily="34" charset="0"/>
                <a:cs typeface="Arial" panose="020B0604020202020204" pitchFamily="34" charset="0"/>
              </a:rPr>
              <a:t>Min hälsa och välbefinnande</a:t>
            </a:r>
          </a:p>
        </p:txBody>
      </p:sp>
      <p:sp>
        <p:nvSpPr>
          <p:cNvPr id="7" name="textruta 6"/>
          <p:cNvSpPr txBox="1"/>
          <p:nvPr/>
        </p:nvSpPr>
        <p:spPr>
          <a:xfrm>
            <a:off x="2623649" y="2271847"/>
            <a:ext cx="7560000" cy="3200876"/>
          </a:xfrm>
          <a:prstGeom prst="rect">
            <a:avLst/>
          </a:prstGeom>
          <a:noFill/>
        </p:spPr>
        <p:txBody>
          <a:bodyPr wrap="square" lIns="121920" tIns="60960" rIns="121920" bIns="60960" rtlCol="0" anchor="t">
            <a:spAutoFit/>
          </a:bodyPr>
          <a:lstStyle/>
          <a:p>
            <a:pPr defTabSz="1219170">
              <a:defRPr/>
            </a:pPr>
            <a:r>
              <a:rPr lang="sv-SE" sz="2000" dirty="0">
                <a:solidFill>
                  <a:prstClr val="black"/>
                </a:solidFill>
                <a:latin typeface="Arial" panose="020B0604020202020204" pitchFamily="34" charset="0"/>
                <a:cs typeface="Arial" panose="020B0604020202020204" pitchFamily="34" charset="0"/>
              </a:rPr>
              <a:t>Det handlar om mig och mitt liv! Mina goda vanor grundläggs tidigt i livet och jag är mån om min hälsa och strävar efter goda vanor i min vardag. </a:t>
            </a:r>
          </a:p>
          <a:p>
            <a:pPr defTabSz="1219170">
              <a:defRPr/>
            </a:pPr>
            <a:endParaRPr lang="sv-SE" sz="2000" dirty="0">
              <a:solidFill>
                <a:prstClr val="black"/>
              </a:solidFill>
              <a:latin typeface="Arial" panose="020B0604020202020204" pitchFamily="34" charset="0"/>
              <a:cs typeface="Arial" panose="020B0604020202020204" pitchFamily="34" charset="0"/>
            </a:endParaRPr>
          </a:p>
          <a:p>
            <a:pPr defTabSz="1219170">
              <a:defRPr/>
            </a:pPr>
            <a:r>
              <a:rPr lang="sv-SE" sz="2000" dirty="0">
                <a:solidFill>
                  <a:prstClr val="black"/>
                </a:solidFill>
                <a:latin typeface="Arial" panose="020B0604020202020204" pitchFamily="34" charset="0"/>
                <a:cs typeface="Arial" panose="020B0604020202020204" pitchFamily="34" charset="0"/>
              </a:rPr>
              <a:t>Mitt välbefinnande handlar om att jag i glädje ska kunna utföra mina livsuppgifter när jag växer upp, mitt i livet och när jag åldras. Jag erbjuds förebyggande stöd och utifrån mina unika förutsättningar och behov får jag hjälp att stärka min hälsa om jag behöver det. I mötet med vård och omsorg får jag frågan om vad som är viktigt för mig. </a:t>
            </a:r>
          </a:p>
        </p:txBody>
      </p:sp>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pic>
        <p:nvPicPr>
          <p:cNvPr id="3" name="Bildobjekt 2"/>
          <p:cNvPicPr>
            <a:picLocks noChangeAspect="1"/>
          </p:cNvPicPr>
          <p:nvPr/>
        </p:nvPicPr>
        <p:blipFill>
          <a:blip r:embed="rId5"/>
          <a:stretch>
            <a:fillRect/>
          </a:stretch>
        </p:blipFill>
        <p:spPr>
          <a:xfrm>
            <a:off x="404251" y="228600"/>
            <a:ext cx="1934459" cy="1580197"/>
          </a:xfrm>
          <a:prstGeom prst="rect">
            <a:avLst/>
          </a:prstGeom>
        </p:spPr>
      </p:pic>
    </p:spTree>
    <p:extLst>
      <p:ext uri="{BB962C8B-B14F-4D97-AF65-F5344CB8AC3E}">
        <p14:creationId xmlns:p14="http://schemas.microsoft.com/office/powerpoint/2010/main" val="235640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hlinkClick r:id="rId3"/>
          </p:cNvPr>
          <p:cNvPicPr>
            <a:picLocks noChangeAspect="1"/>
          </p:cNvPicPr>
          <p:nvPr/>
        </p:nvPicPr>
        <p:blipFill>
          <a:blip r:embed="rId4"/>
          <a:stretch>
            <a:fillRect/>
          </a:stretch>
        </p:blipFill>
        <p:spPr>
          <a:xfrm>
            <a:off x="1524000" y="642904"/>
            <a:ext cx="9277985" cy="5295522"/>
          </a:xfrm>
          <a:prstGeom prst="rect">
            <a:avLst/>
          </a:prstGeom>
        </p:spPr>
      </p:pic>
      <p:pic>
        <p:nvPicPr>
          <p:cNvPr id="3" name="Bildobjekt 3"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2244003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9" y="708785"/>
            <a:ext cx="10793412" cy="1349375"/>
          </a:xfrm>
        </p:spPr>
        <p:txBody>
          <a:bodyPr>
            <a:normAutofit/>
          </a:bodyPr>
          <a:lstStyle/>
          <a:p>
            <a:pPr algn="ctr"/>
            <a:r>
              <a:rPr lang="sv-SE" sz="3733" b="1" dirty="0">
                <a:solidFill>
                  <a:schemeClr val="bg2">
                    <a:lumMod val="25000"/>
                  </a:schemeClr>
                </a:solidFill>
                <a:latin typeface="Arial" panose="020B0604020202020204" pitchFamily="34" charset="0"/>
                <a:cs typeface="Arial" panose="020B0604020202020204" pitchFamily="34" charset="0"/>
              </a:rPr>
              <a:t>Min egen kraft tas tillvara</a:t>
            </a:r>
          </a:p>
        </p:txBody>
      </p:sp>
      <p:sp>
        <p:nvSpPr>
          <p:cNvPr id="3" name="textruta 2"/>
          <p:cNvSpPr txBox="1"/>
          <p:nvPr/>
        </p:nvSpPr>
        <p:spPr>
          <a:xfrm>
            <a:off x="2316000" y="2397949"/>
            <a:ext cx="7560000" cy="2369880"/>
          </a:xfrm>
          <a:prstGeom prst="rect">
            <a:avLst/>
          </a:prstGeom>
          <a:noFill/>
        </p:spPr>
        <p:txBody>
          <a:bodyPr wrap="square" rtlCol="0">
            <a:spAutoFit/>
          </a:bodyPr>
          <a:lstStyle/>
          <a:p>
            <a:pPr defTabSz="1219170">
              <a:defRPr/>
            </a:pPr>
            <a:r>
              <a:rPr lang="sv-SE" sz="2000" dirty="0">
                <a:solidFill>
                  <a:prstClr val="black"/>
                </a:solidFill>
                <a:latin typeface="Arial" panose="020B0604020202020204" pitchFamily="34" charset="0"/>
                <a:cs typeface="Arial" panose="020B0604020202020204" pitchFamily="34" charset="0"/>
              </a:rPr>
              <a:t>Jag är experten i mitt liv! Därför är jag också en aktiv och självklar partner i insatser som berör mig. Min berättelse och kunskap tas tillvara. Tillsammans med professionens kompetens utgör vi ett välfungerande team. Min självständighet ökar när jag får stöd att vara en aktiv medskapare. </a:t>
            </a:r>
          </a:p>
          <a:p>
            <a:pPr defTabSz="1219170">
              <a:defRPr/>
            </a:pPr>
            <a:endParaRPr lang="sv-SE" sz="2400" dirty="0">
              <a:solidFill>
                <a:prstClr val="black"/>
              </a:solidFill>
              <a:latin typeface="Calibri" panose="020F0502020204030204"/>
            </a:endParaRPr>
          </a:p>
          <a:p>
            <a:pPr defTabSz="1219170">
              <a:defRPr/>
            </a:pPr>
            <a:r>
              <a:rPr lang="sv-SE" sz="2400" dirty="0">
                <a:solidFill>
                  <a:prstClr val="black"/>
                </a:solidFill>
                <a:latin typeface="Calibri" panose="020F0502020204030204"/>
              </a:rPr>
              <a:t> </a:t>
            </a:r>
          </a:p>
        </p:txBody>
      </p:sp>
      <p:pic>
        <p:nvPicPr>
          <p:cNvPr id="7" name="Bildobjekt 6"/>
          <p:cNvPicPr>
            <a:picLocks noChangeAspect="1"/>
          </p:cNvPicPr>
          <p:nvPr/>
        </p:nvPicPr>
        <p:blipFill>
          <a:blip r:embed="rId2"/>
          <a:stretch>
            <a:fillRect/>
          </a:stretch>
        </p:blipFill>
        <p:spPr>
          <a:xfrm>
            <a:off x="1974389" y="992947"/>
            <a:ext cx="1076325" cy="781050"/>
          </a:xfrm>
          <a:prstGeom prst="rect">
            <a:avLst/>
          </a:prstGeom>
        </p:spPr>
      </p:pic>
      <p:pic>
        <p:nvPicPr>
          <p:cNvPr id="8"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414154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9" y="708785"/>
            <a:ext cx="10793412" cy="1349375"/>
          </a:xfrm>
        </p:spPr>
        <p:txBody>
          <a:bodyPr>
            <a:normAutofit/>
          </a:bodyPr>
          <a:lstStyle/>
          <a:p>
            <a:pPr algn="ctr"/>
            <a:r>
              <a:rPr lang="sv-SE" sz="3733" b="1" dirty="0">
                <a:solidFill>
                  <a:schemeClr val="bg2">
                    <a:lumMod val="25000"/>
                  </a:schemeClr>
                </a:solidFill>
                <a:latin typeface="Arial" panose="020B0604020202020204" pitchFamily="34" charset="0"/>
                <a:cs typeface="Arial" panose="020B0604020202020204" pitchFamily="34" charset="0"/>
              </a:rPr>
              <a:t>Tillsammans för min trygghet</a:t>
            </a:r>
          </a:p>
        </p:txBody>
      </p:sp>
      <p:sp>
        <p:nvSpPr>
          <p:cNvPr id="3" name="textruta 2"/>
          <p:cNvSpPr txBox="1"/>
          <p:nvPr/>
        </p:nvSpPr>
        <p:spPr>
          <a:xfrm>
            <a:off x="2316000" y="2397949"/>
            <a:ext cx="7560000" cy="2000548"/>
          </a:xfrm>
          <a:prstGeom prst="rect">
            <a:avLst/>
          </a:prstGeom>
          <a:noFill/>
        </p:spPr>
        <p:txBody>
          <a:bodyPr wrap="square" rtlCol="0">
            <a:spAutoFit/>
          </a:bodyPr>
          <a:lstStyle/>
          <a:p>
            <a:pPr defTabSz="1219170">
              <a:defRPr/>
            </a:pPr>
            <a:r>
              <a:rPr lang="sv-SE" sz="2000" dirty="0">
                <a:solidFill>
                  <a:prstClr val="black"/>
                </a:solidFill>
                <a:latin typeface="Arial" panose="020B0604020202020204" pitchFamily="34" charset="0"/>
                <a:cs typeface="Arial" panose="020B0604020202020204" pitchFamily="34" charset="0"/>
              </a:rPr>
              <a:t>Jag känner trygghet i livet! Vetskapen om att jag får vägledning och hjälp när jag behöver, gör mig lugn och trygg. Gemensamma lösningar utformas tillsammans med mig efter mina behov. Goda relationer och tillit till varandra är centrala för att stärka min trygghet. </a:t>
            </a:r>
          </a:p>
          <a:p>
            <a:pPr defTabSz="1219170">
              <a:defRPr/>
            </a:pPr>
            <a:r>
              <a:rPr lang="sv-SE" sz="2400" dirty="0">
                <a:solidFill>
                  <a:prstClr val="black"/>
                </a:solidFill>
                <a:latin typeface="Calibri" panose="020F0502020204030204"/>
              </a:rPr>
              <a:t> </a:t>
            </a:r>
          </a:p>
        </p:txBody>
      </p:sp>
      <p:pic>
        <p:nvPicPr>
          <p:cNvPr id="8" name="Bildobjekt 7"/>
          <p:cNvPicPr>
            <a:picLocks noChangeAspect="1"/>
          </p:cNvPicPr>
          <p:nvPr/>
        </p:nvPicPr>
        <p:blipFill>
          <a:blip r:embed="rId2"/>
          <a:stretch>
            <a:fillRect/>
          </a:stretch>
        </p:blipFill>
        <p:spPr>
          <a:xfrm>
            <a:off x="1495825" y="926272"/>
            <a:ext cx="1076325" cy="914400"/>
          </a:xfrm>
          <a:prstGeom prst="rect">
            <a:avLst/>
          </a:prstGeom>
        </p:spPr>
      </p:pic>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43316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9" y="708785"/>
            <a:ext cx="10793412" cy="1349375"/>
          </a:xfrm>
        </p:spPr>
        <p:txBody>
          <a:bodyPr>
            <a:normAutofit/>
          </a:bodyPr>
          <a:lstStyle/>
          <a:p>
            <a:pPr algn="ctr"/>
            <a:r>
              <a:rPr lang="sv-SE" sz="3733" b="1" dirty="0">
                <a:solidFill>
                  <a:schemeClr val="bg2">
                    <a:lumMod val="25000"/>
                  </a:schemeClr>
                </a:solidFill>
                <a:latin typeface="Arial" panose="020B0604020202020204" pitchFamily="34" charset="0"/>
                <a:cs typeface="Arial" panose="020B0604020202020204" pitchFamily="34" charset="0"/>
              </a:rPr>
              <a:t>Sammanhållet och enkelt för mig</a:t>
            </a:r>
          </a:p>
        </p:txBody>
      </p:sp>
      <p:sp>
        <p:nvSpPr>
          <p:cNvPr id="3" name="textruta 2"/>
          <p:cNvSpPr txBox="1"/>
          <p:nvPr/>
        </p:nvSpPr>
        <p:spPr>
          <a:xfrm>
            <a:off x="2316000" y="2397949"/>
            <a:ext cx="7560000" cy="1323439"/>
          </a:xfrm>
          <a:prstGeom prst="rect">
            <a:avLst/>
          </a:prstGeom>
          <a:noFill/>
        </p:spPr>
        <p:txBody>
          <a:bodyPr wrap="square" rtlCol="0">
            <a:spAutoFit/>
          </a:bodyPr>
          <a:lstStyle/>
          <a:p>
            <a:pPr defTabSz="1219170">
              <a:defRPr/>
            </a:pPr>
            <a:r>
              <a:rPr lang="sv-SE" sz="2000" dirty="0">
                <a:solidFill>
                  <a:prstClr val="black"/>
                </a:solidFill>
                <a:latin typeface="Arial" panose="020B0604020202020204" pitchFamily="34" charset="0"/>
                <a:cs typeface="Arial" panose="020B0604020202020204" pitchFamily="34" charset="0"/>
              </a:rPr>
              <a:t>Som individ är jag en helhet! En god relation med professionen över tid är därför viktig för mig. Den information jag behöver är samlad och överskådlig med tydliga kontaktvägar. Det blir enkelt för mig när insatser samordnas sömlöst.  </a:t>
            </a:r>
          </a:p>
        </p:txBody>
      </p:sp>
      <p:pic>
        <p:nvPicPr>
          <p:cNvPr id="7" name="Bildobjekt 6"/>
          <p:cNvPicPr>
            <a:picLocks noChangeAspect="1"/>
          </p:cNvPicPr>
          <p:nvPr/>
        </p:nvPicPr>
        <p:blipFill>
          <a:blip r:embed="rId2"/>
          <a:stretch>
            <a:fillRect/>
          </a:stretch>
        </p:blipFill>
        <p:spPr>
          <a:xfrm>
            <a:off x="1038004" y="931034"/>
            <a:ext cx="1123950" cy="904875"/>
          </a:xfrm>
          <a:prstGeom prst="rect">
            <a:avLst/>
          </a:prstGeom>
        </p:spPr>
      </p:pic>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04152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60389" y="708785"/>
            <a:ext cx="10793412" cy="1349375"/>
          </a:xfrm>
        </p:spPr>
        <p:txBody>
          <a:bodyPr>
            <a:normAutofit/>
          </a:bodyPr>
          <a:lstStyle/>
          <a:p>
            <a:pPr algn="ctr"/>
            <a:r>
              <a:rPr lang="sv-SE" sz="3733" b="1" dirty="0">
                <a:solidFill>
                  <a:schemeClr val="bg2">
                    <a:lumMod val="25000"/>
                  </a:schemeClr>
                </a:solidFill>
                <a:latin typeface="Arial" panose="020B0604020202020204" pitchFamily="34" charset="0"/>
                <a:cs typeface="Arial" panose="020B0604020202020204" pitchFamily="34" charset="0"/>
              </a:rPr>
              <a:t>Nära mig på bästa sätt</a:t>
            </a:r>
          </a:p>
        </p:txBody>
      </p:sp>
      <p:sp>
        <p:nvSpPr>
          <p:cNvPr id="3" name="textruta 2"/>
          <p:cNvSpPr txBox="1"/>
          <p:nvPr/>
        </p:nvSpPr>
        <p:spPr>
          <a:xfrm>
            <a:off x="2316000" y="2397949"/>
            <a:ext cx="7560000" cy="1323439"/>
          </a:xfrm>
          <a:prstGeom prst="rect">
            <a:avLst/>
          </a:prstGeom>
          <a:noFill/>
        </p:spPr>
        <p:txBody>
          <a:bodyPr wrap="square" rtlCol="0">
            <a:spAutoFit/>
          </a:bodyPr>
          <a:lstStyle/>
          <a:p>
            <a:pPr defTabSz="1219170">
              <a:defRPr/>
            </a:pPr>
            <a:r>
              <a:rPr lang="sv-SE" sz="2000" dirty="0">
                <a:solidFill>
                  <a:prstClr val="black"/>
                </a:solidFill>
                <a:latin typeface="Arial" panose="020B0604020202020204" pitchFamily="34" charset="0"/>
                <a:cs typeface="Arial" panose="020B0604020202020204" pitchFamily="34" charset="0"/>
              </a:rPr>
              <a:t>Närhet är viktigt för mig! Mina behov tillgodoses nära mig i mer öppna vårdformer genom förändrade arbetssätt, digitala lösningar och stöd till egenvård i hemmiljö. När jag har kontroll över min hälsa känner jag mig trygg.  </a:t>
            </a:r>
          </a:p>
        </p:txBody>
      </p:sp>
      <p:pic>
        <p:nvPicPr>
          <p:cNvPr id="7" name="Bildobjekt 6"/>
          <p:cNvPicPr>
            <a:picLocks noChangeAspect="1"/>
          </p:cNvPicPr>
          <p:nvPr/>
        </p:nvPicPr>
        <p:blipFill>
          <a:blip r:embed="rId2"/>
          <a:stretch>
            <a:fillRect/>
          </a:stretch>
        </p:blipFill>
        <p:spPr>
          <a:xfrm>
            <a:off x="2138185" y="988184"/>
            <a:ext cx="1228725" cy="790575"/>
          </a:xfrm>
          <a:prstGeom prst="rect">
            <a:avLst/>
          </a:prstGeom>
        </p:spPr>
      </p:pic>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666431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2830" y="512494"/>
            <a:ext cx="7970793" cy="1112021"/>
          </a:xfrm>
        </p:spPr>
        <p:txBody>
          <a:bodyPr/>
          <a:lstStyle/>
          <a:p>
            <a:r>
              <a:rPr lang="sv-SE" dirty="0">
                <a:latin typeface="Arial" panose="020B0604020202020204" pitchFamily="34" charset="0"/>
                <a:cs typeface="Arial" panose="020B0604020202020204" pitchFamily="34" charset="0"/>
              </a:rPr>
              <a:t>Samtala</a:t>
            </a:r>
          </a:p>
        </p:txBody>
      </p:sp>
      <p:sp>
        <p:nvSpPr>
          <p:cNvPr id="3" name="Platshållare för innehåll 2"/>
          <p:cNvSpPr>
            <a:spLocks noGrp="1"/>
          </p:cNvSpPr>
          <p:nvPr>
            <p:ph sz="half" idx="1"/>
          </p:nvPr>
        </p:nvSpPr>
        <p:spPr>
          <a:xfrm>
            <a:off x="802829" y="1812724"/>
            <a:ext cx="6160679" cy="4065445"/>
          </a:xfrm>
        </p:spPr>
        <p:txBody>
          <a:bodyPr/>
          <a:lstStyle/>
          <a:p>
            <a:r>
              <a:rPr lang="sv-SE" dirty="0">
                <a:latin typeface="Arial" panose="020B0604020202020204" pitchFamily="34" charset="0"/>
                <a:cs typeface="Arial" panose="020B0604020202020204" pitchFamily="34" charset="0"/>
              </a:rPr>
              <a:t>Vilka är skillnaderna mellan hur vi arbetar idag och målbilden? </a:t>
            </a:r>
          </a:p>
          <a:p>
            <a:r>
              <a:rPr lang="sv-SE" dirty="0">
                <a:latin typeface="Arial" panose="020B0604020202020204" pitchFamily="34" charset="0"/>
                <a:cs typeface="Arial" panose="020B0604020202020204" pitchFamily="34" charset="0"/>
              </a:rPr>
              <a:t>Vad mest angeläget för oss att ta tag i?</a:t>
            </a:r>
          </a:p>
          <a:p>
            <a:r>
              <a:rPr lang="sv-SE" dirty="0">
                <a:latin typeface="Arial" panose="020B0604020202020204" pitchFamily="34" charset="0"/>
                <a:cs typeface="Arial" panose="020B0604020202020204" pitchFamily="34" charset="0"/>
              </a:rPr>
              <a:t>Vad är enklast att komma igång med?</a:t>
            </a:r>
          </a:p>
          <a:p>
            <a:endParaRPr lang="sv-SE" dirty="0">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98357" y="2157807"/>
            <a:ext cx="5300213" cy="3129092"/>
          </a:xfrm>
          <a:prstGeom prst="rect">
            <a:avLst/>
          </a:prstGeom>
        </p:spPr>
      </p:pic>
      <p:pic>
        <p:nvPicPr>
          <p:cNvPr id="6"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18021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9699" y="576983"/>
            <a:ext cx="9996772" cy="1112405"/>
          </a:xfrm>
        </p:spPr>
        <p:txBody>
          <a:bodyPr>
            <a:noAutofit/>
          </a:bodyPr>
          <a:lstStyle/>
          <a:p>
            <a:r>
              <a:rPr lang="sv-SE" sz="3600" b="1" dirty="0">
                <a:solidFill>
                  <a:srgbClr val="0070C0"/>
                </a:solidFill>
                <a:latin typeface="Arial" panose="020B0604020202020204" pitchFamily="34" charset="0"/>
                <a:cs typeface="Arial" panose="020B0604020202020204" pitchFamily="34" charset="0"/>
              </a:rPr>
              <a:t>Delaktighet, kontinuitet och tillgänglighet</a:t>
            </a:r>
          </a:p>
        </p:txBody>
      </p:sp>
      <p:sp>
        <p:nvSpPr>
          <p:cNvPr id="6" name="textruta 5"/>
          <p:cNvSpPr txBox="1"/>
          <p:nvPr/>
        </p:nvSpPr>
        <p:spPr>
          <a:xfrm>
            <a:off x="1059699" y="1595705"/>
            <a:ext cx="6388100" cy="400110"/>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Viktiga delar för att skapa en jämlik vård och hälsa </a:t>
            </a:r>
          </a:p>
        </p:txBody>
      </p:sp>
      <p:sp>
        <p:nvSpPr>
          <p:cNvPr id="7" name="Rektangel 6"/>
          <p:cNvSpPr/>
          <p:nvPr/>
        </p:nvSpPr>
        <p:spPr>
          <a:xfrm>
            <a:off x="1262899" y="4105701"/>
            <a:ext cx="4040209" cy="584775"/>
          </a:xfrm>
          <a:prstGeom prst="rect">
            <a:avLst/>
          </a:prstGeom>
        </p:spPr>
        <p:txBody>
          <a:bodyPr wrap="none">
            <a:spAutoFit/>
          </a:bodyPr>
          <a:lstStyle/>
          <a:p>
            <a:pPr marL="30163" indent="0">
              <a:buNone/>
            </a:pPr>
            <a:r>
              <a:rPr lang="sv-SE" sz="3200" dirty="0">
                <a:latin typeface="Arial" panose="020B0604020202020204" pitchFamily="34" charset="0"/>
                <a:cs typeface="Arial" panose="020B0604020202020204" pitchFamily="34" charset="0"/>
              </a:rPr>
              <a:t>Inte vår bästa gren…</a:t>
            </a:r>
          </a:p>
        </p:txBody>
      </p:sp>
      <p:pic>
        <p:nvPicPr>
          <p:cNvPr id="10" name="Platshållare för innehåll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69185" y="2657668"/>
            <a:ext cx="4425189" cy="2896066"/>
          </a:xfrm>
        </p:spPr>
      </p:pic>
      <p:pic>
        <p:nvPicPr>
          <p:cNvPr id="11"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183103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6593A67C-D6BD-4AD2-8E71-C1F86EE56345" descr="16C0A730-AB02-4246-B81F-117A09C9C24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57" t="13816" r="17595" b="10419"/>
          <a:stretch/>
        </p:blipFill>
        <p:spPr bwMode="auto">
          <a:xfrm>
            <a:off x="1" y="0"/>
            <a:ext cx="4910667" cy="693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p:cNvSpPr txBox="1">
            <a:spLocks/>
          </p:cNvSpPr>
          <p:nvPr/>
        </p:nvSpPr>
        <p:spPr>
          <a:xfrm>
            <a:off x="4571221" y="5940777"/>
            <a:ext cx="7878235" cy="1182656"/>
          </a:xfrm>
          <a:prstGeom prst="rect">
            <a:avLst/>
          </a:prstGeom>
        </p:spPr>
        <p:txBody>
          <a:bodyPr/>
          <a:lstStyle>
            <a:lvl1pPr algn="l" defTabSz="762000" rtl="0" eaLnBrk="1" fontAlgn="base" hangingPunct="1">
              <a:spcBef>
                <a:spcPct val="0"/>
              </a:spcBef>
              <a:spcAft>
                <a:spcPct val="0"/>
              </a:spcAft>
              <a:defRPr sz="2800">
                <a:solidFill>
                  <a:schemeClr val="tx2"/>
                </a:solidFill>
                <a:latin typeface="+mj-lt"/>
                <a:ea typeface="+mj-ea"/>
                <a:cs typeface="+mj-cs"/>
              </a:defRPr>
            </a:lvl1pPr>
            <a:lvl2pPr algn="l" defTabSz="762000" rtl="0" eaLnBrk="1" fontAlgn="base" hangingPunct="1">
              <a:spcBef>
                <a:spcPct val="0"/>
              </a:spcBef>
              <a:spcAft>
                <a:spcPct val="0"/>
              </a:spcAft>
              <a:defRPr sz="3400">
                <a:solidFill>
                  <a:schemeClr val="tx1"/>
                </a:solidFill>
                <a:latin typeface="Arial" charset="0"/>
              </a:defRPr>
            </a:lvl2pPr>
            <a:lvl3pPr algn="l" defTabSz="762000" rtl="0" eaLnBrk="1" fontAlgn="base" hangingPunct="1">
              <a:spcBef>
                <a:spcPct val="0"/>
              </a:spcBef>
              <a:spcAft>
                <a:spcPct val="0"/>
              </a:spcAft>
              <a:defRPr sz="3400">
                <a:solidFill>
                  <a:schemeClr val="tx1"/>
                </a:solidFill>
                <a:latin typeface="Arial" charset="0"/>
              </a:defRPr>
            </a:lvl3pPr>
            <a:lvl4pPr algn="l" defTabSz="762000" rtl="0" eaLnBrk="1" fontAlgn="base" hangingPunct="1">
              <a:spcBef>
                <a:spcPct val="0"/>
              </a:spcBef>
              <a:spcAft>
                <a:spcPct val="0"/>
              </a:spcAft>
              <a:defRPr sz="3400">
                <a:solidFill>
                  <a:schemeClr val="tx1"/>
                </a:solidFill>
                <a:latin typeface="Arial" charset="0"/>
              </a:defRPr>
            </a:lvl4pPr>
            <a:lvl5pPr algn="l" defTabSz="762000" rtl="0" eaLnBrk="1" fontAlgn="base" hangingPunct="1">
              <a:spcBef>
                <a:spcPct val="0"/>
              </a:spcBef>
              <a:spcAft>
                <a:spcPct val="0"/>
              </a:spcAft>
              <a:defRPr sz="3400">
                <a:solidFill>
                  <a:schemeClr val="tx1"/>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a:lstStyle>
          <a:p>
            <a:pPr algn="ctr"/>
            <a:endParaRPr lang="sv-SE" sz="2667" b="1" kern="0" dirty="0">
              <a:solidFill>
                <a:srgbClr val="0070C0"/>
              </a:solidFill>
            </a:endParaRPr>
          </a:p>
        </p:txBody>
      </p:sp>
      <p:pic>
        <p:nvPicPr>
          <p:cNvPr id="8" name="Picture 4" descr="Selfcare infographic svens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6837" y="1110092"/>
            <a:ext cx="4583187" cy="4830685"/>
          </a:xfrm>
          <a:prstGeom prst="rect">
            <a:avLst/>
          </a:prstGeom>
        </p:spPr>
      </p:pic>
      <p:sp>
        <p:nvSpPr>
          <p:cNvPr id="2" name="Rektangel 1"/>
          <p:cNvSpPr/>
          <p:nvPr/>
        </p:nvSpPr>
        <p:spPr>
          <a:xfrm>
            <a:off x="5745480" y="320225"/>
            <a:ext cx="5464958" cy="666786"/>
          </a:xfrm>
          <a:prstGeom prst="rect">
            <a:avLst/>
          </a:prstGeom>
        </p:spPr>
        <p:txBody>
          <a:bodyPr wrap="none">
            <a:spAutoFit/>
          </a:bodyPr>
          <a:lstStyle/>
          <a:p>
            <a:r>
              <a:rPr lang="sv-SE" sz="1333" dirty="0">
                <a:latin typeface="Arial" panose="020B0604020202020204" pitchFamily="34" charset="0"/>
                <a:cs typeface="Arial" panose="020B0604020202020204" pitchFamily="34" charset="0"/>
              </a:rPr>
              <a:t>SARA RIGGARE</a:t>
            </a:r>
          </a:p>
          <a:p>
            <a:r>
              <a:rPr lang="sv-SE" sz="2400" b="1" dirty="0">
                <a:latin typeface="Arial" panose="020B0604020202020204" pitchFamily="34" charset="0"/>
                <a:cs typeface="Arial" panose="020B0604020202020204" pitchFamily="34" charset="0"/>
              </a:rPr>
              <a:t>”Jag vill leva i världen inte i vården”</a:t>
            </a:r>
          </a:p>
        </p:txBody>
      </p:sp>
      <p:pic>
        <p:nvPicPr>
          <p:cNvPr id="9" name="Bildobjekt 3"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3374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sz="half" idx="1"/>
          </p:nvPr>
        </p:nvSpPr>
        <p:spPr>
          <a:xfrm>
            <a:off x="1244600" y="1796484"/>
            <a:ext cx="8363219" cy="4952328"/>
          </a:xfrm>
        </p:spPr>
        <p:txBody>
          <a:bodyPr>
            <a:normAutofit lnSpcReduction="10000"/>
          </a:bodyPr>
          <a:lstStyle/>
          <a:p>
            <a:pPr marL="0" indent="0">
              <a:buNone/>
            </a:pPr>
            <a:r>
              <a:rPr lang="sv-SE" sz="2000" dirty="0">
                <a:solidFill>
                  <a:srgbClr val="000000"/>
                </a:solidFill>
                <a:latin typeface="Arial" panose="020B0604020202020204" pitchFamily="34" charset="0"/>
                <a:cs typeface="Arial" panose="020B0604020202020204" pitchFamily="34" charset="0"/>
              </a:rPr>
              <a:t>Allt fler lever längre och fler lever med kronisk sjukdom. Vi lär oss mer om våra sjukdomar vilket gör att vi både kan och vill göra mer själva. </a:t>
            </a:r>
          </a:p>
          <a:p>
            <a:pPr marL="0" indent="0">
              <a:buNone/>
            </a:pPr>
            <a:endParaRPr lang="sv-SE" sz="2000" dirty="0">
              <a:solidFill>
                <a:srgbClr val="000000"/>
              </a:solidFill>
            </a:endParaRPr>
          </a:p>
          <a:p>
            <a:pPr marL="0" indent="0">
              <a:buNone/>
            </a:pPr>
            <a:r>
              <a:rPr lang="sv-SE" sz="2100" dirty="0">
                <a:solidFill>
                  <a:srgbClr val="000000"/>
                </a:solidFill>
                <a:latin typeface="Arial" panose="020B0604020202020204" pitchFamily="34" charset="0"/>
                <a:cs typeface="Arial" panose="020B0604020202020204" pitchFamily="34" charset="0"/>
              </a:rPr>
              <a:t>Hälso- och sjukvårdssystem är inte utformat utifrån dagens behov.</a:t>
            </a:r>
          </a:p>
          <a:p>
            <a:pPr marL="0" indent="0">
              <a:buNone/>
            </a:pPr>
            <a:endParaRPr lang="sv-SE" sz="2100" dirty="0">
              <a:solidFill>
                <a:srgbClr val="000000"/>
              </a:solidFill>
              <a:latin typeface="Arial" panose="020B0604020202020204" pitchFamily="34" charset="0"/>
              <a:cs typeface="Arial" panose="020B0604020202020204" pitchFamily="34" charset="0"/>
            </a:endParaRPr>
          </a:p>
          <a:p>
            <a:pPr marL="0" indent="0">
              <a:buNone/>
            </a:pPr>
            <a:r>
              <a:rPr lang="sv-SE" sz="2000" dirty="0">
                <a:solidFill>
                  <a:srgbClr val="000000"/>
                </a:solidFill>
                <a:latin typeface="Arial" panose="020B0604020202020204" pitchFamily="34" charset="0"/>
                <a:cs typeface="Arial" panose="020B0604020202020204" pitchFamily="34" charset="0"/>
              </a:rPr>
              <a:t>Färre ska ge vård till fler. Antalet äldre ökar snabbt och antalet i arbetsför ålder minskar</a:t>
            </a:r>
          </a:p>
          <a:p>
            <a:pPr marL="0" indent="0">
              <a:buNone/>
            </a:pPr>
            <a:endParaRPr lang="sv-SE" sz="2000" dirty="0">
              <a:solidFill>
                <a:srgbClr val="000000"/>
              </a:solidFill>
              <a:latin typeface="Arial" panose="020B0604020202020204" pitchFamily="34" charset="0"/>
              <a:cs typeface="Arial" panose="020B0604020202020204" pitchFamily="34" charset="0"/>
            </a:endParaRPr>
          </a:p>
          <a:p>
            <a:pPr marL="0" indent="0">
              <a:buNone/>
            </a:pPr>
            <a:r>
              <a:rPr lang="sv-SE" sz="2000" dirty="0">
                <a:solidFill>
                  <a:srgbClr val="000000"/>
                </a:solidFill>
                <a:latin typeface="Arial" panose="020B0604020202020204" pitchFamily="34" charset="0"/>
                <a:cs typeface="Arial" panose="020B0604020202020204" pitchFamily="34" charset="0"/>
              </a:rPr>
              <a:t>Högt insjuknande i sjukdomar som går att förebygga</a:t>
            </a:r>
          </a:p>
          <a:p>
            <a:pPr marL="0" indent="0">
              <a:buNone/>
            </a:pPr>
            <a:endParaRPr lang="sv-SE" sz="2000" dirty="0">
              <a:solidFill>
                <a:srgbClr val="000000"/>
              </a:solidFill>
              <a:latin typeface="Arial" panose="020B0604020202020204" pitchFamily="34" charset="0"/>
              <a:cs typeface="Arial" panose="020B0604020202020204" pitchFamily="34" charset="0"/>
            </a:endParaRPr>
          </a:p>
          <a:p>
            <a:pPr marL="0" indent="0">
              <a:buNone/>
            </a:pPr>
            <a:r>
              <a:rPr lang="sv-SE" sz="2000" dirty="0">
                <a:solidFill>
                  <a:srgbClr val="000000"/>
                </a:solidFill>
                <a:latin typeface="Arial" panose="020B0604020202020204" pitchFamily="34" charset="0"/>
                <a:cs typeface="Arial" panose="020B0604020202020204" pitchFamily="34" charset="0"/>
              </a:rPr>
              <a:t>Digitaliseringen i samhället skapar nya förväntningar och nya möjligheter.</a:t>
            </a:r>
            <a:endParaRPr lang="sv-SE" sz="2400" dirty="0">
              <a:solidFill>
                <a:srgbClr val="000000"/>
              </a:solidFill>
              <a:latin typeface="Arial" panose="020B0604020202020204" pitchFamily="34" charset="0"/>
              <a:cs typeface="Arial" panose="020B0604020202020204" pitchFamily="34" charset="0"/>
            </a:endParaRPr>
          </a:p>
          <a:p>
            <a:pPr marL="0" indent="0">
              <a:buNone/>
            </a:pPr>
            <a:endParaRPr lang="sv-SE" sz="2400" dirty="0">
              <a:solidFill>
                <a:srgbClr val="000000"/>
              </a:solidFill>
            </a:endParaRPr>
          </a:p>
        </p:txBody>
      </p:sp>
      <p:sp>
        <p:nvSpPr>
          <p:cNvPr id="7" name="Rubrik 3"/>
          <p:cNvSpPr>
            <a:spLocks noGrp="1"/>
          </p:cNvSpPr>
          <p:nvPr>
            <p:ph type="title"/>
          </p:nvPr>
        </p:nvSpPr>
        <p:spPr>
          <a:xfrm>
            <a:off x="609601" y="674171"/>
            <a:ext cx="11321143" cy="620712"/>
          </a:xfrm>
        </p:spPr>
        <p:txBody>
          <a:bodyPr/>
          <a:lstStyle/>
          <a:p>
            <a:r>
              <a:rPr lang="sv-SE" dirty="0">
                <a:solidFill>
                  <a:srgbClr val="000000"/>
                </a:solidFill>
                <a:latin typeface="Arial" panose="020B0604020202020204" pitchFamily="34" charset="0"/>
                <a:cs typeface="Arial" panose="020B0604020202020204" pitchFamily="34" charset="0"/>
              </a:rPr>
              <a:t>Fem drivande krafter till </a:t>
            </a:r>
            <a:r>
              <a:rPr lang="sv-SE" dirty="0">
                <a:latin typeface="Arial" panose="020B0604020202020204" pitchFamily="34" charset="0"/>
                <a:cs typeface="Arial" panose="020B0604020202020204" pitchFamily="34" charset="0"/>
              </a:rPr>
              <a:t>varför</a:t>
            </a:r>
            <a:r>
              <a:rPr lang="sv-SE" dirty="0">
                <a:solidFill>
                  <a:srgbClr val="000000"/>
                </a:solidFill>
                <a:latin typeface="Arial" panose="020B0604020202020204" pitchFamily="34" charset="0"/>
                <a:cs typeface="Arial" panose="020B0604020202020204" pitchFamily="34" charset="0"/>
              </a:rPr>
              <a:t> vi behöver ställa om?</a:t>
            </a: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7228" y="2239181"/>
            <a:ext cx="1538817" cy="1164740"/>
          </a:xfrm>
          <a:prstGeom prst="rect">
            <a:avLst/>
          </a:prstGeom>
        </p:spPr>
      </p:pic>
      <p:sp>
        <p:nvSpPr>
          <p:cNvPr id="3" name="textruta 2"/>
          <p:cNvSpPr txBox="1"/>
          <p:nvPr/>
        </p:nvSpPr>
        <p:spPr>
          <a:xfrm>
            <a:off x="541867" y="1643206"/>
            <a:ext cx="965200" cy="861774"/>
          </a:xfrm>
          <a:prstGeom prst="rect">
            <a:avLst/>
          </a:prstGeom>
          <a:noFill/>
        </p:spPr>
        <p:txBody>
          <a:bodyPr wrap="square" rtlCol="0">
            <a:spAutoFit/>
          </a:bodyPr>
          <a:lstStyle/>
          <a:p>
            <a:r>
              <a:rPr lang="sv-SE" sz="5000" dirty="0">
                <a:solidFill>
                  <a:srgbClr val="0070C0"/>
                </a:solidFill>
                <a:latin typeface="Arial" panose="020B0604020202020204" pitchFamily="34" charset="0"/>
                <a:cs typeface="Arial" panose="020B0604020202020204" pitchFamily="34" charset="0"/>
              </a:rPr>
              <a:t>1</a:t>
            </a:r>
          </a:p>
        </p:txBody>
      </p:sp>
      <p:sp>
        <p:nvSpPr>
          <p:cNvPr id="11" name="textruta 10"/>
          <p:cNvSpPr txBox="1"/>
          <p:nvPr/>
        </p:nvSpPr>
        <p:spPr>
          <a:xfrm>
            <a:off x="541867" y="2783451"/>
            <a:ext cx="965200" cy="861774"/>
          </a:xfrm>
          <a:prstGeom prst="rect">
            <a:avLst/>
          </a:prstGeom>
          <a:noFill/>
        </p:spPr>
        <p:txBody>
          <a:bodyPr wrap="square" rtlCol="0">
            <a:spAutoFit/>
          </a:bodyPr>
          <a:lstStyle/>
          <a:p>
            <a:r>
              <a:rPr lang="sv-SE" sz="5000" dirty="0">
                <a:solidFill>
                  <a:srgbClr val="0070C0"/>
                </a:solidFill>
                <a:latin typeface="Arial" panose="020B0604020202020204" pitchFamily="34" charset="0"/>
                <a:cs typeface="Arial" panose="020B0604020202020204" pitchFamily="34" charset="0"/>
              </a:rPr>
              <a:t>2</a:t>
            </a:r>
          </a:p>
        </p:txBody>
      </p:sp>
      <p:sp>
        <p:nvSpPr>
          <p:cNvPr id="12" name="textruta 11"/>
          <p:cNvSpPr txBox="1"/>
          <p:nvPr/>
        </p:nvSpPr>
        <p:spPr>
          <a:xfrm>
            <a:off x="541867" y="3798503"/>
            <a:ext cx="965200" cy="861774"/>
          </a:xfrm>
          <a:prstGeom prst="rect">
            <a:avLst/>
          </a:prstGeom>
          <a:noFill/>
        </p:spPr>
        <p:txBody>
          <a:bodyPr wrap="square" rtlCol="0">
            <a:spAutoFit/>
          </a:bodyPr>
          <a:lstStyle/>
          <a:p>
            <a:r>
              <a:rPr lang="sv-SE" sz="5000" dirty="0">
                <a:solidFill>
                  <a:srgbClr val="0070C0"/>
                </a:solidFill>
                <a:latin typeface="Arial" panose="020B0604020202020204" pitchFamily="34" charset="0"/>
                <a:cs typeface="Arial" panose="020B0604020202020204" pitchFamily="34" charset="0"/>
              </a:rPr>
              <a:t>3</a:t>
            </a:r>
          </a:p>
        </p:txBody>
      </p:sp>
      <p:sp>
        <p:nvSpPr>
          <p:cNvPr id="13" name="textruta 12"/>
          <p:cNvSpPr txBox="1"/>
          <p:nvPr/>
        </p:nvSpPr>
        <p:spPr>
          <a:xfrm>
            <a:off x="615463" y="4833864"/>
            <a:ext cx="635000" cy="861774"/>
          </a:xfrm>
          <a:prstGeom prst="rect">
            <a:avLst/>
          </a:prstGeom>
          <a:noFill/>
        </p:spPr>
        <p:txBody>
          <a:bodyPr wrap="square" rtlCol="0">
            <a:spAutoFit/>
          </a:bodyPr>
          <a:lstStyle/>
          <a:p>
            <a:r>
              <a:rPr lang="sv-SE" sz="5000" dirty="0">
                <a:solidFill>
                  <a:srgbClr val="0070C0"/>
                </a:solidFill>
                <a:latin typeface="Arial" panose="020B0604020202020204" pitchFamily="34" charset="0"/>
                <a:cs typeface="Arial" panose="020B0604020202020204" pitchFamily="34" charset="0"/>
              </a:rPr>
              <a:t>4</a:t>
            </a:r>
          </a:p>
        </p:txBody>
      </p:sp>
      <p:sp>
        <p:nvSpPr>
          <p:cNvPr id="4" name="Rektangel 3"/>
          <p:cNvSpPr/>
          <p:nvPr/>
        </p:nvSpPr>
        <p:spPr>
          <a:xfrm>
            <a:off x="609601" y="5869226"/>
            <a:ext cx="540533" cy="861774"/>
          </a:xfrm>
          <a:prstGeom prst="rect">
            <a:avLst/>
          </a:prstGeom>
        </p:spPr>
        <p:txBody>
          <a:bodyPr wrap="none">
            <a:spAutoFit/>
          </a:bodyPr>
          <a:lstStyle/>
          <a:p>
            <a:r>
              <a:rPr lang="sv-SE" sz="5000" dirty="0">
                <a:solidFill>
                  <a:srgbClr val="0070C0"/>
                </a:solidFill>
                <a:latin typeface="Arial" panose="020B0604020202020204" pitchFamily="34" charset="0"/>
                <a:cs typeface="Arial" panose="020B0604020202020204" pitchFamily="34" charset="0"/>
              </a:rPr>
              <a:t>5</a:t>
            </a:r>
          </a:p>
        </p:txBody>
      </p:sp>
      <p:pic>
        <p:nvPicPr>
          <p:cNvPr id="10"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44590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6" descr="Illustration som visar fördelningen av personers ålder i procent 2030 jämfört med 2020. Budskapet i bilden är att personer som är 80 år eller äldre kommer att öka med 49 procent, medan personer i arbetsför ålder bara ökar med 3,9 procent. ">
            <a:extLst>
              <a:ext uri="{FF2B5EF4-FFF2-40B4-BE49-F238E27FC236}">
                <a16:creationId xmlns:a16="http://schemas.microsoft.com/office/drawing/2014/main" id="{7A17C904-C7EB-49CD-843F-E24902D0196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509538" y="1722476"/>
            <a:ext cx="9172924" cy="4191764"/>
          </a:xfrm>
          <a:prstGeom prst="rect">
            <a:avLst/>
          </a:prstGeom>
        </p:spPr>
      </p:pic>
      <p:sp>
        <p:nvSpPr>
          <p:cNvPr id="5" name="Rubrik 1"/>
          <p:cNvSpPr>
            <a:spLocks noGrp="1"/>
          </p:cNvSpPr>
          <p:nvPr>
            <p:ph type="title"/>
          </p:nvPr>
        </p:nvSpPr>
        <p:spPr>
          <a:xfrm>
            <a:off x="664233" y="874602"/>
            <a:ext cx="9609825" cy="1231392"/>
          </a:xfrm>
        </p:spPr>
        <p:txBody>
          <a:bodyPr>
            <a:normAutofit/>
          </a:bodyPr>
          <a:lstStyle/>
          <a:p>
            <a:r>
              <a:rPr lang="sv-SE" sz="3600" b="1" dirty="0">
                <a:solidFill>
                  <a:srgbClr val="0070C0"/>
                </a:solidFill>
                <a:latin typeface="Arial" panose="020B0604020202020204" pitchFamily="34" charset="0"/>
                <a:cs typeface="Arial" panose="020B0604020202020204" pitchFamily="34" charset="0"/>
              </a:rPr>
              <a:t>Färre ska försörja fler</a:t>
            </a:r>
          </a:p>
        </p:txBody>
      </p:sp>
      <p:sp>
        <p:nvSpPr>
          <p:cNvPr id="6" name="textruta 5">
            <a:extLst>
              <a:ext uri="{FF2B5EF4-FFF2-40B4-BE49-F238E27FC236}">
                <a16:creationId xmlns:a16="http://schemas.microsoft.com/office/drawing/2014/main" id="{885A5F7A-A2D1-46AC-8ACF-B95315D739B2}"/>
              </a:ext>
            </a:extLst>
          </p:cNvPr>
          <p:cNvSpPr txBox="1"/>
          <p:nvPr/>
        </p:nvSpPr>
        <p:spPr>
          <a:xfrm>
            <a:off x="757534" y="1914608"/>
            <a:ext cx="54019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1" u="none" strike="noStrike" kern="1200" cap="none" spc="0" normalizeH="0" baseline="0" noProof="0" dirty="0">
                <a:ln>
                  <a:noFill/>
                </a:ln>
                <a:solidFill>
                  <a:prstClr val="black"/>
                </a:solidFill>
                <a:effectLst/>
                <a:uLnTx/>
                <a:uFillTx/>
                <a:latin typeface="Arial"/>
                <a:ea typeface="+mn-ea"/>
                <a:cs typeface="+mn-cs"/>
              </a:rPr>
              <a:t>Förändringar i procent i olika åldersgrupper, </a:t>
            </a:r>
            <a:br>
              <a:rPr kumimoji="0" lang="sv-SE" sz="2000" b="0" i="1" u="none" strike="noStrike" kern="1200" cap="none" spc="0" normalizeH="0" baseline="0" noProof="0" dirty="0">
                <a:ln>
                  <a:noFill/>
                </a:ln>
                <a:solidFill>
                  <a:prstClr val="black"/>
                </a:solidFill>
                <a:effectLst/>
                <a:uLnTx/>
                <a:uFillTx/>
                <a:latin typeface="Arial"/>
                <a:ea typeface="+mn-ea"/>
                <a:cs typeface="+mn-cs"/>
              </a:rPr>
            </a:br>
            <a:r>
              <a:rPr kumimoji="0" lang="sv-SE" sz="2000" b="0" i="1" u="none" strike="noStrike" kern="1200" cap="none" spc="0" normalizeH="0" baseline="0" noProof="0" dirty="0">
                <a:ln>
                  <a:noFill/>
                </a:ln>
                <a:solidFill>
                  <a:prstClr val="black"/>
                </a:solidFill>
                <a:effectLst/>
                <a:uLnTx/>
                <a:uFillTx/>
                <a:latin typeface="Arial"/>
                <a:ea typeface="+mn-ea"/>
                <a:cs typeface="+mn-cs"/>
              </a:rPr>
              <a:t>2030 jämfört med 2020</a:t>
            </a:r>
          </a:p>
        </p:txBody>
      </p:sp>
      <p:pic>
        <p:nvPicPr>
          <p:cNvPr id="7"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76108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664233" y="380969"/>
            <a:ext cx="9609825" cy="1231392"/>
          </a:xfrm>
        </p:spPr>
        <p:txBody>
          <a:bodyPr>
            <a:normAutofit/>
          </a:bodyPr>
          <a:lstStyle/>
          <a:p>
            <a:r>
              <a:rPr lang="sv-SE" sz="3600" b="1" dirty="0">
                <a:solidFill>
                  <a:srgbClr val="0070C0"/>
                </a:solidFill>
                <a:latin typeface="Arial" panose="020B0604020202020204" pitchFamily="34" charset="0"/>
                <a:cs typeface="Arial" panose="020B0604020202020204" pitchFamily="34" charset="0"/>
              </a:rPr>
              <a:t>Demografin i Norrbotten</a:t>
            </a:r>
          </a:p>
        </p:txBody>
      </p:sp>
      <p:sp>
        <p:nvSpPr>
          <p:cNvPr id="6" name="textruta 5">
            <a:extLst>
              <a:ext uri="{FF2B5EF4-FFF2-40B4-BE49-F238E27FC236}">
                <a16:creationId xmlns:a16="http://schemas.microsoft.com/office/drawing/2014/main" id="{885A5F7A-A2D1-46AC-8ACF-B95315D739B2}"/>
              </a:ext>
            </a:extLst>
          </p:cNvPr>
          <p:cNvSpPr txBox="1"/>
          <p:nvPr/>
        </p:nvSpPr>
        <p:spPr>
          <a:xfrm>
            <a:off x="664233" y="1666676"/>
            <a:ext cx="54019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1" u="none" strike="noStrike" kern="1200" cap="none" spc="0" normalizeH="0" baseline="0" noProof="0" dirty="0">
                <a:ln>
                  <a:noFill/>
                </a:ln>
                <a:solidFill>
                  <a:prstClr val="black"/>
                </a:solidFill>
                <a:effectLst/>
                <a:uLnTx/>
                <a:uFillTx/>
                <a:latin typeface="Arial"/>
                <a:ea typeface="+mn-ea"/>
                <a:cs typeface="+mn-cs"/>
              </a:rPr>
              <a:t>Förändringar i procent i olika åldersgrupper</a:t>
            </a:r>
          </a:p>
        </p:txBody>
      </p:sp>
      <p:sp>
        <p:nvSpPr>
          <p:cNvPr id="8" name="Shape 224"/>
          <p:cNvSpPr txBox="1"/>
          <p:nvPr/>
        </p:nvSpPr>
        <p:spPr>
          <a:xfrm>
            <a:off x="2320199" y="2564374"/>
            <a:ext cx="3554771" cy="410369"/>
          </a:xfrm>
          <a:prstGeom prst="rect">
            <a:avLst/>
          </a:prstGeom>
          <a:noFill/>
          <a:ln>
            <a:noFill/>
          </a:ln>
        </p:spPr>
        <p:txBody>
          <a:bodyPr lIns="121900" tIns="60933" rIns="121900" bIns="60933" anchor="t" anchorCtr="0">
            <a:noAutofit/>
          </a:bodyPr>
          <a:lstStyle/>
          <a:p>
            <a:pPr algn="ctr">
              <a:buSzPct val="25000"/>
            </a:pPr>
            <a:r>
              <a:rPr lang="sv-SE" sz="2667" b="1" dirty="0">
                <a:solidFill>
                  <a:schemeClr val="bg2">
                    <a:lumMod val="25000"/>
                  </a:schemeClr>
                </a:solidFill>
                <a:latin typeface="Arial" panose="020B0604020202020204" pitchFamily="34" charset="0"/>
                <a:ea typeface="Arial Black"/>
                <a:cs typeface="Arial" panose="020B0604020202020204" pitchFamily="34" charset="0"/>
                <a:sym typeface="Arial Black"/>
              </a:rPr>
              <a:t>Norrbotten 2021</a:t>
            </a:r>
          </a:p>
        </p:txBody>
      </p:sp>
      <p:sp>
        <p:nvSpPr>
          <p:cNvPr id="9" name="Shape 225"/>
          <p:cNvSpPr txBox="1"/>
          <p:nvPr/>
        </p:nvSpPr>
        <p:spPr>
          <a:xfrm>
            <a:off x="5570342" y="2564375"/>
            <a:ext cx="2904957" cy="410369"/>
          </a:xfrm>
          <a:prstGeom prst="rect">
            <a:avLst/>
          </a:prstGeom>
          <a:noFill/>
          <a:ln>
            <a:noFill/>
          </a:ln>
        </p:spPr>
        <p:txBody>
          <a:bodyPr lIns="121900" tIns="60933" rIns="121900" bIns="60933" anchor="t" anchorCtr="0">
            <a:noAutofit/>
          </a:bodyPr>
          <a:lstStyle/>
          <a:p>
            <a:pPr algn="ctr">
              <a:buSzPct val="25000"/>
            </a:pPr>
            <a:r>
              <a:rPr lang="sv-SE" sz="2667" b="1" dirty="0">
                <a:solidFill>
                  <a:schemeClr val="dk2"/>
                </a:solidFill>
                <a:ea typeface="Arial Black"/>
                <a:cs typeface="Arial Black"/>
                <a:sym typeface="Arial Black"/>
              </a:rPr>
              <a:t> </a:t>
            </a:r>
            <a:r>
              <a:rPr lang="sv-SE" sz="2667" b="1" dirty="0">
                <a:solidFill>
                  <a:schemeClr val="bg2">
                    <a:lumMod val="25000"/>
                  </a:schemeClr>
                </a:solidFill>
                <a:latin typeface="Arial" panose="020B0604020202020204" pitchFamily="34" charset="0"/>
                <a:ea typeface="Arial Black"/>
                <a:cs typeface="Arial" panose="020B0604020202020204" pitchFamily="34" charset="0"/>
                <a:sym typeface="Arial Black"/>
              </a:rPr>
              <a:t>2021</a:t>
            </a:r>
          </a:p>
        </p:txBody>
      </p:sp>
      <p:sp>
        <p:nvSpPr>
          <p:cNvPr id="10" name="Shape 226"/>
          <p:cNvSpPr txBox="1"/>
          <p:nvPr/>
        </p:nvSpPr>
        <p:spPr>
          <a:xfrm>
            <a:off x="8286711" y="2564375"/>
            <a:ext cx="2208244" cy="410369"/>
          </a:xfrm>
          <a:prstGeom prst="rect">
            <a:avLst/>
          </a:prstGeom>
          <a:noFill/>
          <a:ln>
            <a:noFill/>
          </a:ln>
        </p:spPr>
        <p:txBody>
          <a:bodyPr lIns="121900" tIns="60933" rIns="121900" bIns="60933" anchor="t" anchorCtr="0">
            <a:noAutofit/>
          </a:bodyPr>
          <a:lstStyle/>
          <a:p>
            <a:pPr algn="ctr">
              <a:buSzPct val="25000"/>
            </a:pPr>
            <a:r>
              <a:rPr lang="sv-SE" sz="2667" b="1" dirty="0">
                <a:solidFill>
                  <a:schemeClr val="bg2">
                    <a:lumMod val="25000"/>
                  </a:schemeClr>
                </a:solidFill>
                <a:latin typeface="Arial" panose="020B0604020202020204" pitchFamily="34" charset="0"/>
                <a:ea typeface="Arial Black"/>
                <a:cs typeface="Arial" panose="020B0604020202020204" pitchFamily="34" charset="0"/>
                <a:sym typeface="Arial Black"/>
              </a:rPr>
              <a:t>2050</a:t>
            </a:r>
          </a:p>
        </p:txBody>
      </p:sp>
      <p:pic>
        <p:nvPicPr>
          <p:cNvPr id="12" name="Shape 219"/>
          <p:cNvPicPr preferRelativeResize="0">
            <a:picLocks noChangeAspect="1"/>
          </p:cNvPicPr>
          <p:nvPr/>
        </p:nvPicPr>
        <p:blipFill rotWithShape="1">
          <a:blip r:embed="rId3">
            <a:alphaModFix/>
          </a:blip>
          <a:srcRect r="70596"/>
          <a:stretch/>
        </p:blipFill>
        <p:spPr>
          <a:xfrm>
            <a:off x="5831271" y="3118668"/>
            <a:ext cx="2016699" cy="3207257"/>
          </a:xfrm>
          <a:prstGeom prst="rect">
            <a:avLst/>
          </a:prstGeom>
          <a:noFill/>
          <a:ln>
            <a:noFill/>
          </a:ln>
        </p:spPr>
      </p:pic>
      <p:pic>
        <p:nvPicPr>
          <p:cNvPr id="14" name="Shape 219"/>
          <p:cNvPicPr preferRelativeResize="0">
            <a:picLocks noChangeAspect="1"/>
          </p:cNvPicPr>
          <p:nvPr/>
        </p:nvPicPr>
        <p:blipFill rotWithShape="1">
          <a:blip r:embed="rId3">
            <a:alphaModFix/>
          </a:blip>
          <a:srcRect l="39099" r="28401"/>
          <a:stretch/>
        </p:blipFill>
        <p:spPr>
          <a:xfrm>
            <a:off x="7847495" y="3118668"/>
            <a:ext cx="2229043" cy="3207257"/>
          </a:xfrm>
          <a:prstGeom prst="rect">
            <a:avLst/>
          </a:prstGeom>
          <a:noFill/>
          <a:ln>
            <a:noFill/>
          </a:ln>
        </p:spPr>
      </p:pic>
      <p:pic>
        <p:nvPicPr>
          <p:cNvPr id="15" name="Bildobjekt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ildobjekt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pic>
        <p:nvPicPr>
          <p:cNvPr id="2" name="Bildobjekt 1"/>
          <p:cNvPicPr>
            <a:picLocks noChangeAspect="1"/>
          </p:cNvPicPr>
          <p:nvPr/>
        </p:nvPicPr>
        <p:blipFill>
          <a:blip r:embed="rId6"/>
          <a:stretch>
            <a:fillRect/>
          </a:stretch>
        </p:blipFill>
        <p:spPr>
          <a:xfrm>
            <a:off x="1997117" y="3022368"/>
            <a:ext cx="3628995" cy="3714861"/>
          </a:xfrm>
          <a:prstGeom prst="rect">
            <a:avLst/>
          </a:prstGeom>
        </p:spPr>
      </p:pic>
      <p:sp>
        <p:nvSpPr>
          <p:cNvPr id="3" name="textruta 2"/>
          <p:cNvSpPr txBox="1"/>
          <p:nvPr/>
        </p:nvSpPr>
        <p:spPr>
          <a:xfrm>
            <a:off x="6562725" y="4029075"/>
            <a:ext cx="533400" cy="307777"/>
          </a:xfrm>
          <a:prstGeom prst="rect">
            <a:avLst/>
          </a:prstGeom>
          <a:noFill/>
        </p:spPr>
        <p:txBody>
          <a:bodyPr wrap="square" rtlCol="0">
            <a:spAutoFit/>
          </a:bodyPr>
          <a:lstStyle/>
          <a:p>
            <a:r>
              <a:rPr lang="sv-SE" sz="1400" dirty="0">
                <a:solidFill>
                  <a:schemeClr val="bg1"/>
                </a:solidFill>
              </a:rPr>
              <a:t>20 %</a:t>
            </a:r>
          </a:p>
        </p:txBody>
      </p:sp>
      <p:sp>
        <p:nvSpPr>
          <p:cNvPr id="72" name="textruta 71"/>
          <p:cNvSpPr txBox="1"/>
          <p:nvPr/>
        </p:nvSpPr>
        <p:spPr>
          <a:xfrm>
            <a:off x="8857433" y="4029075"/>
            <a:ext cx="533400" cy="307777"/>
          </a:xfrm>
          <a:prstGeom prst="rect">
            <a:avLst/>
          </a:prstGeom>
          <a:noFill/>
        </p:spPr>
        <p:txBody>
          <a:bodyPr wrap="square" rtlCol="0">
            <a:spAutoFit/>
          </a:bodyPr>
          <a:lstStyle/>
          <a:p>
            <a:r>
              <a:rPr lang="sv-SE" sz="1400" dirty="0">
                <a:solidFill>
                  <a:schemeClr val="bg1"/>
                </a:solidFill>
              </a:rPr>
              <a:t>27 %</a:t>
            </a:r>
          </a:p>
        </p:txBody>
      </p:sp>
    </p:spTree>
    <p:extLst>
      <p:ext uri="{BB962C8B-B14F-4D97-AF65-F5344CB8AC3E}">
        <p14:creationId xmlns:p14="http://schemas.microsoft.com/office/powerpoint/2010/main" val="310214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600" b="1" dirty="0">
                <a:solidFill>
                  <a:srgbClr val="0070C0"/>
                </a:solidFill>
                <a:latin typeface="Arial" panose="020B0604020202020204" pitchFamily="34" charset="0"/>
                <a:cs typeface="Arial" panose="020B0604020202020204" pitchFamily="34" charset="0"/>
              </a:rPr>
              <a:t>Nära vård en fokusförflyttning</a:t>
            </a:r>
          </a:p>
        </p:txBody>
      </p:sp>
      <p:sp>
        <p:nvSpPr>
          <p:cNvPr id="3" name="Platshållare för innehåll 2"/>
          <p:cNvSpPr>
            <a:spLocks noGrp="1"/>
          </p:cNvSpPr>
          <p:nvPr>
            <p:ph sz="half" idx="1"/>
          </p:nvPr>
        </p:nvSpPr>
        <p:spPr>
          <a:xfrm>
            <a:off x="664233" y="2079336"/>
            <a:ext cx="4716000" cy="3740400"/>
          </a:xfrm>
        </p:spPr>
        <p:txBody>
          <a:bodyPr>
            <a:normAutofit fontScale="92500"/>
          </a:bodyPr>
          <a:lstStyle/>
          <a:p>
            <a:pPr marL="30163" indent="0">
              <a:lnSpc>
                <a:spcPct val="150000"/>
              </a:lnSpc>
              <a:buNone/>
            </a:pPr>
            <a:r>
              <a:rPr lang="sv-SE" dirty="0">
                <a:solidFill>
                  <a:srgbClr val="000000"/>
                </a:solidFill>
                <a:latin typeface="Arial" panose="020B0604020202020204" pitchFamily="34" charset="0"/>
                <a:cs typeface="Arial" panose="020B0604020202020204" pitchFamily="34" charset="0"/>
              </a:rPr>
              <a:t>Organisation</a:t>
            </a:r>
          </a:p>
          <a:p>
            <a:pPr marL="30163" indent="0">
              <a:lnSpc>
                <a:spcPct val="150000"/>
              </a:lnSpc>
              <a:buNone/>
            </a:pPr>
            <a:r>
              <a:rPr lang="sv-SE" dirty="0">
                <a:solidFill>
                  <a:srgbClr val="000000"/>
                </a:solidFill>
                <a:latin typeface="Arial" panose="020B0604020202020204" pitchFamily="34" charset="0"/>
                <a:cs typeface="Arial" panose="020B0604020202020204" pitchFamily="34" charset="0"/>
              </a:rPr>
              <a:t>Passiv mottagare</a:t>
            </a:r>
          </a:p>
          <a:p>
            <a:pPr marL="30163" indent="0">
              <a:lnSpc>
                <a:spcPct val="150000"/>
              </a:lnSpc>
              <a:buNone/>
            </a:pPr>
            <a:r>
              <a:rPr lang="sv-SE" dirty="0">
                <a:solidFill>
                  <a:srgbClr val="000000"/>
                </a:solidFill>
                <a:latin typeface="Arial" panose="020B0604020202020204" pitchFamily="34" charset="0"/>
                <a:cs typeface="Arial" panose="020B0604020202020204" pitchFamily="34" charset="0"/>
              </a:rPr>
              <a:t>Reaktiv</a:t>
            </a:r>
          </a:p>
          <a:p>
            <a:pPr marL="30163" indent="0">
              <a:lnSpc>
                <a:spcPct val="150000"/>
              </a:lnSpc>
              <a:buNone/>
            </a:pPr>
            <a:r>
              <a:rPr lang="sv-SE" dirty="0">
                <a:latin typeface="Arial" panose="020B0604020202020204" pitchFamily="34" charset="0"/>
                <a:cs typeface="Arial" panose="020B0604020202020204" pitchFamily="34" charset="0"/>
              </a:rPr>
              <a:t>Isolerade vård och omsorgsinsatser</a:t>
            </a:r>
          </a:p>
        </p:txBody>
      </p:sp>
      <p:sp>
        <p:nvSpPr>
          <p:cNvPr id="4" name="Platshållare för innehåll 3"/>
          <p:cNvSpPr>
            <a:spLocks noGrp="1"/>
          </p:cNvSpPr>
          <p:nvPr>
            <p:ph sz="half" idx="2"/>
          </p:nvPr>
        </p:nvSpPr>
        <p:spPr>
          <a:xfrm>
            <a:off x="5469144" y="2087591"/>
            <a:ext cx="4804914" cy="3740400"/>
          </a:xfrm>
        </p:spPr>
        <p:txBody>
          <a:bodyPr>
            <a:normAutofit fontScale="92500"/>
          </a:bodyPr>
          <a:lstStyle/>
          <a:p>
            <a:pPr marL="30163" indent="0">
              <a:lnSpc>
                <a:spcPct val="150000"/>
              </a:lnSpc>
              <a:buNone/>
            </a:pPr>
            <a:r>
              <a:rPr lang="sv-SE" b="1" dirty="0">
                <a:solidFill>
                  <a:srgbClr val="000000"/>
                </a:solidFill>
                <a:latin typeface="Arial" panose="020B0604020202020204" pitchFamily="34" charset="0"/>
                <a:cs typeface="Arial" panose="020B0604020202020204" pitchFamily="34" charset="0"/>
              </a:rPr>
              <a:t>Person och relation</a:t>
            </a:r>
          </a:p>
          <a:p>
            <a:pPr marL="30163" indent="0">
              <a:lnSpc>
                <a:spcPct val="150000"/>
              </a:lnSpc>
              <a:buNone/>
            </a:pPr>
            <a:r>
              <a:rPr lang="sv-SE" b="1" dirty="0">
                <a:solidFill>
                  <a:srgbClr val="000000"/>
                </a:solidFill>
                <a:latin typeface="Arial" panose="020B0604020202020204" pitchFamily="34" charset="0"/>
                <a:cs typeface="Arial" panose="020B0604020202020204" pitchFamily="34" charset="0"/>
              </a:rPr>
              <a:t>Aktiv medskapare</a:t>
            </a:r>
          </a:p>
          <a:p>
            <a:pPr marL="30163" indent="0">
              <a:lnSpc>
                <a:spcPct val="150000"/>
              </a:lnSpc>
              <a:buNone/>
            </a:pPr>
            <a:r>
              <a:rPr lang="sv-SE" b="1" dirty="0">
                <a:solidFill>
                  <a:srgbClr val="000000"/>
                </a:solidFill>
                <a:latin typeface="Arial" panose="020B0604020202020204" pitchFamily="34" charset="0"/>
                <a:cs typeface="Arial" panose="020B0604020202020204" pitchFamily="34" charset="0"/>
              </a:rPr>
              <a:t>Proaktiv och hälsofrämjande</a:t>
            </a:r>
          </a:p>
          <a:p>
            <a:pPr marL="30163" indent="0">
              <a:lnSpc>
                <a:spcPct val="150000"/>
              </a:lnSpc>
              <a:buNone/>
            </a:pPr>
            <a:r>
              <a:rPr lang="sv-SE" b="1" dirty="0">
                <a:solidFill>
                  <a:srgbClr val="000000"/>
                </a:solidFill>
                <a:latin typeface="Arial" panose="020B0604020202020204" pitchFamily="34" charset="0"/>
                <a:cs typeface="Arial" panose="020B0604020202020204" pitchFamily="34" charset="0"/>
              </a:rPr>
              <a:t>Sammanhållet utifrån personens fokus</a:t>
            </a:r>
          </a:p>
          <a:p>
            <a:endParaRPr lang="sv-SE" dirty="0"/>
          </a:p>
        </p:txBody>
      </p:sp>
      <p:sp>
        <p:nvSpPr>
          <p:cNvPr id="16" name="Högerpil 15"/>
          <p:cNvSpPr/>
          <p:nvPr/>
        </p:nvSpPr>
        <p:spPr>
          <a:xfrm>
            <a:off x="3842328" y="2281161"/>
            <a:ext cx="978408" cy="34685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4">
                  <a:lumMod val="90000"/>
                </a:schemeClr>
              </a:solidFill>
            </a:endParaRPr>
          </a:p>
        </p:txBody>
      </p:sp>
      <p:sp>
        <p:nvSpPr>
          <p:cNvPr id="17" name="Högerpil 16"/>
          <p:cNvSpPr/>
          <p:nvPr/>
        </p:nvSpPr>
        <p:spPr>
          <a:xfrm>
            <a:off x="3842328" y="2995609"/>
            <a:ext cx="978408" cy="34685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6">
                  <a:lumMod val="75000"/>
                </a:schemeClr>
              </a:solidFill>
            </a:endParaRPr>
          </a:p>
        </p:txBody>
      </p:sp>
      <p:sp>
        <p:nvSpPr>
          <p:cNvPr id="18" name="Högerpil 17"/>
          <p:cNvSpPr/>
          <p:nvPr/>
        </p:nvSpPr>
        <p:spPr>
          <a:xfrm>
            <a:off x="3842328" y="3731112"/>
            <a:ext cx="978408" cy="34685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4">
                  <a:lumMod val="90000"/>
                </a:schemeClr>
              </a:solidFill>
            </a:endParaRPr>
          </a:p>
        </p:txBody>
      </p:sp>
      <p:sp>
        <p:nvSpPr>
          <p:cNvPr id="19" name="Högerpil 18"/>
          <p:cNvSpPr/>
          <p:nvPr/>
        </p:nvSpPr>
        <p:spPr>
          <a:xfrm>
            <a:off x="3842328" y="4399330"/>
            <a:ext cx="978408" cy="346855"/>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4">
                  <a:lumMod val="90000"/>
                </a:schemeClr>
              </a:solidFill>
            </a:endParaRPr>
          </a:p>
        </p:txBody>
      </p:sp>
      <p:pic>
        <p:nvPicPr>
          <p:cNvPr id="9"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33188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9788" y="987425"/>
            <a:ext cx="3932237" cy="850900"/>
          </a:xfrm>
        </p:spPr>
        <p:txBody>
          <a:bodyPr>
            <a:normAutofit fontScale="90000"/>
          </a:bodyPr>
          <a:lstStyle/>
          <a:p>
            <a:r>
              <a:rPr lang="sv-SE" sz="2800" b="1" dirty="0">
                <a:latin typeface="Arial" panose="020B0604020202020204" pitchFamily="34" charset="0"/>
                <a:cs typeface="Arial" panose="020B0604020202020204" pitchFamily="34" charset="0"/>
              </a:rPr>
              <a:t>Från organisation till person och relation</a:t>
            </a:r>
          </a:p>
        </p:txBody>
      </p:sp>
      <p:pic>
        <p:nvPicPr>
          <p:cNvPr id="5" name="Platshållare för bild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905" r="4905"/>
          <a:stretch>
            <a:fillRect/>
          </a:stretch>
        </p:blipFill>
        <p:spPr/>
      </p:pic>
      <p:sp>
        <p:nvSpPr>
          <p:cNvPr id="4" name="Platshållare för text 3"/>
          <p:cNvSpPr>
            <a:spLocks noGrp="1"/>
          </p:cNvSpPr>
          <p:nvPr>
            <p:ph type="body" sz="half" idx="2"/>
          </p:nvPr>
        </p:nvSpPr>
        <p:spPr>
          <a:xfrm>
            <a:off x="839788" y="2057400"/>
            <a:ext cx="3932237" cy="3811588"/>
          </a:xfrm>
        </p:spPr>
        <p:txBody>
          <a:bodyPr>
            <a:normAutofit/>
          </a:bodyPr>
          <a:lstStyle/>
          <a:p>
            <a:r>
              <a:rPr lang="sv-SE" sz="2000" dirty="0">
                <a:latin typeface="Arial" panose="020B0604020202020204" pitchFamily="34" charset="0"/>
                <a:cs typeface="Arial" panose="020B0604020202020204" pitchFamily="34" charset="0"/>
              </a:rPr>
              <a:t>Utgå från patientens/brukarens individuella förutsättningar, förmågor och behov och bidra till trygghet.</a:t>
            </a:r>
          </a:p>
          <a:p>
            <a:endParaRPr lang="sv-SE" sz="2000" dirty="0">
              <a:latin typeface="Arial" panose="020B0604020202020204" pitchFamily="34" charset="0"/>
              <a:cs typeface="Arial" panose="020B0604020202020204" pitchFamily="34" charset="0"/>
            </a:endParaRPr>
          </a:p>
          <a:p>
            <a:r>
              <a:rPr lang="sv-SE" sz="2000" dirty="0">
                <a:latin typeface="Arial" panose="020B0604020202020204" pitchFamily="34" charset="0"/>
                <a:cs typeface="Arial" panose="020B0604020202020204" pitchFamily="34" charset="0"/>
              </a:rPr>
              <a:t>Utgå från att relationer är centrala för kvalitet och effektivitet.</a:t>
            </a:r>
          </a:p>
          <a:p>
            <a:endParaRPr lang="sv-SE" sz="2000" dirty="0"/>
          </a:p>
        </p:txBody>
      </p:sp>
      <p:pic>
        <p:nvPicPr>
          <p:cNvPr id="6" name="Bildobjekt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136" y="6237792"/>
            <a:ext cx="1105728" cy="44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994" y="6325424"/>
            <a:ext cx="1080399" cy="270100"/>
          </a:xfrm>
          <a:prstGeom prst="rect">
            <a:avLst/>
          </a:prstGeom>
        </p:spPr>
      </p:pic>
    </p:spTree>
    <p:extLst>
      <p:ext uri="{BB962C8B-B14F-4D97-AF65-F5344CB8AC3E}">
        <p14:creationId xmlns:p14="http://schemas.microsoft.com/office/powerpoint/2010/main" val="375726587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2515</Words>
  <Application>Microsoft Office PowerPoint</Application>
  <PresentationFormat>Bredbild</PresentationFormat>
  <Paragraphs>256</Paragraphs>
  <Slides>24</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24</vt:i4>
      </vt:variant>
    </vt:vector>
  </HeadingPairs>
  <TitlesOfParts>
    <vt:vector size="28" baseType="lpstr">
      <vt:lpstr>Arial</vt:lpstr>
      <vt:lpstr>Calibri</vt:lpstr>
      <vt:lpstr>Calibri Light</vt:lpstr>
      <vt:lpstr>Office-tema</vt:lpstr>
      <vt:lpstr>Nära vård </vt:lpstr>
      <vt:lpstr>PowerPoint-presentation</vt:lpstr>
      <vt:lpstr>Delaktighet, kontinuitet och tillgänglighet</vt:lpstr>
      <vt:lpstr>PowerPoint-presentation</vt:lpstr>
      <vt:lpstr>Fem drivande krafter till varför vi behöver ställa om?</vt:lpstr>
      <vt:lpstr>Färre ska försörja fler</vt:lpstr>
      <vt:lpstr>Demografin i Norrbotten</vt:lpstr>
      <vt:lpstr>Nära vård en fokusförflyttning</vt:lpstr>
      <vt:lpstr>Från organisation till person och relation</vt:lpstr>
      <vt:lpstr>PowerPoint-presentation</vt:lpstr>
      <vt:lpstr>Från passiv mottagare till aktiv medskapare</vt:lpstr>
      <vt:lpstr>Från reaktiv till proaktiv  och hälsofrämjande</vt:lpstr>
      <vt:lpstr>Från isolerade vård- och omsorgsinsatser till sammanhållet utifrån personens fokus</vt:lpstr>
      <vt:lpstr>PowerPoint-presentation</vt:lpstr>
      <vt:lpstr>Reflektera tillsammans  över det ni hört </vt:lpstr>
      <vt:lpstr>        Vår gemensamma målbild  i Norrbotten </vt:lpstr>
      <vt:lpstr>Så här har målbilden tagits fram</vt:lpstr>
      <vt:lpstr>PowerPoint-presentation</vt:lpstr>
      <vt:lpstr>Min hälsa och välbefinnande</vt:lpstr>
      <vt:lpstr>Min egen kraft tas tillvara</vt:lpstr>
      <vt:lpstr>Tillsammans för min trygghet</vt:lpstr>
      <vt:lpstr>Sammanhållet och enkelt för mig</vt:lpstr>
      <vt:lpstr>Nära mig på bästa sätt</vt:lpstr>
      <vt:lpstr>Samtala</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Nära vård</dc:title>
  <dc:creator>Forsman Lena</dc:creator>
  <cp:lastModifiedBy>Åsa Heikkilä</cp:lastModifiedBy>
  <cp:revision>98</cp:revision>
  <dcterms:created xsi:type="dcterms:W3CDTF">2021-03-12T10:07:27Z</dcterms:created>
  <dcterms:modified xsi:type="dcterms:W3CDTF">2021-11-16T09:08:56Z</dcterms:modified>
</cp:coreProperties>
</file>