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4.xml" ContentType="application/vnd.openxmlformats-officedocument.them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2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3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notesSlides/notesSlide7.xml" ContentType="application/vnd.openxmlformats-officedocument.presentationml.notesSlide+xml"/>
  <Override PartName="/ppt/charts/chart11.xml" ContentType="application/vnd.openxmlformats-officedocument.drawingml.chart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notesSlides/notesSlide8.xml" ContentType="application/vnd.openxmlformats-officedocument.presentationml.notesSlide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2" r:id="rId2"/>
    <p:sldMasterId id="2147483701" r:id="rId3"/>
    <p:sldMasterId id="2147483720" r:id="rId4"/>
  </p:sldMasterIdLst>
  <p:notesMasterIdLst>
    <p:notesMasterId r:id="rId18"/>
  </p:notesMasterIdLst>
  <p:sldIdLst>
    <p:sldId id="733" r:id="rId5"/>
    <p:sldId id="283" r:id="rId6"/>
    <p:sldId id="728" r:id="rId7"/>
    <p:sldId id="758" r:id="rId8"/>
    <p:sldId id="730" r:id="rId9"/>
    <p:sldId id="731" r:id="rId10"/>
    <p:sldId id="760" r:id="rId11"/>
    <p:sldId id="757" r:id="rId12"/>
    <p:sldId id="754" r:id="rId13"/>
    <p:sldId id="755" r:id="rId14"/>
    <p:sldId id="756" r:id="rId15"/>
    <p:sldId id="759" r:id="rId16"/>
    <p:sldId id="258" r:id="rId17"/>
  </p:sldIdLst>
  <p:sldSz cx="12192000" cy="6858000"/>
  <p:notesSz cx="6735763" cy="98663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232"/>
    <a:srgbClr val="113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1970534069981584E-2"/>
          <c:y val="2.7556968733439324E-2"/>
          <c:w val="0.97605893186003689"/>
          <c:h val="0.94488606253312146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6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val>
            <c:numRef>
              <c:f>Sheet1!$A$1:$B$1</c:f>
              <c:numCache>
                <c:formatCode>General</c:formatCode>
                <c:ptCount val="2"/>
                <c:pt idx="0">
                  <c:v>10.427295429823353</c:v>
                </c:pt>
                <c:pt idx="1">
                  <c:v>8.8948642943521889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F7-4E78-B4EF-04984F0DFA1C}"/>
            </c:ext>
          </c:extLst>
        </c:ser>
        <c:ser>
          <c:idx val="1"/>
          <c:order val="1"/>
          <c:spPr>
            <a:solidFill>
              <a:schemeClr val="accent5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val>
            <c:numRef>
              <c:f>Sheet1!$A$2:$B$2</c:f>
              <c:numCache>
                <c:formatCode>General</c:formatCode>
                <c:ptCount val="2"/>
                <c:pt idx="0">
                  <c:v>6.3902805227436383</c:v>
                </c:pt>
                <c:pt idx="1">
                  <c:v>4.4216100339921072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F7-4E78-B4EF-04984F0DFA1C}"/>
            </c:ext>
          </c:extLst>
        </c:ser>
        <c:ser>
          <c:idx val="2"/>
          <c:order val="2"/>
          <c:spPr>
            <a:solidFill>
              <a:schemeClr val="bg2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val>
            <c:numRef>
              <c:f>Sheet1!$A$3:$B$3</c:f>
              <c:numCache>
                <c:formatCode>General</c:formatCode>
                <c:ptCount val="2"/>
                <c:pt idx="0">
                  <c:v>5.3827402997543041</c:v>
                </c:pt>
                <c:pt idx="1">
                  <c:v>1.3290907250586459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F7-4E78-B4EF-04984F0DFA1C}"/>
            </c:ext>
          </c:extLst>
        </c:ser>
        <c:ser>
          <c:idx val="3"/>
          <c:order val="3"/>
          <c:spPr>
            <a:solidFill>
              <a:schemeClr val="accent4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val>
            <c:numRef>
              <c:f>Sheet1!$A$4:$B$4</c:f>
              <c:numCache>
                <c:formatCode>General</c:formatCode>
                <c:ptCount val="2"/>
                <c:pt idx="0">
                  <c:v>1.9969374647723774</c:v>
                </c:pt>
                <c:pt idx="1">
                  <c:v>1.6511288794143375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F7-4E78-B4EF-04984F0DFA1C}"/>
            </c:ext>
          </c:extLst>
        </c:ser>
        <c:ser>
          <c:idx val="4"/>
          <c:order val="4"/>
          <c:spPr>
            <a:solidFill>
              <a:schemeClr val="accent2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val>
            <c:numRef>
              <c:f>Sheet1!$A$5:$B$5</c:f>
              <c:numCache>
                <c:formatCode>General</c:formatCode>
                <c:ptCount val="2"/>
                <c:pt idx="0">
                  <c:v>1.3971708238284282</c:v>
                </c:pt>
                <c:pt idx="1">
                  <c:v>1.1308888250375626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5F7-4E78-B4EF-04984F0DFA1C}"/>
            </c:ext>
          </c:extLst>
        </c:ser>
        <c:ser>
          <c:idx val="5"/>
          <c:order val="5"/>
          <c:spPr>
            <a:solidFill>
              <a:schemeClr val="tx2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val>
            <c:numRef>
              <c:f>Sheet1!$A$6:$B$6</c:f>
              <c:numCache>
                <c:formatCode>General</c:formatCode>
                <c:ptCount val="2"/>
                <c:pt idx="0">
                  <c:v>4.7479018928971222</c:v>
                </c:pt>
                <c:pt idx="1">
                  <c:v>12.914743675964379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5F7-4E78-B4EF-04984F0DF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5"/>
        <c:overlap val="100"/>
        <c:axId val="710842368"/>
        <c:axId val="527506176"/>
      </c:barChart>
      <c:catAx>
        <c:axId val="71084236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crossAx val="527506176"/>
        <c:crosses val="min"/>
        <c:auto val="0"/>
        <c:lblAlgn val="ctr"/>
        <c:lblOffset val="100"/>
        <c:noMultiLvlLbl val="0"/>
      </c:catAx>
      <c:valAx>
        <c:axId val="527506176"/>
        <c:scaling>
          <c:orientation val="minMax"/>
          <c:max val="30.342326433819224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710842368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1901840490797549E-2"/>
          <c:y val="0.17627118644067796"/>
          <c:w val="0.93619631901840494"/>
          <c:h val="0.64745762711864407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2"/>
            </a:solidFill>
            <a:ln w="9525">
              <a:solidFill>
                <a:schemeClr val="bg2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F4E2-4DCC-9664-715EDDF0D168}"/>
              </c:ext>
            </c:extLst>
          </c:dPt>
          <c:val>
            <c:numRef>
              <c:f>Sheet1!$A$1:$C$1</c:f>
              <c:numCache>
                <c:formatCode>General</c:formatCode>
                <c:ptCount val="3"/>
                <c:pt idx="0">
                  <c:v>13.5</c:v>
                </c:pt>
                <c:pt idx="1">
                  <c:v>9.15101521950597</c:v>
                </c:pt>
                <c:pt idx="2">
                  <c:v>9.15101521950597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E2-4DCC-9664-715EDDF0D168}"/>
            </c:ext>
          </c:extLst>
        </c:ser>
        <c:ser>
          <c:idx val="1"/>
          <c:order val="1"/>
          <c:spPr>
            <a:solidFill>
              <a:schemeClr val="accent5"/>
            </a:solidFill>
            <a:ln w="9525">
              <a:solidFill>
                <a:schemeClr val="bg2"/>
              </a:solidFill>
              <a:prstDash val="solid"/>
            </a:ln>
          </c:spPr>
          <c:invertIfNegative val="0"/>
          <c:val>
            <c:numRef>
              <c:f>Sheet1!$A$2:$C$2</c:f>
              <c:numCache>
                <c:formatCode>General</c:formatCode>
                <c:ptCount val="3"/>
                <c:pt idx="1">
                  <c:v>4.34898478049403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E2-4DCC-9664-715EDDF0D1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724216832"/>
        <c:axId val="545442624"/>
      </c:barChart>
      <c:catAx>
        <c:axId val="72421683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crossAx val="545442624"/>
        <c:crosses val="min"/>
        <c:auto val="0"/>
        <c:lblAlgn val="ctr"/>
        <c:lblOffset val="100"/>
        <c:noMultiLvlLbl val="0"/>
      </c:catAx>
      <c:valAx>
        <c:axId val="545442624"/>
        <c:scaling>
          <c:orientation val="minMax"/>
          <c:max val="13.5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724216832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087845513063228E-2"/>
          <c:y val="2.7592345349354695E-2"/>
          <c:w val="0.92370314274895871"/>
          <c:h val="0.89007565643079656"/>
        </c:manualLayout>
      </c:layout>
      <c:bubbleChart>
        <c:varyColors val="0"/>
        <c:ser>
          <c:idx val="0"/>
          <c:order val="0"/>
          <c:spPr>
            <a:solidFill>
              <a:schemeClr val="accent2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A681-4F2A-BE2A-87505607639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681-4F2A-BE2A-87505607639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681-4F2A-BE2A-87505607639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A681-4F2A-BE2A-87505607639A}"/>
              </c:ext>
            </c:extLst>
          </c:dPt>
          <c:xVal>
            <c:numRef>
              <c:f>Sheet1!$A$1:$A$14</c:f>
              <c:numCache>
                <c:formatCode>General</c:formatCode>
                <c:ptCount val="14"/>
                <c:pt idx="0">
                  <c:v>100</c:v>
                </c:pt>
                <c:pt idx="1">
                  <c:v>96</c:v>
                </c:pt>
                <c:pt idx="2">
                  <c:v>97</c:v>
                </c:pt>
                <c:pt idx="3">
                  <c:v>83</c:v>
                </c:pt>
                <c:pt idx="4">
                  <c:v>57.999999999999993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90</c:v>
                </c:pt>
                <c:pt idx="10">
                  <c:v>100</c:v>
                </c:pt>
                <c:pt idx="11">
                  <c:v>38</c:v>
                </c:pt>
                <c:pt idx="12">
                  <c:v>56.000000000000007</c:v>
                </c:pt>
              </c:numCache>
            </c:numRef>
          </c:xVal>
          <c:yVal>
            <c:numRef>
              <c:f>Sheet1!$B$1:$B$14</c:f>
              <c:numCache>
                <c:formatCode>General</c:formatCode>
                <c:ptCount val="14"/>
                <c:pt idx="0">
                  <c:v>-10</c:v>
                </c:pt>
                <c:pt idx="1">
                  <c:v>-33</c:v>
                </c:pt>
                <c:pt idx="2">
                  <c:v>-22</c:v>
                </c:pt>
                <c:pt idx="3">
                  <c:v>-18</c:v>
                </c:pt>
                <c:pt idx="4">
                  <c:v>10</c:v>
                </c:pt>
                <c:pt idx="5">
                  <c:v>-43</c:v>
                </c:pt>
                <c:pt idx="6">
                  <c:v>-45</c:v>
                </c:pt>
                <c:pt idx="7">
                  <c:v>-54</c:v>
                </c:pt>
                <c:pt idx="8">
                  <c:v>-39</c:v>
                </c:pt>
                <c:pt idx="9">
                  <c:v>-37</c:v>
                </c:pt>
                <c:pt idx="10">
                  <c:v>-17</c:v>
                </c:pt>
                <c:pt idx="11">
                  <c:v>12</c:v>
                </c:pt>
                <c:pt idx="12">
                  <c:v>-2</c:v>
                </c:pt>
              </c:numCache>
            </c:numRef>
          </c:yVal>
          <c:bubbleSize>
            <c:numRef>
              <c:f>Sheet1!$C$1:$C$14</c:f>
              <c:numCache>
                <c:formatCode>General</c:formatCode>
                <c:ptCount val="14"/>
                <c:pt idx="0">
                  <c:v>69439</c:v>
                </c:pt>
                <c:pt idx="1">
                  <c:v>64754</c:v>
                </c:pt>
                <c:pt idx="2">
                  <c:v>38177</c:v>
                </c:pt>
                <c:pt idx="3">
                  <c:v>47885</c:v>
                </c:pt>
                <c:pt idx="4">
                  <c:v>39753</c:v>
                </c:pt>
                <c:pt idx="5">
                  <c:v>19356</c:v>
                </c:pt>
                <c:pt idx="6">
                  <c:v>14220</c:v>
                </c:pt>
                <c:pt idx="7">
                  <c:v>6890</c:v>
                </c:pt>
                <c:pt idx="8">
                  <c:v>7869</c:v>
                </c:pt>
                <c:pt idx="9">
                  <c:v>7093</c:v>
                </c:pt>
                <c:pt idx="10">
                  <c:v>3698</c:v>
                </c:pt>
                <c:pt idx="11">
                  <c:v>41411</c:v>
                </c:pt>
                <c:pt idx="12">
                  <c:v>33203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8-A681-4F2A-BE2A-87505607639A}"/>
            </c:ext>
          </c:extLst>
        </c:ser>
        <c:ser>
          <c:idx val="1"/>
          <c:order val="1"/>
          <c:spPr>
            <a:solidFill>
              <a:schemeClr val="accent2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xVal>
            <c:numRef>
              <c:f>Sheet1!$A$1:$A$14</c:f>
              <c:numCache>
                <c:formatCode>General</c:formatCode>
                <c:ptCount val="14"/>
                <c:pt idx="13">
                  <c:v>59</c:v>
                </c:pt>
              </c:numCache>
            </c:numRef>
          </c:xVal>
          <c:yVal>
            <c:numRef>
              <c:f>Sheet1!$D$1:$D$14</c:f>
              <c:numCache>
                <c:formatCode>General</c:formatCode>
                <c:ptCount val="14"/>
                <c:pt idx="13">
                  <c:v>-9</c:v>
                </c:pt>
              </c:numCache>
            </c:numRef>
          </c:yVal>
          <c:bubbleSize>
            <c:numRef>
              <c:f>Sheet1!$E$1:$E$14</c:f>
              <c:numCache>
                <c:formatCode>General</c:formatCode>
                <c:ptCount val="14"/>
                <c:pt idx="13">
                  <c:v>12874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9-A681-4F2A-BE2A-8750560763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599382208"/>
        <c:axId val="599382784"/>
      </c:bubbleChart>
      <c:valAx>
        <c:axId val="599382208"/>
        <c:scaling>
          <c:orientation val="minMax"/>
          <c:max val="105"/>
          <c:min val="30"/>
        </c:scaling>
        <c:delete val="0"/>
        <c:axPos val="b"/>
        <c:majorGridlines>
          <c:spPr>
            <a:ln>
              <a:noFill/>
            </a:ln>
          </c:spPr>
        </c:majorGridlines>
        <c:numFmt formatCode="#,##0;&quot;-&quot;#,##0" sourceLinked="0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wrap="none"/>
          <a:lstStyle/>
          <a:p>
            <a:pPr>
              <a:defRPr sz="10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pPr>
            <a:endParaRPr lang="sv-SE"/>
          </a:p>
        </c:txPr>
        <c:crossAx val="599382784"/>
        <c:crosses val="min"/>
        <c:crossBetween val="midCat"/>
        <c:majorUnit val="5"/>
      </c:valAx>
      <c:valAx>
        <c:axId val="599382784"/>
        <c:scaling>
          <c:orientation val="minMax"/>
          <c:max val="30"/>
          <c:min val="-60"/>
        </c:scaling>
        <c:delete val="0"/>
        <c:axPos val="l"/>
        <c:majorGridlines>
          <c:spPr>
            <a:ln>
              <a:noFill/>
            </a:ln>
          </c:spPr>
        </c:majorGridlines>
        <c:numFmt formatCode="#,##0;&quot;-&quot;#,##0" sourceLinked="0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wrap="none"/>
          <a:lstStyle/>
          <a:p>
            <a:pPr>
              <a:defRPr sz="10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pPr>
            <a:endParaRPr lang="sv-SE"/>
          </a:p>
        </c:txPr>
        <c:crossAx val="599382208"/>
        <c:crosses val="min"/>
        <c:crossBetween val="midCat"/>
        <c:majorUnit val="10"/>
      </c:valAx>
      <c:spPr>
        <a:noFill/>
        <a:ln w="9525">
          <a:solidFill>
            <a:schemeClr val="tx1"/>
          </a:solidFill>
          <a:prstDash val="solid"/>
        </a:ln>
      </c:spPr>
    </c:plotArea>
    <c:plotVisOnly val="0"/>
    <c:dispBlanksAs val="gap"/>
    <c:showDLblsOverMax val="1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291621327529923E-2"/>
          <c:y val="0.18260869565217391"/>
          <c:w val="0.94341675734494013"/>
          <c:h val="0.74202898550724639"/>
        </c:manualLayout>
      </c:layout>
      <c:barChart>
        <c:barDir val="col"/>
        <c:grouping val="stacked"/>
        <c:varyColors val="0"/>
        <c:ser>
          <c:idx val="0"/>
          <c:order val="0"/>
          <c:spPr>
            <a:noFill/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6838-49C9-919C-9DC703DFFE9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6838-49C9-919C-9DC703DFFE91}"/>
              </c:ext>
            </c:extLst>
          </c:dPt>
          <c:dLbls>
            <c:dLbl>
              <c:idx val="0"/>
              <c:layout>
                <c:manualLayout>
                  <c:x val="0"/>
                  <c:y val="-0.41739130434782606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1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6838-49C9-919C-9DC703DFFE91}"/>
                </c:ext>
              </c:extLst>
            </c:dLbl>
            <c:dLbl>
              <c:idx val="3"/>
              <c:layout>
                <c:manualLayout>
                  <c:x val="0"/>
                  <c:y val="-0.46376811594202899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1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6838-49C9-919C-9DC703DFFE9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Sheet1!$A$1:$D$1</c:f>
              <c:numCache>
                <c:formatCode>General</c:formatCode>
                <c:ptCount val="4"/>
                <c:pt idx="0">
                  <c:v>634</c:v>
                </c:pt>
                <c:pt idx="1">
                  <c:v>634</c:v>
                </c:pt>
                <c:pt idx="2">
                  <c:v>676.04</c:v>
                </c:pt>
                <c:pt idx="3">
                  <c:v>724.16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838-49C9-919C-9DC703DFFE91}"/>
            </c:ext>
          </c:extLst>
        </c:ser>
        <c:ser>
          <c:idx val="1"/>
          <c:order val="1"/>
          <c:spPr>
            <a:solidFill>
              <a:schemeClr val="accent4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bg2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6838-49C9-919C-9DC703DFFE91}"/>
              </c:ext>
            </c:extLst>
          </c:dPt>
          <c:dLbls>
            <c:dLbl>
              <c:idx val="1"/>
              <c:layout>
                <c:manualLayout>
                  <c:x val="0"/>
                  <c:y val="-0.11449275362318841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6838-49C9-919C-9DC703DFFE91}"/>
                </c:ext>
              </c:extLst>
            </c:dLbl>
            <c:dLbl>
              <c:idx val="2"/>
              <c:layout>
                <c:manualLayout>
                  <c:x val="0"/>
                  <c:y val="-0.11739130434782609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6838-49C9-919C-9DC703DFFE9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Sheet1!$A$2:$D$2</c:f>
              <c:numCache>
                <c:formatCode>General</c:formatCode>
                <c:ptCount val="4"/>
                <c:pt idx="1">
                  <c:v>42.039999999999964</c:v>
                </c:pt>
                <c:pt idx="2">
                  <c:v>48.120000000000005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838-49C9-919C-9DC703DFFE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710835712"/>
        <c:axId val="599330752"/>
      </c:barChart>
      <c:catAx>
        <c:axId val="71083571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crossAx val="599330752"/>
        <c:crosses val="min"/>
        <c:auto val="0"/>
        <c:lblAlgn val="ctr"/>
        <c:lblOffset val="100"/>
        <c:noMultiLvlLbl val="0"/>
      </c:catAx>
      <c:valAx>
        <c:axId val="599330752"/>
        <c:scaling>
          <c:orientation val="minMax"/>
          <c:max val="724.16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710835712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291621327529923E-2"/>
          <c:y val="0.18260869565217391"/>
          <c:w val="0.94341675734494013"/>
          <c:h val="0.74202898550724639"/>
        </c:manualLayout>
      </c:layout>
      <c:barChart>
        <c:barDir val="col"/>
        <c:grouping val="stacked"/>
        <c:varyColors val="0"/>
        <c:ser>
          <c:idx val="0"/>
          <c:order val="0"/>
          <c:spPr>
            <a:noFill/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AE25-40E5-A347-832F8B6785C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AE25-40E5-A347-832F8B6785C2}"/>
              </c:ext>
            </c:extLst>
          </c:dPt>
          <c:dLbls>
            <c:dLbl>
              <c:idx val="0"/>
              <c:layout>
                <c:manualLayout>
                  <c:x val="0"/>
                  <c:y val="-0.39130434782608697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1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AE25-40E5-A347-832F8B6785C2}"/>
                </c:ext>
              </c:extLst>
            </c:dLbl>
            <c:dLbl>
              <c:idx val="3"/>
              <c:layout>
                <c:manualLayout>
                  <c:x val="0"/>
                  <c:y val="-0.46376811594202899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1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AE25-40E5-A347-832F8B6785C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Sheet1!$A$1:$D$1</c:f>
              <c:numCache>
                <c:formatCode>General</c:formatCode>
                <c:ptCount val="4"/>
                <c:pt idx="0">
                  <c:v>124.7</c:v>
                </c:pt>
                <c:pt idx="1">
                  <c:v>124.7</c:v>
                </c:pt>
                <c:pt idx="2">
                  <c:v>138.79</c:v>
                </c:pt>
                <c:pt idx="3">
                  <c:v>154.54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E25-40E5-A347-832F8B6785C2}"/>
            </c:ext>
          </c:extLst>
        </c:ser>
        <c:ser>
          <c:idx val="1"/>
          <c:order val="1"/>
          <c:spPr>
            <a:solidFill>
              <a:schemeClr val="accent4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bg2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AE25-40E5-A347-832F8B6785C2}"/>
              </c:ext>
            </c:extLst>
          </c:dPt>
          <c:dLbls>
            <c:dLbl>
              <c:idx val="1"/>
              <c:layout>
                <c:manualLayout>
                  <c:x val="0"/>
                  <c:y val="-0.12608695652173912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AE25-40E5-A347-832F8B6785C2}"/>
                </c:ext>
              </c:extLst>
            </c:dLbl>
            <c:dLbl>
              <c:idx val="2"/>
              <c:layout>
                <c:manualLayout>
                  <c:x val="0"/>
                  <c:y val="-0.13043478260869565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AE25-40E5-A347-832F8B6785C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Sheet1!$A$2:$D$2</c:f>
              <c:numCache>
                <c:formatCode>General</c:formatCode>
                <c:ptCount val="4"/>
                <c:pt idx="1">
                  <c:v>14.089999999999989</c:v>
                </c:pt>
                <c:pt idx="2">
                  <c:v>15.75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E25-40E5-A347-832F8B6785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710840320"/>
        <c:axId val="599327296"/>
      </c:barChart>
      <c:catAx>
        <c:axId val="710840320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crossAx val="599327296"/>
        <c:crosses val="min"/>
        <c:auto val="0"/>
        <c:lblAlgn val="ctr"/>
        <c:lblOffset val="100"/>
        <c:noMultiLvlLbl val="0"/>
      </c:catAx>
      <c:valAx>
        <c:axId val="599327296"/>
        <c:scaling>
          <c:orientation val="minMax"/>
          <c:max val="154.54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710840320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291621327529923E-2"/>
          <c:y val="0.18260869565217391"/>
          <c:w val="0.94341675734494013"/>
          <c:h val="0.74202898550724639"/>
        </c:manualLayout>
      </c:layout>
      <c:barChart>
        <c:barDir val="col"/>
        <c:grouping val="stacked"/>
        <c:varyColors val="0"/>
        <c:ser>
          <c:idx val="0"/>
          <c:order val="0"/>
          <c:spPr>
            <a:noFill/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D0CA-4755-AB89-BCEC2452C0C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D0CA-4755-AB89-BCEC2452C0C5}"/>
              </c:ext>
            </c:extLst>
          </c:dPt>
          <c:dLbls>
            <c:dLbl>
              <c:idx val="0"/>
              <c:layout>
                <c:manualLayout>
                  <c:x val="0"/>
                  <c:y val="-0.45217391304347826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1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D0CA-4755-AB89-BCEC2452C0C5}"/>
                </c:ext>
              </c:extLst>
            </c:dLbl>
            <c:dLbl>
              <c:idx val="3"/>
              <c:layout>
                <c:manualLayout>
                  <c:x val="0"/>
                  <c:y val="-0.46376811594202899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1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D0CA-4755-AB89-BCEC2452C0C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Sheet1!$A$1:$D$1</c:f>
              <c:numCache>
                <c:formatCode>General</c:formatCode>
                <c:ptCount val="4"/>
                <c:pt idx="0">
                  <c:v>213.6</c:v>
                </c:pt>
                <c:pt idx="1">
                  <c:v>213.6</c:v>
                </c:pt>
                <c:pt idx="2">
                  <c:v>216.57</c:v>
                </c:pt>
                <c:pt idx="3">
                  <c:v>219.91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0CA-4755-AB89-BCEC2452C0C5}"/>
            </c:ext>
          </c:extLst>
        </c:ser>
        <c:ser>
          <c:idx val="1"/>
          <c:order val="1"/>
          <c:spPr>
            <a:solidFill>
              <a:schemeClr val="accent4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bg2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D0CA-4755-AB89-BCEC2452C0C5}"/>
              </c:ext>
            </c:extLst>
          </c:dPt>
          <c:dLbls>
            <c:dLbl>
              <c:idx val="1"/>
              <c:layout>
                <c:manualLayout>
                  <c:x val="0"/>
                  <c:y val="-9.7101449275362323E-2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D0CA-4755-AB89-BCEC2452C0C5}"/>
                </c:ext>
              </c:extLst>
            </c:dLbl>
            <c:dLbl>
              <c:idx val="2"/>
              <c:layout>
                <c:manualLayout>
                  <c:x val="0"/>
                  <c:y val="-9.8550724637681164E-2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D0CA-4755-AB89-BCEC2452C0C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Sheet1!$A$2:$D$2</c:f>
              <c:numCache>
                <c:formatCode>General</c:formatCode>
                <c:ptCount val="4"/>
                <c:pt idx="1">
                  <c:v>2.9699999999999989</c:v>
                </c:pt>
                <c:pt idx="2">
                  <c:v>3.3400000000000034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0CA-4755-AB89-BCEC2452C0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710841344"/>
        <c:axId val="545445504"/>
      </c:barChart>
      <c:catAx>
        <c:axId val="71084134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crossAx val="545445504"/>
        <c:crosses val="min"/>
        <c:auto val="0"/>
        <c:lblAlgn val="ctr"/>
        <c:lblOffset val="100"/>
        <c:noMultiLvlLbl val="0"/>
      </c:catAx>
      <c:valAx>
        <c:axId val="545445504"/>
        <c:scaling>
          <c:orientation val="minMax"/>
          <c:max val="219.91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710841344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291621327529923E-2"/>
          <c:y val="0.18260869565217391"/>
          <c:w val="0.94341675734494013"/>
          <c:h val="0.74202898550724639"/>
        </c:manualLayout>
      </c:layout>
      <c:barChart>
        <c:barDir val="col"/>
        <c:grouping val="stacked"/>
        <c:varyColors val="0"/>
        <c:ser>
          <c:idx val="0"/>
          <c:order val="0"/>
          <c:spPr>
            <a:noFill/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F9A7-47D5-A02F-088D55FF3F6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F9A7-47D5-A02F-088D55FF3F66}"/>
              </c:ext>
            </c:extLst>
          </c:dPt>
          <c:dLbls>
            <c:dLbl>
              <c:idx val="0"/>
              <c:layout>
                <c:manualLayout>
                  <c:x val="0"/>
                  <c:y val="-0.33913043478260868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1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F9A7-47D5-A02F-088D55FF3F66}"/>
                </c:ext>
              </c:extLst>
            </c:dLbl>
            <c:dLbl>
              <c:idx val="3"/>
              <c:layout>
                <c:manualLayout>
                  <c:x val="0"/>
                  <c:y val="-0.46376811594202899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1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F9A7-47D5-A02F-088D55FF3F6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Sheet1!$A$1:$D$1</c:f>
              <c:numCache>
                <c:formatCode>General</c:formatCode>
                <c:ptCount val="4"/>
                <c:pt idx="0">
                  <c:v>59.74</c:v>
                </c:pt>
                <c:pt idx="1">
                  <c:v>59.74</c:v>
                </c:pt>
                <c:pt idx="2">
                  <c:v>73.849999999999994</c:v>
                </c:pt>
                <c:pt idx="3">
                  <c:v>89.66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A7-47D5-A02F-088D55FF3F66}"/>
            </c:ext>
          </c:extLst>
        </c:ser>
        <c:ser>
          <c:idx val="1"/>
          <c:order val="1"/>
          <c:spPr>
            <a:solidFill>
              <a:schemeClr val="accent4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bg2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F9A7-47D5-A02F-088D55FF3F66}"/>
              </c:ext>
            </c:extLst>
          </c:dPt>
          <c:dLbls>
            <c:dLbl>
              <c:idx val="1"/>
              <c:layout>
                <c:manualLayout>
                  <c:x val="0"/>
                  <c:y val="-0.15072463768115943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F9A7-47D5-A02F-088D55FF3F66}"/>
                </c:ext>
              </c:extLst>
            </c:dLbl>
            <c:dLbl>
              <c:idx val="2"/>
              <c:layout>
                <c:manualLayout>
                  <c:x val="0"/>
                  <c:y val="-0.15797101449275364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F9A7-47D5-A02F-088D55FF3F6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Sheet1!$A$2:$D$2</c:f>
              <c:numCache>
                <c:formatCode>General</c:formatCode>
                <c:ptCount val="4"/>
                <c:pt idx="1">
                  <c:v>14.109999999999992</c:v>
                </c:pt>
                <c:pt idx="2">
                  <c:v>15.810000000000002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9A7-47D5-A02F-088D55FF3F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710835200"/>
        <c:axId val="599331904"/>
      </c:barChart>
      <c:catAx>
        <c:axId val="710835200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crossAx val="599331904"/>
        <c:crosses val="min"/>
        <c:auto val="0"/>
        <c:lblAlgn val="ctr"/>
        <c:lblOffset val="100"/>
        <c:noMultiLvlLbl val="0"/>
      </c:catAx>
      <c:valAx>
        <c:axId val="599331904"/>
        <c:scaling>
          <c:orientation val="minMax"/>
          <c:max val="89.66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710835200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291621327529923E-2"/>
          <c:y val="0.18260869565217391"/>
          <c:w val="0.94341675734494013"/>
          <c:h val="0.74202898550724639"/>
        </c:manualLayout>
      </c:layout>
      <c:barChart>
        <c:barDir val="col"/>
        <c:grouping val="stacked"/>
        <c:varyColors val="0"/>
        <c:ser>
          <c:idx val="0"/>
          <c:order val="0"/>
          <c:spPr>
            <a:noFill/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65FD-4430-B761-1A41C04A577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65FD-4430-B761-1A41C04A5771}"/>
              </c:ext>
            </c:extLst>
          </c:dPt>
          <c:dLbls>
            <c:dLbl>
              <c:idx val="0"/>
              <c:layout>
                <c:manualLayout>
                  <c:x val="0"/>
                  <c:y val="-0.37826086956521737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1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65FD-4430-B761-1A41C04A5771}"/>
                </c:ext>
              </c:extLst>
            </c:dLbl>
            <c:dLbl>
              <c:idx val="3"/>
              <c:layout>
                <c:manualLayout>
                  <c:x val="0"/>
                  <c:y val="-0.46376811594202899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1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65FD-4430-B761-1A41C04A577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Sheet1!$A$1:$D$1</c:f>
              <c:numCache>
                <c:formatCode>General</c:formatCode>
                <c:ptCount val="4"/>
                <c:pt idx="0">
                  <c:v>15.88</c:v>
                </c:pt>
                <c:pt idx="1">
                  <c:v>15.88</c:v>
                </c:pt>
                <c:pt idx="2">
                  <c:v>18.100000000000001</c:v>
                </c:pt>
                <c:pt idx="3">
                  <c:v>20.57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FD-4430-B761-1A41C04A5771}"/>
            </c:ext>
          </c:extLst>
        </c:ser>
        <c:ser>
          <c:idx val="1"/>
          <c:order val="1"/>
          <c:spPr>
            <a:solidFill>
              <a:schemeClr val="accent4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bg2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65FD-4430-B761-1A41C04A5771}"/>
              </c:ext>
            </c:extLst>
          </c:dPt>
          <c:dLbls>
            <c:dLbl>
              <c:idx val="1"/>
              <c:layout>
                <c:manualLayout>
                  <c:x val="0"/>
                  <c:y val="-0.13333333333333333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65FD-4430-B761-1A41C04A5771}"/>
                </c:ext>
              </c:extLst>
            </c:dLbl>
            <c:dLbl>
              <c:idx val="2"/>
              <c:layout>
                <c:manualLayout>
                  <c:x val="0"/>
                  <c:y val="-0.13623188405797101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65FD-4430-B761-1A41C04A577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Sheet1!$A$2:$D$2</c:f>
              <c:numCache>
                <c:formatCode>General</c:formatCode>
                <c:ptCount val="4"/>
                <c:pt idx="1">
                  <c:v>2.2200000000000006</c:v>
                </c:pt>
                <c:pt idx="2">
                  <c:v>2.4699999999999989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5FD-4430-B761-1A41C04A57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710842880"/>
        <c:axId val="599378752"/>
      </c:barChart>
      <c:catAx>
        <c:axId val="710842880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crossAx val="599378752"/>
        <c:crosses val="min"/>
        <c:auto val="0"/>
        <c:lblAlgn val="ctr"/>
        <c:lblOffset val="100"/>
        <c:noMultiLvlLbl val="0"/>
      </c:catAx>
      <c:valAx>
        <c:axId val="599378752"/>
        <c:scaling>
          <c:orientation val="minMax"/>
          <c:max val="20.57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710842880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291621327529923E-2"/>
          <c:y val="0.18260869565217391"/>
          <c:w val="0.94341675734494013"/>
          <c:h val="0.74202898550724639"/>
        </c:manualLayout>
      </c:layout>
      <c:barChart>
        <c:barDir val="col"/>
        <c:grouping val="stacked"/>
        <c:varyColors val="0"/>
        <c:ser>
          <c:idx val="0"/>
          <c:order val="0"/>
          <c:spPr>
            <a:noFill/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B6BD-4040-BD4B-B8E26C0CBD5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B6BD-4040-BD4B-B8E26C0CBD50}"/>
              </c:ext>
            </c:extLst>
          </c:dPt>
          <c:dLbls>
            <c:dLbl>
              <c:idx val="0"/>
              <c:layout>
                <c:manualLayout>
                  <c:x val="0"/>
                  <c:y val="-0.43333333333333335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1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B6BD-4040-BD4B-B8E26C0CBD50}"/>
                </c:ext>
              </c:extLst>
            </c:dLbl>
            <c:dLbl>
              <c:idx val="3"/>
              <c:layout>
                <c:manualLayout>
                  <c:x val="0"/>
                  <c:y val="-0.46376811594202899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1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B6BD-4040-BD4B-B8E26C0CBD5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Sheet1!$A$1:$D$1</c:f>
              <c:numCache>
                <c:formatCode>General</c:formatCode>
                <c:ptCount val="4"/>
                <c:pt idx="0">
                  <c:v>219.64</c:v>
                </c:pt>
                <c:pt idx="1">
                  <c:v>219.64</c:v>
                </c:pt>
                <c:pt idx="2">
                  <c:v>228.29</c:v>
                </c:pt>
                <c:pt idx="3">
                  <c:v>239.04999999999998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6BD-4040-BD4B-B8E26C0CBD50}"/>
            </c:ext>
          </c:extLst>
        </c:ser>
        <c:ser>
          <c:idx val="1"/>
          <c:order val="1"/>
          <c:spPr>
            <a:solidFill>
              <a:schemeClr val="accent4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bg2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B6BD-4040-BD4B-B8E26C0CBD50}"/>
              </c:ext>
            </c:extLst>
          </c:dPt>
          <c:dLbls>
            <c:dLbl>
              <c:idx val="1"/>
              <c:layout>
                <c:manualLayout>
                  <c:x val="0"/>
                  <c:y val="-0.10579710144927536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B6BD-4040-BD4B-B8E26C0CBD50}"/>
                </c:ext>
              </c:extLst>
            </c:dLbl>
            <c:dLbl>
              <c:idx val="2"/>
              <c:layout>
                <c:manualLayout>
                  <c:x val="0"/>
                  <c:y val="-0.10869565217391304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B6BD-4040-BD4B-B8E26C0CBD5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Sheet1!$A$2:$D$2</c:f>
              <c:numCache>
                <c:formatCode>General</c:formatCode>
                <c:ptCount val="4"/>
                <c:pt idx="1">
                  <c:v>8.6500000000000057</c:v>
                </c:pt>
                <c:pt idx="2">
                  <c:v>10.759999999999991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6BD-4040-BD4B-B8E26C0CBD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710843392"/>
        <c:axId val="599375872"/>
      </c:barChart>
      <c:catAx>
        <c:axId val="71084339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crossAx val="599375872"/>
        <c:crosses val="min"/>
        <c:auto val="0"/>
        <c:lblAlgn val="ctr"/>
        <c:lblOffset val="100"/>
        <c:noMultiLvlLbl val="0"/>
      </c:catAx>
      <c:valAx>
        <c:axId val="599375872"/>
        <c:scaling>
          <c:orientation val="minMax"/>
          <c:max val="239.04999999999998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710843392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Nuvarande mål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Pappersförpackningar</c:v>
                </c:pt>
                <c:pt idx="1">
                  <c:v>Plastförpackningar</c:v>
                </c:pt>
                <c:pt idx="2">
                  <c:v>Metallförpackningar</c:v>
                </c:pt>
                <c:pt idx="3">
                  <c:v>Glasförpackningar</c:v>
                </c:pt>
              </c:strCache>
            </c:strRef>
          </c:cat>
          <c:val>
            <c:numRef>
              <c:f>Blad1!$B$2:$B$5</c:f>
              <c:numCache>
                <c:formatCode>0%</c:formatCode>
                <c:ptCount val="4"/>
                <c:pt idx="0">
                  <c:v>0.65</c:v>
                </c:pt>
                <c:pt idx="1">
                  <c:v>0.3</c:v>
                </c:pt>
                <c:pt idx="2">
                  <c:v>0.7</c:v>
                </c:pt>
                <c:pt idx="3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23-4208-8D1E-817D9720E642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FTI Utfall 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Pappersförpackningar</c:v>
                </c:pt>
                <c:pt idx="1">
                  <c:v>Plastförpackningar</c:v>
                </c:pt>
                <c:pt idx="2">
                  <c:v>Metallförpackningar</c:v>
                </c:pt>
                <c:pt idx="3">
                  <c:v>Glasförpackningar</c:v>
                </c:pt>
              </c:strCache>
            </c:strRef>
          </c:cat>
          <c:val>
            <c:numRef>
              <c:f>Blad1!$C$2:$C$5</c:f>
              <c:numCache>
                <c:formatCode>0%</c:formatCode>
                <c:ptCount val="4"/>
                <c:pt idx="0">
                  <c:v>0.8</c:v>
                </c:pt>
                <c:pt idx="1">
                  <c:v>0.4</c:v>
                </c:pt>
                <c:pt idx="2">
                  <c:v>0.81</c:v>
                </c:pt>
                <c:pt idx="3">
                  <c:v>0.93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23-4208-8D1E-817D9720E642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Sverige Utfall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Pappersförpackningar</c:v>
                </c:pt>
                <c:pt idx="1">
                  <c:v>Plastförpackningar</c:v>
                </c:pt>
                <c:pt idx="2">
                  <c:v>Metallförpackningar</c:v>
                </c:pt>
                <c:pt idx="3">
                  <c:v>Glasförpackningar</c:v>
                </c:pt>
              </c:strCache>
            </c:strRef>
          </c:cat>
          <c:val>
            <c:numRef>
              <c:f>Blad1!$D$2:$D$5</c:f>
              <c:numCache>
                <c:formatCode>0%</c:formatCode>
                <c:ptCount val="4"/>
                <c:pt idx="0">
                  <c:v>0.82</c:v>
                </c:pt>
                <c:pt idx="1">
                  <c:v>0.44</c:v>
                </c:pt>
                <c:pt idx="2">
                  <c:v>0.84</c:v>
                </c:pt>
                <c:pt idx="3">
                  <c:v>0.93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23-4208-8D1E-817D9720E642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Mål from 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Pappersförpackningar</c:v>
                </c:pt>
                <c:pt idx="1">
                  <c:v>Plastförpackningar</c:v>
                </c:pt>
                <c:pt idx="2">
                  <c:v>Metallförpackningar</c:v>
                </c:pt>
                <c:pt idx="3">
                  <c:v>Glasförpackningar</c:v>
                </c:pt>
              </c:strCache>
            </c:strRef>
          </c:cat>
          <c:val>
            <c:numRef>
              <c:f>Blad1!$E$2:$E$5</c:f>
              <c:numCache>
                <c:formatCode>0%</c:formatCode>
                <c:ptCount val="4"/>
                <c:pt idx="0">
                  <c:v>0.85</c:v>
                </c:pt>
                <c:pt idx="1">
                  <c:v>0.5</c:v>
                </c:pt>
                <c:pt idx="2">
                  <c:v>0.85</c:v>
                </c:pt>
                <c:pt idx="3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23-4208-8D1E-817D9720E642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Prognos FTI vid 60 % FNI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Pappersförpackningar</c:v>
                </c:pt>
                <c:pt idx="1">
                  <c:v>Plastförpackningar</c:v>
                </c:pt>
                <c:pt idx="2">
                  <c:v>Metallförpackningar</c:v>
                </c:pt>
                <c:pt idx="3">
                  <c:v>Glasförpackningar</c:v>
                </c:pt>
              </c:strCache>
            </c:strRef>
          </c:cat>
          <c:val>
            <c:numRef>
              <c:f>Blad1!$F$2:$F$5</c:f>
              <c:numCache>
                <c:formatCode>0%</c:formatCode>
                <c:ptCount val="4"/>
                <c:pt idx="0">
                  <c:v>0.83</c:v>
                </c:pt>
                <c:pt idx="1">
                  <c:v>0.47</c:v>
                </c:pt>
                <c:pt idx="2">
                  <c:v>0.87</c:v>
                </c:pt>
                <c:pt idx="3">
                  <c:v>0.94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23-4208-8D1E-817D9720E642}"/>
            </c:ext>
          </c:extLst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Prognos FTI vid 100 % FNI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Pappersförpackningar</c:v>
                </c:pt>
                <c:pt idx="1">
                  <c:v>Plastförpackningar</c:v>
                </c:pt>
                <c:pt idx="2">
                  <c:v>Metallförpackningar</c:v>
                </c:pt>
                <c:pt idx="3">
                  <c:v>Glasförpackningar</c:v>
                </c:pt>
              </c:strCache>
            </c:strRef>
          </c:cat>
          <c:val>
            <c:numRef>
              <c:f>Blad1!$G$2:$G$5</c:f>
              <c:numCache>
                <c:formatCode>0%</c:formatCode>
                <c:ptCount val="4"/>
                <c:pt idx="0">
                  <c:v>0.86</c:v>
                </c:pt>
                <c:pt idx="1">
                  <c:v>0.55000000000000004</c:v>
                </c:pt>
                <c:pt idx="2">
                  <c:v>0.93</c:v>
                </c:pt>
                <c:pt idx="3">
                  <c:v>0.95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F23-4208-8D1E-817D9720E6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6312176"/>
        <c:axId val="386313488"/>
      </c:barChart>
      <c:catAx>
        <c:axId val="386312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86313488"/>
        <c:crosses val="autoZero"/>
        <c:auto val="1"/>
        <c:lblAlgn val="ctr"/>
        <c:lblOffset val="100"/>
        <c:noMultiLvlLbl val="0"/>
      </c:catAx>
      <c:valAx>
        <c:axId val="386313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86312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1901840490797549E-2"/>
          <c:y val="0.17627118644067796"/>
          <c:w val="0.93619631901840494"/>
          <c:h val="0.64745762711864407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2"/>
            </a:solidFill>
            <a:ln w="9525">
              <a:solidFill>
                <a:schemeClr val="bg2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E228-48BF-992C-11FC2D4FE61B}"/>
              </c:ext>
            </c:extLst>
          </c:dPt>
          <c:val>
            <c:numRef>
              <c:f>Sheet1!$A$1:$C$1</c:f>
              <c:numCache>
                <c:formatCode>General</c:formatCode>
                <c:ptCount val="3"/>
                <c:pt idx="0">
                  <c:v>3.4</c:v>
                </c:pt>
                <c:pt idx="1">
                  <c:v>2.6668007095770201</c:v>
                </c:pt>
                <c:pt idx="2">
                  <c:v>2.6668007095770201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28-48BF-992C-11FC2D4FE61B}"/>
            </c:ext>
          </c:extLst>
        </c:ser>
        <c:ser>
          <c:idx val="1"/>
          <c:order val="1"/>
          <c:spPr>
            <a:solidFill>
              <a:schemeClr val="accent5"/>
            </a:solidFill>
            <a:ln w="9525">
              <a:solidFill>
                <a:schemeClr val="bg2"/>
              </a:solidFill>
              <a:prstDash val="solid"/>
            </a:ln>
          </c:spPr>
          <c:invertIfNegative val="0"/>
          <c:val>
            <c:numRef>
              <c:f>Sheet1!$A$2:$C$2</c:f>
              <c:numCache>
                <c:formatCode>General</c:formatCode>
                <c:ptCount val="3"/>
                <c:pt idx="1">
                  <c:v>0.73319929042297982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228-48BF-992C-11FC2D4FE6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710833152"/>
        <c:axId val="527501568"/>
      </c:barChart>
      <c:catAx>
        <c:axId val="71083315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crossAx val="527501568"/>
        <c:crosses val="min"/>
        <c:auto val="0"/>
        <c:lblAlgn val="ctr"/>
        <c:lblOffset val="100"/>
        <c:noMultiLvlLbl val="0"/>
      </c:catAx>
      <c:valAx>
        <c:axId val="527501568"/>
        <c:scaling>
          <c:orientation val="minMax"/>
          <c:max val="3.4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710833152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5F1DB-8B55-4B79-B518-9D4718A7AA18}" type="datetimeFigureOut">
              <a:rPr lang="sv-SE" smtClean="0"/>
              <a:t>2019-03-12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1AC12-D9C4-4C3E-AA54-CFCA0C6669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880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074CC2-CBCE-4D2C-B146-1CEB9DE167C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7995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DD067D-026A-46CF-9CBA-E397C4AEC19A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1277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D067D-026A-46CF-9CBA-E397C4AEC19A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540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DD067D-026A-46CF-9CBA-E397C4AEC19A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1571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DD067D-026A-46CF-9CBA-E397C4AEC19A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20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D067D-026A-46CF-9CBA-E397C4AEC19A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93468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DD067D-026A-46CF-9CBA-E397C4AEC19A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6879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DD067D-026A-46CF-9CBA-E397C4AEC19A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45173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DD067D-026A-46CF-9CBA-E397C4AEC19A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0645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3.png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3.png"/><Relationship Id="rId2" Type="http://schemas.openxmlformats.org/officeDocument/2006/relationships/tags" Target="../tags/tag1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4.png"/><Relationship Id="rId2" Type="http://schemas.openxmlformats.org/officeDocument/2006/relationships/tags" Target="../tags/tag1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1.bin"/><Relationship Id="rId4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2.bin"/><Relationship Id="rId4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3.bin"/><Relationship Id="rId4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4.bin"/><Relationship Id="rId4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5.bin"/><Relationship Id="rId4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6.bin"/><Relationship Id="rId4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7.bin"/><Relationship Id="rId4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image" Target="../media/image5.tiff"/><Relationship Id="rId2" Type="http://schemas.openxmlformats.org/officeDocument/2006/relationships/tags" Target="../tags/tag29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8.bin"/><Relationship Id="rId4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7" Type="http://schemas.openxmlformats.org/officeDocument/2006/relationships/image" Target="../media/image6.png"/><Relationship Id="rId2" Type="http://schemas.openxmlformats.org/officeDocument/2006/relationships/tags" Target="../tags/tag31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9.bin"/><Relationship Id="rId4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0.bin"/><Relationship Id="rId4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1.bin"/><Relationship Id="rId4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37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2.bin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39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4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40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5.bin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1142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54785" y="3532841"/>
            <a:ext cx="8746596" cy="121870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4" name="Rubrik 1"/>
          <p:cNvSpPr>
            <a:spLocks noGrp="1"/>
          </p:cNvSpPr>
          <p:nvPr>
            <p:ph type="ctrTitle" idx="4294967295"/>
          </p:nvPr>
        </p:nvSpPr>
        <p:spPr>
          <a:xfrm>
            <a:off x="1754785" y="2378048"/>
            <a:ext cx="8732420" cy="720080"/>
          </a:xfrm>
        </p:spPr>
        <p:txBody>
          <a:bodyPr anchor="ctr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2FCF9E9-3E14-9A4F-B41C-95EC8BDF3D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1039" y="214605"/>
            <a:ext cx="1216373" cy="54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3706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tr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6546" y="924066"/>
            <a:ext cx="4565307" cy="57467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3/12/2019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318688" y="908050"/>
            <a:ext cx="2690732" cy="2043494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106545" y="1881188"/>
            <a:ext cx="4565308" cy="396081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318688" y="3132477"/>
            <a:ext cx="2690732" cy="2690732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3218404" y="908049"/>
            <a:ext cx="2690732" cy="4915159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00208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173839" y="4072998"/>
            <a:ext cx="9998986" cy="174018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73839" y="1149847"/>
            <a:ext cx="9998986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cxnSp>
        <p:nvCxnSpPr>
          <p:cNvPr id="9" name="Rak 8"/>
          <p:cNvCxnSpPr/>
          <p:nvPr userDrawn="1"/>
        </p:nvCxnSpPr>
        <p:spPr>
          <a:xfrm>
            <a:off x="1199456" y="4039289"/>
            <a:ext cx="10992544" cy="0"/>
          </a:xfrm>
          <a:prstGeom prst="line">
            <a:avLst/>
          </a:prstGeom>
          <a:ln>
            <a:solidFill>
              <a:srgbClr val="ECEDE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latshållare för bildnummer 5"/>
          <p:cNvSpPr txBox="1">
            <a:spLocks/>
          </p:cNvSpPr>
          <p:nvPr userDrawn="1"/>
        </p:nvSpPr>
        <p:spPr>
          <a:xfrm>
            <a:off x="10532483" y="6597485"/>
            <a:ext cx="1309885" cy="2765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8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sv-SE" sz="800" dirty="0">
                <a:solidFill>
                  <a:prstClr val="black">
                    <a:tint val="75000"/>
                  </a:prstClr>
                </a:solidFill>
              </a:rPr>
              <a:t>s. </a:t>
            </a:r>
            <a:fld id="{9FE5A19B-6D4B-4E22-ABF7-4BA5CF48D1AF}" type="slidenum">
              <a:rPr lang="sv-SE" sz="80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‹#›</a:t>
            </a:fld>
            <a:endParaRPr lang="sv-SE" sz="800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686" y="5813187"/>
            <a:ext cx="830129" cy="78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208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2">
    <p:bg>
      <p:bgPr>
        <a:solidFill>
          <a:srgbClr val="1142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173839" y="4072998"/>
            <a:ext cx="9998986" cy="1740189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73839" y="1149847"/>
            <a:ext cx="9998986" cy="2852737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4" name="Platshållare för bildnummer 5"/>
          <p:cNvSpPr txBox="1">
            <a:spLocks/>
          </p:cNvSpPr>
          <p:nvPr userDrawn="1"/>
        </p:nvSpPr>
        <p:spPr>
          <a:xfrm>
            <a:off x="10532483" y="6597485"/>
            <a:ext cx="1309885" cy="2765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8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sv-SE" sz="800" dirty="0">
                <a:solidFill>
                  <a:prstClr val="black">
                    <a:tint val="75000"/>
                  </a:prstClr>
                </a:solidFill>
              </a:rPr>
              <a:t>s. </a:t>
            </a:r>
            <a:fld id="{9FE5A19B-6D4B-4E22-ABF7-4BA5CF48D1AF}" type="slidenum">
              <a:rPr lang="sv-SE" sz="80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‹#›</a:t>
            </a:fld>
            <a:endParaRPr lang="sv-SE" sz="800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686" y="5812685"/>
            <a:ext cx="848569" cy="78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743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1175736" y="1892763"/>
            <a:ext cx="4665600" cy="280674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sv-SE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sv-SE"/>
              <a:t>Klicka på ikonen för att lägga till en bild</a:t>
            </a:r>
            <a:endParaRPr dirty="0"/>
          </a:p>
        </p:txBody>
      </p:sp>
      <p:sp>
        <p:nvSpPr>
          <p:cNvPr id="8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1175736" y="4864771"/>
            <a:ext cx="4665600" cy="9779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sv-SE" sz="1600" baseline="0"/>
            </a:lvl1pPr>
            <a:extLst/>
          </a:lstStyle>
          <a:p>
            <a:pPr lvl="0"/>
            <a:r>
              <a:rPr kumimoji="0" lang="sv-SE" dirty="0"/>
              <a:t>Klicka för att lägga till en bildtext</a:t>
            </a:r>
          </a:p>
        </p:txBody>
      </p:sp>
      <p:sp>
        <p:nvSpPr>
          <p:cNvPr id="12" name="Platshållare för rubrik 1"/>
          <p:cNvSpPr>
            <a:spLocks noGrp="1"/>
          </p:cNvSpPr>
          <p:nvPr>
            <p:ph type="title"/>
          </p:nvPr>
        </p:nvSpPr>
        <p:spPr>
          <a:xfrm>
            <a:off x="1187311" y="924066"/>
            <a:ext cx="9588639" cy="5746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3" name="Picture Placeholder 7"/>
          <p:cNvSpPr>
            <a:spLocks noGrp="1" noChangeAspect="1"/>
          </p:cNvSpPr>
          <p:nvPr>
            <p:ph type="pic" sz="quarter" idx="17"/>
          </p:nvPr>
        </p:nvSpPr>
        <p:spPr>
          <a:xfrm>
            <a:off x="6110350" y="1892763"/>
            <a:ext cx="4665600" cy="280674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sv-SE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sv-SE"/>
              <a:t>Klicka på ikonen för att lägga till en bild</a:t>
            </a:r>
            <a:endParaRPr dirty="0"/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6110350" y="4864771"/>
            <a:ext cx="4665600" cy="9779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sv-SE" sz="1600" baseline="0"/>
            </a:lvl1pPr>
            <a:extLst/>
          </a:lstStyle>
          <a:p>
            <a:pPr lvl="0"/>
            <a:r>
              <a:rPr kumimoji="0" lang="sv-SE" dirty="0"/>
              <a:t>Klicka för att lägga till en bildtext</a:t>
            </a:r>
          </a:p>
        </p:txBody>
      </p:sp>
      <p:sp>
        <p:nvSpPr>
          <p:cNvPr id="15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179527" y="6593174"/>
            <a:ext cx="956912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3/12/2019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2264780" y="6572167"/>
            <a:ext cx="4101074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92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r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 noChangeAspect="1"/>
          </p:cNvSpPr>
          <p:nvPr>
            <p:ph type="pic" sz="quarter" idx="13"/>
          </p:nvPr>
        </p:nvSpPr>
        <p:spPr>
          <a:xfrm>
            <a:off x="6296479" y="4040450"/>
            <a:ext cx="4479472" cy="180155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sv-SE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sv-SE"/>
              <a:t>Klicka på ikonen för att lägga till en bild</a:t>
            </a:r>
            <a:endParaRPr dirty="0"/>
          </a:p>
        </p:txBody>
      </p:sp>
      <p:sp>
        <p:nvSpPr>
          <p:cNvPr id="7" name="Picture Placeholder 24"/>
          <p:cNvSpPr>
            <a:spLocks noGrp="1" noChangeAspect="1"/>
          </p:cNvSpPr>
          <p:nvPr>
            <p:ph type="pic" sz="quarter" idx="14"/>
          </p:nvPr>
        </p:nvSpPr>
        <p:spPr>
          <a:xfrm>
            <a:off x="1175213" y="1892763"/>
            <a:ext cx="4920787" cy="3949237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sv-SE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sv-SE"/>
              <a:t>Klicka på ikonen för att lägga till en bild</a:t>
            </a:r>
            <a:endParaRPr dirty="0"/>
          </a:p>
        </p:txBody>
      </p:sp>
      <p:sp>
        <p:nvSpPr>
          <p:cNvPr id="8" name="Picture Placeholder 5"/>
          <p:cNvSpPr>
            <a:spLocks noGrp="1" noChangeAspect="1"/>
          </p:cNvSpPr>
          <p:nvPr>
            <p:ph type="pic" sz="quarter" idx="15"/>
          </p:nvPr>
        </p:nvSpPr>
        <p:spPr>
          <a:xfrm>
            <a:off x="6296478" y="1892763"/>
            <a:ext cx="4479472" cy="1979354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sv-SE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sv-SE"/>
              <a:t>Klicka på ikonen för att lägga till en bild</a:t>
            </a:r>
            <a:endParaRPr dirty="0"/>
          </a:p>
        </p:txBody>
      </p:sp>
      <p:sp>
        <p:nvSpPr>
          <p:cNvPr id="11" name="Platshållare för rubrik 1"/>
          <p:cNvSpPr>
            <a:spLocks noGrp="1"/>
          </p:cNvSpPr>
          <p:nvPr>
            <p:ph type="title"/>
          </p:nvPr>
        </p:nvSpPr>
        <p:spPr>
          <a:xfrm>
            <a:off x="1187311" y="924066"/>
            <a:ext cx="9588639" cy="5746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2998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4"/>
          <p:cNvSpPr>
            <a:spLocks noGrp="1" noChangeAspect="1"/>
          </p:cNvSpPr>
          <p:nvPr>
            <p:ph type="pic" sz="quarter" idx="14"/>
          </p:nvPr>
        </p:nvSpPr>
        <p:spPr>
          <a:xfrm>
            <a:off x="0" y="0"/>
            <a:ext cx="12192000" cy="6857706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sv-SE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sv-SE"/>
              <a:t>Klicka på ikonen för att lägga till en bild</a:t>
            </a:r>
            <a:endParaRPr dirty="0"/>
          </a:p>
        </p:txBody>
      </p:sp>
      <p:sp>
        <p:nvSpPr>
          <p:cNvPr id="9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179527" y="6593174"/>
            <a:ext cx="956912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3/12/2019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2264780" y="6572167"/>
            <a:ext cx="4101074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310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 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4"/>
          <p:cNvSpPr>
            <a:spLocks noGrp="1" noChangeAspect="1"/>
          </p:cNvSpPr>
          <p:nvPr>
            <p:ph type="pic" sz="quarter" idx="14"/>
          </p:nvPr>
        </p:nvSpPr>
        <p:spPr>
          <a:xfrm>
            <a:off x="0" y="0"/>
            <a:ext cx="12192000" cy="6857706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sv-SE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sv-SE"/>
              <a:t>Klicka på ikonen för att lägga till en bild</a:t>
            </a:r>
            <a:endParaRPr dirty="0"/>
          </a:p>
        </p:txBody>
      </p:sp>
      <p:sp>
        <p:nvSpPr>
          <p:cNvPr id="9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179527" y="6593174"/>
            <a:ext cx="956912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3/12/2019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2264780" y="6572167"/>
            <a:ext cx="4101074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1179513" y="3465513"/>
            <a:ext cx="6842125" cy="2376487"/>
          </a:xfrm>
          <a:solidFill>
            <a:schemeClr val="bg1">
              <a:alpha val="80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945534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31532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1199456" y="5220389"/>
            <a:ext cx="10992544" cy="0"/>
          </a:xfrm>
          <a:prstGeom prst="line">
            <a:avLst/>
          </a:prstGeom>
          <a:ln>
            <a:solidFill>
              <a:srgbClr val="ECEDE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23B9C3CC-01BE-0047-8B88-AD7F1898203F}"/>
              </a:ext>
            </a:extLst>
          </p:cNvPr>
          <p:cNvGrpSpPr/>
          <p:nvPr userDrawn="1"/>
        </p:nvGrpSpPr>
        <p:grpSpPr>
          <a:xfrm>
            <a:off x="2910355" y="1244068"/>
            <a:ext cx="7003079" cy="2999492"/>
            <a:chOff x="3120080" y="1244068"/>
            <a:chExt cx="7003079" cy="2999492"/>
          </a:xfrm>
        </p:grpSpPr>
        <p:pic>
          <p:nvPicPr>
            <p:cNvPr id="4098" name="Picture 2" descr="Bildresultat för fti logo"/>
            <p:cNvPicPr>
              <a:picLocks noChangeAspect="1" noChangeArrowheads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52714"/>
            <a:stretch/>
          </p:blipFill>
          <p:spPr bwMode="auto">
            <a:xfrm>
              <a:off x="3120080" y="2560110"/>
              <a:ext cx="1503808" cy="14246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32641" y="1244068"/>
              <a:ext cx="5590518" cy="29994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42290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">
    <p:bg>
      <p:bgPr>
        <a:solidFill>
          <a:srgbClr val="1142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54785" y="3532841"/>
            <a:ext cx="8746596" cy="121870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4" name="Rubrik 1"/>
          <p:cNvSpPr>
            <a:spLocks noGrp="1"/>
          </p:cNvSpPr>
          <p:nvPr>
            <p:ph type="ctrTitle" idx="4294967295"/>
          </p:nvPr>
        </p:nvSpPr>
        <p:spPr>
          <a:xfrm>
            <a:off x="1754785" y="2378048"/>
            <a:ext cx="8732420" cy="720080"/>
          </a:xfrm>
        </p:spPr>
        <p:txBody>
          <a:bodyPr anchor="ctr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2FCF9E9-3E14-9A4F-B41C-95EC8BDF3DB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1039" y="214605"/>
            <a:ext cx="1216373" cy="54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7523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251700" y="-2"/>
            <a:ext cx="4940300" cy="6859311"/>
          </a:xfrm>
          <a:prstGeom prst="rect">
            <a:avLst/>
          </a:prstGeom>
          <a:solidFill>
            <a:srgbClr val="114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63638" y="4137058"/>
            <a:ext cx="4932362" cy="170304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B4B4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4" name="Rubrik 1"/>
          <p:cNvSpPr>
            <a:spLocks noGrp="1"/>
          </p:cNvSpPr>
          <p:nvPr>
            <p:ph type="ctrTitle" idx="4294967295"/>
          </p:nvPr>
        </p:nvSpPr>
        <p:spPr>
          <a:xfrm>
            <a:off x="1163638" y="2933108"/>
            <a:ext cx="4932362" cy="991783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Rectangle 8"/>
          <p:cNvSpPr/>
          <p:nvPr userDrawn="1"/>
        </p:nvSpPr>
        <p:spPr>
          <a:xfrm>
            <a:off x="7566020" y="2259621"/>
            <a:ext cx="363128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Återvunnet per invånare </a:t>
            </a:r>
            <a:r>
              <a:rPr lang="sv-SE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2017: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21,1 </a:t>
            </a:r>
            <a:r>
              <a:rPr lang="sv-SE" sz="1400" b="1" dirty="0">
                <a:solidFill>
                  <a:schemeClr val="bg1"/>
                </a:solidFill>
                <a:latin typeface="+mn-lt"/>
              </a:rPr>
              <a:t>KG </a:t>
            </a:r>
            <a:br>
              <a:rPr lang="sv-SE" sz="1400" b="1" dirty="0">
                <a:solidFill>
                  <a:schemeClr val="bg1"/>
                </a:solidFill>
                <a:latin typeface="+mn-lt"/>
              </a:rPr>
            </a:br>
            <a:r>
              <a:rPr lang="sv-SE" sz="1400" dirty="0">
                <a:solidFill>
                  <a:schemeClr val="bg1"/>
                </a:solidFill>
                <a:latin typeface="+mn-lt"/>
              </a:rPr>
              <a:t>FÖRPACKNINGAR AV</a:t>
            </a:r>
            <a:r>
              <a:rPr lang="sv-SE" sz="1400" baseline="0" dirty="0">
                <a:solidFill>
                  <a:schemeClr val="bg1"/>
                </a:solidFill>
                <a:latin typeface="+mn-lt"/>
              </a:rPr>
              <a:t> GLAS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13,2 KG</a:t>
            </a:r>
            <a:br>
              <a:rPr lang="sv-SE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sv-SE" sz="1400" dirty="0">
                <a:solidFill>
                  <a:schemeClr val="bg1"/>
                </a:solidFill>
                <a:latin typeface="+mn-lt"/>
              </a:rPr>
              <a:t>FÖRPACKNINGAR</a:t>
            </a:r>
            <a:r>
              <a:rPr lang="sv-SE" sz="1400" baseline="0" dirty="0">
                <a:solidFill>
                  <a:schemeClr val="bg1"/>
                </a:solidFill>
                <a:latin typeface="+mn-lt"/>
              </a:rPr>
              <a:t> </a:t>
            </a:r>
            <a:r>
              <a:rPr lang="sv-SE" sz="1400" dirty="0">
                <a:solidFill>
                  <a:schemeClr val="bg1"/>
                </a:solidFill>
                <a:latin typeface="+mn-lt"/>
              </a:rPr>
              <a:t>AV PAPPER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6,5 KG</a:t>
            </a:r>
            <a:br>
              <a:rPr lang="sv-SE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sv-SE" sz="1400" dirty="0">
                <a:solidFill>
                  <a:schemeClr val="bg1"/>
                </a:solidFill>
                <a:latin typeface="+mn-lt"/>
              </a:rPr>
              <a:t>FÖRPACKNINGAR</a:t>
            </a:r>
            <a:r>
              <a:rPr lang="sv-SE" sz="1400" baseline="0" dirty="0">
                <a:solidFill>
                  <a:schemeClr val="bg1"/>
                </a:solidFill>
                <a:latin typeface="+mn-lt"/>
              </a:rPr>
              <a:t> </a:t>
            </a:r>
            <a:r>
              <a:rPr lang="sv-SE" sz="1400" dirty="0">
                <a:solidFill>
                  <a:schemeClr val="bg1"/>
                </a:solidFill>
                <a:latin typeface="+mn-lt"/>
              </a:rPr>
              <a:t>AV PLAST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1,6 KG</a:t>
            </a:r>
            <a:br>
              <a:rPr lang="sv-SE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sv-SE" sz="1400" dirty="0">
                <a:solidFill>
                  <a:schemeClr val="bg1"/>
                </a:solidFill>
                <a:latin typeface="+mn-lt"/>
              </a:rPr>
              <a:t>FÖRPACKNINGAR AV METALL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21,7 KG</a:t>
            </a:r>
            <a:br>
              <a:rPr lang="sv-SE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sv-SE" sz="1400" dirty="0">
                <a:solidFill>
                  <a:schemeClr val="bg1"/>
                </a:solidFill>
                <a:latin typeface="+mn-lt"/>
              </a:rPr>
              <a:t>TIDNINGAR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400" dirty="0">
              <a:solidFill>
                <a:schemeClr val="bg1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400" dirty="0">
              <a:solidFill>
                <a:schemeClr val="bg1"/>
              </a:solidFill>
              <a:latin typeface="+mn-lt"/>
            </a:endParaRPr>
          </a:p>
          <a:p>
            <a:pPr algn="l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/>
            </a:pPr>
            <a:endParaRPr lang="sv-SE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8159" y="908050"/>
            <a:ext cx="2071897" cy="92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2921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251700" y="-2"/>
            <a:ext cx="4940300" cy="6859311"/>
          </a:xfrm>
          <a:prstGeom prst="rect">
            <a:avLst/>
          </a:prstGeom>
          <a:solidFill>
            <a:srgbClr val="114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63638" y="4137058"/>
            <a:ext cx="4932362" cy="170304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B4B4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4" name="Rubrik 1"/>
          <p:cNvSpPr>
            <a:spLocks noGrp="1"/>
          </p:cNvSpPr>
          <p:nvPr>
            <p:ph type="ctrTitle" idx="4294967295"/>
          </p:nvPr>
        </p:nvSpPr>
        <p:spPr>
          <a:xfrm>
            <a:off x="1163638" y="2933108"/>
            <a:ext cx="4932362" cy="991783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9" name="Rectangle 8"/>
          <p:cNvSpPr/>
          <p:nvPr/>
        </p:nvSpPr>
        <p:spPr>
          <a:xfrm>
            <a:off x="7566020" y="2259621"/>
            <a:ext cx="363128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Återvunnet per invånare </a:t>
            </a:r>
            <a:r>
              <a:rPr lang="sv-SE" sz="16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2017: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b="1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21,1 </a:t>
            </a:r>
            <a:r>
              <a:rPr lang="sv-SE" sz="1400" b="1">
                <a:solidFill>
                  <a:schemeClr val="bg1"/>
                </a:solidFill>
                <a:latin typeface="+mn-lt"/>
              </a:rPr>
              <a:t>KG </a:t>
            </a:r>
            <a:br>
              <a:rPr lang="sv-SE" sz="1400" b="1">
                <a:solidFill>
                  <a:schemeClr val="bg1"/>
                </a:solidFill>
                <a:latin typeface="+mn-lt"/>
              </a:rPr>
            </a:br>
            <a:r>
              <a:rPr lang="sv-SE" sz="1400">
                <a:solidFill>
                  <a:schemeClr val="bg1"/>
                </a:solidFill>
                <a:latin typeface="+mn-lt"/>
              </a:rPr>
              <a:t>FÖRPACKNINGAR AV</a:t>
            </a:r>
            <a:r>
              <a:rPr lang="sv-SE" sz="1400" baseline="0">
                <a:solidFill>
                  <a:schemeClr val="bg1"/>
                </a:solidFill>
                <a:latin typeface="+mn-lt"/>
              </a:rPr>
              <a:t> GLAS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b="1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13,2 KG</a:t>
            </a:r>
            <a:br>
              <a:rPr lang="sv-SE" sz="1400" b="1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sv-SE" sz="1400">
                <a:solidFill>
                  <a:schemeClr val="bg1"/>
                </a:solidFill>
                <a:latin typeface="+mn-lt"/>
              </a:rPr>
              <a:t>FÖRPACKNINGAR</a:t>
            </a:r>
            <a:r>
              <a:rPr lang="sv-SE" sz="1400" baseline="0">
                <a:solidFill>
                  <a:schemeClr val="bg1"/>
                </a:solidFill>
                <a:latin typeface="+mn-lt"/>
              </a:rPr>
              <a:t> </a:t>
            </a:r>
            <a:r>
              <a:rPr lang="sv-SE" sz="1400">
                <a:solidFill>
                  <a:schemeClr val="bg1"/>
                </a:solidFill>
                <a:latin typeface="+mn-lt"/>
              </a:rPr>
              <a:t>AV PAPPER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b="1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6,5 KG</a:t>
            </a:r>
            <a:br>
              <a:rPr lang="sv-SE" sz="1400" b="1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sv-SE" sz="1400">
                <a:solidFill>
                  <a:schemeClr val="bg1"/>
                </a:solidFill>
                <a:latin typeface="+mn-lt"/>
              </a:rPr>
              <a:t>FÖRPACKNINGAR</a:t>
            </a:r>
            <a:r>
              <a:rPr lang="sv-SE" sz="1400" baseline="0">
                <a:solidFill>
                  <a:schemeClr val="bg1"/>
                </a:solidFill>
                <a:latin typeface="+mn-lt"/>
              </a:rPr>
              <a:t> </a:t>
            </a:r>
            <a:r>
              <a:rPr lang="sv-SE" sz="1400">
                <a:solidFill>
                  <a:schemeClr val="bg1"/>
                </a:solidFill>
                <a:latin typeface="+mn-lt"/>
              </a:rPr>
              <a:t>AV PLAST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b="1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1,6 KG</a:t>
            </a:r>
            <a:br>
              <a:rPr lang="sv-SE" sz="1400" b="1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sv-SE" sz="1400">
                <a:solidFill>
                  <a:schemeClr val="bg1"/>
                </a:solidFill>
                <a:latin typeface="+mn-lt"/>
              </a:rPr>
              <a:t>FÖRPACKNINGAR AV METALL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b="1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21,7 KG</a:t>
            </a:r>
            <a:br>
              <a:rPr lang="sv-SE" sz="1400" b="1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sv-SE" sz="1400">
                <a:solidFill>
                  <a:schemeClr val="bg1"/>
                </a:solidFill>
                <a:latin typeface="+mn-lt"/>
              </a:rPr>
              <a:t>TIDNINGAR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400">
              <a:solidFill>
                <a:schemeClr val="bg1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400">
              <a:solidFill>
                <a:schemeClr val="bg1"/>
              </a:solidFill>
              <a:latin typeface="+mn-lt"/>
            </a:endParaRPr>
          </a:p>
          <a:p>
            <a:pPr algn="l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/>
            </a:pPr>
            <a:endParaRPr lang="sv-SE" sz="140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8159" y="908050"/>
            <a:ext cx="2071897" cy="92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6873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0" y="-76200"/>
            <a:ext cx="4679950" cy="5956300"/>
          </a:xfrm>
          <a:prstGeom prst="rect">
            <a:avLst/>
          </a:prstGeom>
          <a:solidFill>
            <a:schemeClr val="tx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269038" y="2901950"/>
            <a:ext cx="3522662" cy="116964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4" name="Rubrik 1"/>
          <p:cNvSpPr>
            <a:spLocks noGrp="1"/>
          </p:cNvSpPr>
          <p:nvPr>
            <p:ph type="ctrTitle" idx="4294967295"/>
          </p:nvPr>
        </p:nvSpPr>
        <p:spPr>
          <a:xfrm>
            <a:off x="6269038" y="1592801"/>
            <a:ext cx="3522662" cy="1104900"/>
          </a:xfrm>
        </p:spPr>
        <p:txBody>
          <a:bodyPr anchor="b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69039" y="342899"/>
            <a:ext cx="1854236" cy="830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74689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rubrik 1"/>
          <p:cNvSpPr>
            <a:spLocks noGrp="1"/>
          </p:cNvSpPr>
          <p:nvPr>
            <p:ph type="title"/>
          </p:nvPr>
        </p:nvSpPr>
        <p:spPr>
          <a:xfrm>
            <a:off x="1187311" y="924066"/>
            <a:ext cx="9588639" cy="5746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10" name="Platshållare för text 2"/>
          <p:cNvSpPr>
            <a:spLocks noGrp="1"/>
          </p:cNvSpPr>
          <p:nvPr>
            <p:ph idx="1"/>
          </p:nvPr>
        </p:nvSpPr>
        <p:spPr bwMode="auto">
          <a:xfrm>
            <a:off x="1179527" y="1909822"/>
            <a:ext cx="9596423" cy="393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4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179527" y="6593174"/>
            <a:ext cx="956912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3/12/2019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2264780" y="6572167"/>
            <a:ext cx="4101074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9886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latshållare för rubrik 1"/>
          <p:cNvSpPr>
            <a:spLocks noGrp="1"/>
          </p:cNvSpPr>
          <p:nvPr>
            <p:ph type="title"/>
          </p:nvPr>
        </p:nvSpPr>
        <p:spPr>
          <a:xfrm>
            <a:off x="1187311" y="924066"/>
            <a:ext cx="9588639" cy="5746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11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179527" y="6593174"/>
            <a:ext cx="956912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3/12/2019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2264780" y="6572167"/>
            <a:ext cx="4101074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9185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text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1178768" y="1892762"/>
            <a:ext cx="4665600" cy="3949237"/>
          </a:xfrm>
        </p:spPr>
        <p:txBody>
          <a:bodyPr/>
          <a:lstStyle>
            <a:lvl1pPr marL="342900" indent="-342900">
              <a:defRPr sz="1800"/>
            </a:lvl1pPr>
            <a:lvl2pPr>
              <a:defRPr sz="1400"/>
            </a:lvl2pPr>
            <a:lvl3pPr marL="862013" indent="-228600">
              <a:defRPr sz="1200"/>
            </a:lvl3pPr>
            <a:lvl4pPr marL="1106488" indent="-228600">
              <a:defRPr sz="11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8" name="Platshållare för rubrik 1"/>
          <p:cNvSpPr>
            <a:spLocks noGrp="1"/>
          </p:cNvSpPr>
          <p:nvPr>
            <p:ph type="title"/>
          </p:nvPr>
        </p:nvSpPr>
        <p:spPr>
          <a:xfrm>
            <a:off x="1187311" y="924066"/>
            <a:ext cx="9588639" cy="5746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sz="half" idx="12"/>
          </p:nvPr>
        </p:nvSpPr>
        <p:spPr>
          <a:xfrm>
            <a:off x="6111510" y="1892763"/>
            <a:ext cx="4664440" cy="3949237"/>
          </a:xfrm>
        </p:spPr>
        <p:txBody>
          <a:bodyPr/>
          <a:lstStyle>
            <a:lvl1pPr marL="342900" indent="-342900">
              <a:defRPr sz="1800"/>
            </a:lvl1pPr>
            <a:lvl2pPr>
              <a:defRPr sz="1400"/>
            </a:lvl2pPr>
            <a:lvl3pPr marL="862013" indent="-228600">
              <a:defRPr sz="1200"/>
            </a:lvl3pPr>
            <a:lvl4pPr marL="1106488" indent="-228600">
              <a:defRPr sz="11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2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179527" y="6593174"/>
            <a:ext cx="956912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3/12/2019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2264780" y="6572167"/>
            <a:ext cx="4101074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640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textrutor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3"/>
          <p:cNvSpPr>
            <a:spLocks noGrp="1"/>
          </p:cNvSpPr>
          <p:nvPr>
            <p:ph sz="half" idx="2"/>
          </p:nvPr>
        </p:nvSpPr>
        <p:spPr>
          <a:xfrm>
            <a:off x="1185415" y="2530835"/>
            <a:ext cx="4665600" cy="33111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16804" y="2537917"/>
            <a:ext cx="4665600" cy="331480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7" name="Platshållare för text 4"/>
          <p:cNvSpPr>
            <a:spLocks noGrp="1"/>
          </p:cNvSpPr>
          <p:nvPr>
            <p:ph type="body" idx="1"/>
          </p:nvPr>
        </p:nvSpPr>
        <p:spPr>
          <a:xfrm>
            <a:off x="1185415" y="1891071"/>
            <a:ext cx="4665600" cy="63976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Platshållare för text 4"/>
          <p:cNvSpPr>
            <a:spLocks noGrp="1"/>
          </p:cNvSpPr>
          <p:nvPr>
            <p:ph type="body" idx="13"/>
          </p:nvPr>
        </p:nvSpPr>
        <p:spPr>
          <a:xfrm>
            <a:off x="6116804" y="1898154"/>
            <a:ext cx="4665600" cy="63976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latshållare för rubrik 1"/>
          <p:cNvSpPr>
            <a:spLocks noGrp="1"/>
          </p:cNvSpPr>
          <p:nvPr>
            <p:ph type="title"/>
          </p:nvPr>
        </p:nvSpPr>
        <p:spPr>
          <a:xfrm>
            <a:off x="1187311" y="924066"/>
            <a:ext cx="9588639" cy="5746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12" name="Platshållare för datum 2"/>
          <p:cNvSpPr>
            <a:spLocks noGrp="1"/>
          </p:cNvSpPr>
          <p:nvPr>
            <p:ph type="dt" sz="half" idx="14"/>
          </p:nvPr>
        </p:nvSpPr>
        <p:spPr>
          <a:xfrm>
            <a:off x="1179527" y="6593174"/>
            <a:ext cx="956912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3/12/2019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2264780" y="6572167"/>
            <a:ext cx="4101074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9105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och bild (Hö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311" y="924066"/>
            <a:ext cx="4738927" cy="57467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3/12/2019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096000" y="0"/>
            <a:ext cx="6096000" cy="6854825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87310" y="1881188"/>
            <a:ext cx="4738928" cy="396081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5388323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och bild (VÄ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7019" y="924066"/>
            <a:ext cx="4518932" cy="57467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3/12/2019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1" y="-688"/>
            <a:ext cx="6096000" cy="6854825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257017" y="1881188"/>
            <a:ext cx="4518933" cy="396081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0777238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och tr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6546" y="924066"/>
            <a:ext cx="4565307" cy="57467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3/12/2019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318688" y="908050"/>
            <a:ext cx="2690732" cy="2043494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106545" y="1881188"/>
            <a:ext cx="4565308" cy="396081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318688" y="3132477"/>
            <a:ext cx="2690732" cy="2690732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3218404" y="908049"/>
            <a:ext cx="2690732" cy="4915159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9103782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173839" y="4072998"/>
            <a:ext cx="9998986" cy="174018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73839" y="1149847"/>
            <a:ext cx="9998986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cxnSp>
        <p:nvCxnSpPr>
          <p:cNvPr id="9" name="Rak 8"/>
          <p:cNvCxnSpPr/>
          <p:nvPr/>
        </p:nvCxnSpPr>
        <p:spPr>
          <a:xfrm>
            <a:off x="1199456" y="4039289"/>
            <a:ext cx="10992544" cy="0"/>
          </a:xfrm>
          <a:prstGeom prst="line">
            <a:avLst/>
          </a:prstGeom>
          <a:ln>
            <a:solidFill>
              <a:srgbClr val="ECEDE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latshållare för bildnummer 5"/>
          <p:cNvSpPr txBox="1">
            <a:spLocks/>
          </p:cNvSpPr>
          <p:nvPr/>
        </p:nvSpPr>
        <p:spPr>
          <a:xfrm>
            <a:off x="10532483" y="6597485"/>
            <a:ext cx="1309885" cy="2765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8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sv-SE" sz="800">
                <a:solidFill>
                  <a:prstClr val="black">
                    <a:tint val="75000"/>
                  </a:prstClr>
                </a:solidFill>
              </a:rPr>
              <a:t>s. </a:t>
            </a:r>
            <a:fld id="{9FE5A19B-6D4B-4E22-ABF7-4BA5CF48D1AF}" type="slidenum">
              <a:rPr lang="sv-SE" sz="80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‹#›</a:t>
            </a:fld>
            <a:endParaRPr lang="sv-SE" sz="80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686" y="5813187"/>
            <a:ext cx="830129" cy="78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30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6096000" y="-76200"/>
            <a:ext cx="4679950" cy="5956300"/>
          </a:xfrm>
          <a:prstGeom prst="rect">
            <a:avLst/>
          </a:prstGeom>
          <a:solidFill>
            <a:schemeClr val="tx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269038" y="2901950"/>
            <a:ext cx="3522662" cy="116964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4" name="Rubrik 1"/>
          <p:cNvSpPr>
            <a:spLocks noGrp="1"/>
          </p:cNvSpPr>
          <p:nvPr>
            <p:ph type="ctrTitle" idx="4294967295"/>
          </p:nvPr>
        </p:nvSpPr>
        <p:spPr>
          <a:xfrm>
            <a:off x="6269038" y="1592801"/>
            <a:ext cx="3522662" cy="1104900"/>
          </a:xfrm>
        </p:spPr>
        <p:txBody>
          <a:bodyPr anchor="b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69039" y="342899"/>
            <a:ext cx="1854236" cy="830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022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srubrik 2">
    <p:bg>
      <p:bgPr>
        <a:solidFill>
          <a:srgbClr val="1142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173839" y="4072998"/>
            <a:ext cx="9998986" cy="1740189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73839" y="1149847"/>
            <a:ext cx="9998986" cy="2852737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14" name="Platshållare för bildnummer 5"/>
          <p:cNvSpPr txBox="1">
            <a:spLocks/>
          </p:cNvSpPr>
          <p:nvPr/>
        </p:nvSpPr>
        <p:spPr>
          <a:xfrm>
            <a:off x="10532483" y="6597485"/>
            <a:ext cx="1309885" cy="2765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8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sv-SE" sz="800">
                <a:solidFill>
                  <a:prstClr val="black">
                    <a:tint val="75000"/>
                  </a:prstClr>
                </a:solidFill>
              </a:rPr>
              <a:t>s. </a:t>
            </a:r>
            <a:fld id="{9FE5A19B-6D4B-4E22-ABF7-4BA5CF48D1AF}" type="slidenum">
              <a:rPr lang="sv-SE" sz="80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‹#›</a:t>
            </a:fld>
            <a:endParaRPr lang="sv-SE" sz="80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686" y="5812685"/>
            <a:ext cx="848569" cy="78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410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1175736" y="1892763"/>
            <a:ext cx="4665600" cy="280674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sv-SE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sv-SE"/>
              <a:t>Klicka på ikonen för att lägga till en bild</a:t>
            </a:r>
            <a:endParaRPr/>
          </a:p>
        </p:txBody>
      </p:sp>
      <p:sp>
        <p:nvSpPr>
          <p:cNvPr id="8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1175736" y="4864771"/>
            <a:ext cx="4665600" cy="9779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sv-SE" sz="1600" baseline="0"/>
            </a:lvl1pPr>
            <a:extLst/>
          </a:lstStyle>
          <a:p>
            <a:pPr lvl="0"/>
            <a:r>
              <a:rPr kumimoji="0" lang="sv-SE"/>
              <a:t>Klicka för att lägga till en bildtext</a:t>
            </a:r>
          </a:p>
        </p:txBody>
      </p:sp>
      <p:sp>
        <p:nvSpPr>
          <p:cNvPr id="12" name="Platshållare för rubrik 1"/>
          <p:cNvSpPr>
            <a:spLocks noGrp="1"/>
          </p:cNvSpPr>
          <p:nvPr>
            <p:ph type="title"/>
          </p:nvPr>
        </p:nvSpPr>
        <p:spPr>
          <a:xfrm>
            <a:off x="1187311" y="924066"/>
            <a:ext cx="9588639" cy="5746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13" name="Picture Placeholder 7"/>
          <p:cNvSpPr>
            <a:spLocks noGrp="1" noChangeAspect="1"/>
          </p:cNvSpPr>
          <p:nvPr>
            <p:ph type="pic" sz="quarter" idx="17"/>
          </p:nvPr>
        </p:nvSpPr>
        <p:spPr>
          <a:xfrm>
            <a:off x="6110350" y="1892763"/>
            <a:ext cx="4665600" cy="280674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sv-SE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sv-SE"/>
              <a:t>Klicka på ikonen för att lägga till en bild</a:t>
            </a:r>
            <a:endParaRPr/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6110350" y="4864771"/>
            <a:ext cx="4665600" cy="9779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sv-SE" sz="1600" baseline="0"/>
            </a:lvl1pPr>
            <a:extLst/>
          </a:lstStyle>
          <a:p>
            <a:pPr lvl="0"/>
            <a:r>
              <a:rPr kumimoji="0" lang="sv-SE"/>
              <a:t>Klicka för att lägga till en bildtext</a:t>
            </a:r>
          </a:p>
        </p:txBody>
      </p:sp>
      <p:sp>
        <p:nvSpPr>
          <p:cNvPr id="15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179527" y="6593174"/>
            <a:ext cx="956912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3/12/2019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2264780" y="6572167"/>
            <a:ext cx="4101074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9785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r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 noChangeAspect="1"/>
          </p:cNvSpPr>
          <p:nvPr>
            <p:ph type="pic" sz="quarter" idx="13"/>
          </p:nvPr>
        </p:nvSpPr>
        <p:spPr>
          <a:xfrm>
            <a:off x="6296479" y="4040450"/>
            <a:ext cx="4479472" cy="180155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sv-SE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sv-SE"/>
              <a:t>Klicka på ikonen för att lägga till en bild</a:t>
            </a:r>
            <a:endParaRPr/>
          </a:p>
        </p:txBody>
      </p:sp>
      <p:sp>
        <p:nvSpPr>
          <p:cNvPr id="7" name="Picture Placeholder 24"/>
          <p:cNvSpPr>
            <a:spLocks noGrp="1" noChangeAspect="1"/>
          </p:cNvSpPr>
          <p:nvPr>
            <p:ph type="pic" sz="quarter" idx="14"/>
          </p:nvPr>
        </p:nvSpPr>
        <p:spPr>
          <a:xfrm>
            <a:off x="1175213" y="1892763"/>
            <a:ext cx="4920787" cy="3949237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sv-SE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sv-SE"/>
              <a:t>Klicka på ikonen för att lägga till en bild</a:t>
            </a:r>
            <a:endParaRPr/>
          </a:p>
        </p:txBody>
      </p:sp>
      <p:sp>
        <p:nvSpPr>
          <p:cNvPr id="8" name="Picture Placeholder 5"/>
          <p:cNvSpPr>
            <a:spLocks noGrp="1" noChangeAspect="1"/>
          </p:cNvSpPr>
          <p:nvPr>
            <p:ph type="pic" sz="quarter" idx="15"/>
          </p:nvPr>
        </p:nvSpPr>
        <p:spPr>
          <a:xfrm>
            <a:off x="6296478" y="1892763"/>
            <a:ext cx="4479472" cy="1979354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sv-SE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sv-SE"/>
              <a:t>Klicka på ikonen för att lägga till en bild</a:t>
            </a:r>
            <a:endParaRPr/>
          </a:p>
        </p:txBody>
      </p:sp>
      <p:sp>
        <p:nvSpPr>
          <p:cNvPr id="11" name="Platshållare för rubrik 1"/>
          <p:cNvSpPr>
            <a:spLocks noGrp="1"/>
          </p:cNvSpPr>
          <p:nvPr>
            <p:ph type="title"/>
          </p:nvPr>
        </p:nvSpPr>
        <p:spPr>
          <a:xfrm>
            <a:off x="1187311" y="924066"/>
            <a:ext cx="9588639" cy="5746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713219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4"/>
          <p:cNvSpPr>
            <a:spLocks noGrp="1" noChangeAspect="1"/>
          </p:cNvSpPr>
          <p:nvPr>
            <p:ph type="pic" sz="quarter" idx="14"/>
          </p:nvPr>
        </p:nvSpPr>
        <p:spPr>
          <a:xfrm>
            <a:off x="0" y="0"/>
            <a:ext cx="12192000" cy="6857706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sv-SE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sv-SE"/>
              <a:t>Klicka på ikonen för att lägga till en bild</a:t>
            </a:r>
            <a:endParaRPr/>
          </a:p>
        </p:txBody>
      </p:sp>
      <p:sp>
        <p:nvSpPr>
          <p:cNvPr id="9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179527" y="6593174"/>
            <a:ext cx="956912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3/12/2019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2264780" y="6572167"/>
            <a:ext cx="4101074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1507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or 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4"/>
          <p:cNvSpPr>
            <a:spLocks noGrp="1" noChangeAspect="1"/>
          </p:cNvSpPr>
          <p:nvPr>
            <p:ph type="pic" sz="quarter" idx="14"/>
          </p:nvPr>
        </p:nvSpPr>
        <p:spPr>
          <a:xfrm>
            <a:off x="0" y="0"/>
            <a:ext cx="12192000" cy="6857706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sv-SE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sv-SE"/>
              <a:t>Klicka på ikonen för att lägga till en bild</a:t>
            </a:r>
            <a:endParaRPr/>
          </a:p>
        </p:txBody>
      </p:sp>
      <p:sp>
        <p:nvSpPr>
          <p:cNvPr id="9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179527" y="6593174"/>
            <a:ext cx="956912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3/12/2019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2264780" y="6572167"/>
            <a:ext cx="4101074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1179513" y="3465513"/>
            <a:ext cx="6842125" cy="2376487"/>
          </a:xfrm>
          <a:solidFill>
            <a:schemeClr val="bg1">
              <a:alpha val="80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693190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6014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/>
        </p:nvCxnSpPr>
        <p:spPr>
          <a:xfrm>
            <a:off x="1199456" y="5220389"/>
            <a:ext cx="10992544" cy="0"/>
          </a:xfrm>
          <a:prstGeom prst="line">
            <a:avLst/>
          </a:prstGeom>
          <a:ln>
            <a:solidFill>
              <a:srgbClr val="ECEDE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23B9C3CC-01BE-0047-8B88-AD7F1898203F}"/>
              </a:ext>
            </a:extLst>
          </p:cNvPr>
          <p:cNvGrpSpPr/>
          <p:nvPr/>
        </p:nvGrpSpPr>
        <p:grpSpPr>
          <a:xfrm>
            <a:off x="2910355" y="1244068"/>
            <a:ext cx="7003079" cy="2999492"/>
            <a:chOff x="3120080" y="1244068"/>
            <a:chExt cx="7003079" cy="2999492"/>
          </a:xfrm>
        </p:grpSpPr>
        <p:pic>
          <p:nvPicPr>
            <p:cNvPr id="4098" name="Picture 2" descr="Bildresultat för fti logo"/>
            <p:cNvPicPr>
              <a:picLocks noChangeAspect="1" noChangeArrowheads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52714"/>
            <a:stretch/>
          </p:blipFill>
          <p:spPr bwMode="auto">
            <a:xfrm>
              <a:off x="3120080" y="2560110"/>
              <a:ext cx="1503808" cy="14246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32641" y="1244068"/>
              <a:ext cx="5590518" cy="29994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9656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">
    <p:bg>
      <p:bgPr>
        <a:solidFill>
          <a:srgbClr val="1142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2800" b="1" i="0" baseline="0" dirty="0"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54785" y="3532841"/>
            <a:ext cx="8746596" cy="121870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4" name="Rubrik 1"/>
          <p:cNvSpPr>
            <a:spLocks noGrp="1"/>
          </p:cNvSpPr>
          <p:nvPr>
            <p:ph type="ctrTitle" idx="4294967295"/>
          </p:nvPr>
        </p:nvSpPr>
        <p:spPr>
          <a:xfrm>
            <a:off x="1754785" y="2378048"/>
            <a:ext cx="8732420" cy="720080"/>
          </a:xfrm>
        </p:spPr>
        <p:txBody>
          <a:bodyPr anchor="ctr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2FCF9E9-3E14-9A4F-B41C-95EC8BDF3DBC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1039" y="214605"/>
            <a:ext cx="1216373" cy="54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291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3200" b="1" i="0" baseline="0" dirty="0"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51700" y="-2"/>
            <a:ext cx="4940300" cy="6859311"/>
          </a:xfrm>
          <a:prstGeom prst="rect">
            <a:avLst/>
          </a:prstGeom>
          <a:solidFill>
            <a:srgbClr val="114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63638" y="4137058"/>
            <a:ext cx="4932362" cy="170304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B4B4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4" name="Rubrik 1"/>
          <p:cNvSpPr>
            <a:spLocks noGrp="1"/>
          </p:cNvSpPr>
          <p:nvPr>
            <p:ph type="ctrTitle" idx="4294967295"/>
          </p:nvPr>
        </p:nvSpPr>
        <p:spPr>
          <a:xfrm>
            <a:off x="1163638" y="2933108"/>
            <a:ext cx="4932362" cy="991783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9" name="Rectangle 8"/>
          <p:cNvSpPr/>
          <p:nvPr/>
        </p:nvSpPr>
        <p:spPr>
          <a:xfrm>
            <a:off x="7566020" y="2259621"/>
            <a:ext cx="363128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Återvunnet per invånare </a:t>
            </a:r>
            <a:r>
              <a:rPr lang="sv-SE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2017: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21,1 </a:t>
            </a:r>
            <a:r>
              <a:rPr lang="sv-SE" sz="1400" b="1" dirty="0">
                <a:solidFill>
                  <a:schemeClr val="bg1"/>
                </a:solidFill>
                <a:latin typeface="+mn-lt"/>
              </a:rPr>
              <a:t>KG </a:t>
            </a:r>
            <a:br>
              <a:rPr lang="sv-SE" sz="1400" b="1" dirty="0">
                <a:solidFill>
                  <a:schemeClr val="bg1"/>
                </a:solidFill>
                <a:latin typeface="+mn-lt"/>
              </a:rPr>
            </a:br>
            <a:r>
              <a:rPr lang="sv-SE" sz="1400" dirty="0">
                <a:solidFill>
                  <a:schemeClr val="bg1"/>
                </a:solidFill>
                <a:latin typeface="+mn-lt"/>
              </a:rPr>
              <a:t>FÖRPACKNINGAR AV</a:t>
            </a:r>
            <a:r>
              <a:rPr lang="sv-SE" sz="1400" baseline="0" dirty="0">
                <a:solidFill>
                  <a:schemeClr val="bg1"/>
                </a:solidFill>
                <a:latin typeface="+mn-lt"/>
              </a:rPr>
              <a:t> GLAS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13,2 KG</a:t>
            </a:r>
            <a:br>
              <a:rPr lang="sv-SE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sv-SE" sz="1400" dirty="0">
                <a:solidFill>
                  <a:schemeClr val="bg1"/>
                </a:solidFill>
                <a:latin typeface="+mn-lt"/>
              </a:rPr>
              <a:t>FÖRPACKNINGAR</a:t>
            </a:r>
            <a:r>
              <a:rPr lang="sv-SE" sz="1400" baseline="0" dirty="0">
                <a:solidFill>
                  <a:schemeClr val="bg1"/>
                </a:solidFill>
                <a:latin typeface="+mn-lt"/>
              </a:rPr>
              <a:t> </a:t>
            </a:r>
            <a:r>
              <a:rPr lang="sv-SE" sz="1400" dirty="0">
                <a:solidFill>
                  <a:schemeClr val="bg1"/>
                </a:solidFill>
                <a:latin typeface="+mn-lt"/>
              </a:rPr>
              <a:t>AV PAPPER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6,5 KG</a:t>
            </a:r>
            <a:br>
              <a:rPr lang="sv-SE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sv-SE" sz="1400" dirty="0">
                <a:solidFill>
                  <a:schemeClr val="bg1"/>
                </a:solidFill>
                <a:latin typeface="+mn-lt"/>
              </a:rPr>
              <a:t>FÖRPACKNINGAR</a:t>
            </a:r>
            <a:r>
              <a:rPr lang="sv-SE" sz="1400" baseline="0" dirty="0">
                <a:solidFill>
                  <a:schemeClr val="bg1"/>
                </a:solidFill>
                <a:latin typeface="+mn-lt"/>
              </a:rPr>
              <a:t> </a:t>
            </a:r>
            <a:r>
              <a:rPr lang="sv-SE" sz="1400" dirty="0">
                <a:solidFill>
                  <a:schemeClr val="bg1"/>
                </a:solidFill>
                <a:latin typeface="+mn-lt"/>
              </a:rPr>
              <a:t>AV PLAST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1,6 KG</a:t>
            </a:r>
            <a:br>
              <a:rPr lang="sv-SE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sv-SE" sz="1400" dirty="0">
                <a:solidFill>
                  <a:schemeClr val="bg1"/>
                </a:solidFill>
                <a:latin typeface="+mn-lt"/>
              </a:rPr>
              <a:t>FÖRPACKNINGAR AV METALL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21,7 KG</a:t>
            </a:r>
            <a:br>
              <a:rPr lang="sv-SE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sv-SE" sz="1400" dirty="0">
                <a:solidFill>
                  <a:schemeClr val="bg1"/>
                </a:solidFill>
                <a:latin typeface="+mn-lt"/>
              </a:rPr>
              <a:t>TIDNINGAR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400" dirty="0">
              <a:solidFill>
                <a:schemeClr val="bg1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400" dirty="0">
              <a:solidFill>
                <a:schemeClr val="bg1"/>
              </a:solidFill>
              <a:latin typeface="+mn-lt"/>
            </a:endParaRPr>
          </a:p>
          <a:p>
            <a:pPr algn="l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/>
            </a:pPr>
            <a:endParaRPr lang="sv-SE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8159" y="908050"/>
            <a:ext cx="2071897" cy="92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8137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2800" b="1" i="0" baseline="0" dirty="0"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0" y="-76200"/>
            <a:ext cx="4679950" cy="5956300"/>
          </a:xfrm>
          <a:prstGeom prst="rect">
            <a:avLst/>
          </a:prstGeom>
          <a:solidFill>
            <a:schemeClr val="tx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269038" y="2901950"/>
            <a:ext cx="3522662" cy="116964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4" name="Rubrik 1"/>
          <p:cNvSpPr>
            <a:spLocks noGrp="1"/>
          </p:cNvSpPr>
          <p:nvPr>
            <p:ph type="ctrTitle" idx="4294967295"/>
          </p:nvPr>
        </p:nvSpPr>
        <p:spPr>
          <a:xfrm>
            <a:off x="6269038" y="1592801"/>
            <a:ext cx="3522662" cy="1104900"/>
          </a:xfrm>
        </p:spPr>
        <p:txBody>
          <a:bodyPr anchor="b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69039" y="342899"/>
            <a:ext cx="1854236" cy="830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9309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rubrik 1"/>
          <p:cNvSpPr>
            <a:spLocks noGrp="1"/>
          </p:cNvSpPr>
          <p:nvPr>
            <p:ph type="title"/>
          </p:nvPr>
        </p:nvSpPr>
        <p:spPr>
          <a:xfrm>
            <a:off x="1187311" y="924066"/>
            <a:ext cx="9588639" cy="5746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text 2"/>
          <p:cNvSpPr>
            <a:spLocks noGrp="1"/>
          </p:cNvSpPr>
          <p:nvPr>
            <p:ph idx="1"/>
          </p:nvPr>
        </p:nvSpPr>
        <p:spPr bwMode="auto">
          <a:xfrm>
            <a:off x="1179527" y="1909822"/>
            <a:ext cx="9596423" cy="393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4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179527" y="6593174"/>
            <a:ext cx="956912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3/12/2019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2264780" y="6572167"/>
            <a:ext cx="4101074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1793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3200" b="1" i="0" baseline="0" dirty="0"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8" name="Platshållare för rubrik 1"/>
          <p:cNvSpPr>
            <a:spLocks noGrp="1"/>
          </p:cNvSpPr>
          <p:nvPr>
            <p:ph type="title"/>
          </p:nvPr>
        </p:nvSpPr>
        <p:spPr>
          <a:xfrm>
            <a:off x="1187311" y="924066"/>
            <a:ext cx="9588639" cy="5746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text 2"/>
          <p:cNvSpPr>
            <a:spLocks noGrp="1"/>
          </p:cNvSpPr>
          <p:nvPr>
            <p:ph idx="1"/>
          </p:nvPr>
        </p:nvSpPr>
        <p:spPr bwMode="auto">
          <a:xfrm>
            <a:off x="1179527" y="1909822"/>
            <a:ext cx="9596423" cy="393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4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179527" y="6593174"/>
            <a:ext cx="956912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t>2019-03-12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2264780" y="6572167"/>
            <a:ext cx="4101074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55788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63E9D856-34EE-43D7-8E0E-CD9E3BA457D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3200" b="1" i="0" baseline="0" dirty="0"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8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1187311" y="924066"/>
            <a:ext cx="9588639" cy="5746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1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179527" y="6593174"/>
            <a:ext cx="956912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t>2019-03-12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2264780" y="6572167"/>
            <a:ext cx="4101074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5687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text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3200" b="1" i="0" baseline="0" dirty="0"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1178768" y="1892762"/>
            <a:ext cx="4665600" cy="3949237"/>
          </a:xfrm>
        </p:spPr>
        <p:txBody>
          <a:bodyPr/>
          <a:lstStyle>
            <a:lvl1pPr marL="342900" indent="-342900">
              <a:defRPr sz="1800"/>
            </a:lvl1pPr>
            <a:lvl2pPr>
              <a:defRPr sz="1400"/>
            </a:lvl2pPr>
            <a:lvl3pPr marL="862013" indent="-228600">
              <a:defRPr sz="1200"/>
            </a:lvl3pPr>
            <a:lvl4pPr marL="1106488" indent="-228600">
              <a:defRPr sz="11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rubrik 1"/>
          <p:cNvSpPr>
            <a:spLocks noGrp="1"/>
          </p:cNvSpPr>
          <p:nvPr>
            <p:ph type="title"/>
          </p:nvPr>
        </p:nvSpPr>
        <p:spPr>
          <a:xfrm>
            <a:off x="1187311" y="924066"/>
            <a:ext cx="9588639" cy="5746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sz="half" idx="12"/>
          </p:nvPr>
        </p:nvSpPr>
        <p:spPr>
          <a:xfrm>
            <a:off x="6111510" y="1892763"/>
            <a:ext cx="4664440" cy="3949237"/>
          </a:xfrm>
        </p:spPr>
        <p:txBody>
          <a:bodyPr/>
          <a:lstStyle>
            <a:lvl1pPr marL="342900" indent="-342900">
              <a:defRPr sz="1800"/>
            </a:lvl1pPr>
            <a:lvl2pPr>
              <a:defRPr sz="1400"/>
            </a:lvl2pPr>
            <a:lvl3pPr marL="862013" indent="-228600">
              <a:defRPr sz="1200"/>
            </a:lvl3pPr>
            <a:lvl4pPr marL="1106488" indent="-228600">
              <a:defRPr sz="11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179527" y="6593174"/>
            <a:ext cx="956912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t>2019-03-12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2264780" y="6572167"/>
            <a:ext cx="4101074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3022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textrutor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3200" b="1" i="0" baseline="0" dirty="0"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5" name="Platshållare för innehåll 3"/>
          <p:cNvSpPr>
            <a:spLocks noGrp="1"/>
          </p:cNvSpPr>
          <p:nvPr>
            <p:ph sz="half" idx="2"/>
          </p:nvPr>
        </p:nvSpPr>
        <p:spPr>
          <a:xfrm>
            <a:off x="1185415" y="2530835"/>
            <a:ext cx="4665600" cy="33111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16804" y="2537917"/>
            <a:ext cx="4665600" cy="331480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7" name="Platshållare för text 4"/>
          <p:cNvSpPr>
            <a:spLocks noGrp="1"/>
          </p:cNvSpPr>
          <p:nvPr>
            <p:ph type="body" idx="1"/>
          </p:nvPr>
        </p:nvSpPr>
        <p:spPr>
          <a:xfrm>
            <a:off x="1185415" y="1891071"/>
            <a:ext cx="4665600" cy="63976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8" name="Platshållare för text 4"/>
          <p:cNvSpPr>
            <a:spLocks noGrp="1"/>
          </p:cNvSpPr>
          <p:nvPr>
            <p:ph type="body" idx="13"/>
          </p:nvPr>
        </p:nvSpPr>
        <p:spPr>
          <a:xfrm>
            <a:off x="6116804" y="1898154"/>
            <a:ext cx="4665600" cy="63976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1" name="Platshållare för rubrik 1"/>
          <p:cNvSpPr>
            <a:spLocks noGrp="1"/>
          </p:cNvSpPr>
          <p:nvPr>
            <p:ph type="title"/>
          </p:nvPr>
        </p:nvSpPr>
        <p:spPr>
          <a:xfrm>
            <a:off x="1187311" y="924066"/>
            <a:ext cx="9588639" cy="5746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datum 2"/>
          <p:cNvSpPr>
            <a:spLocks noGrp="1"/>
          </p:cNvSpPr>
          <p:nvPr>
            <p:ph type="dt" sz="half" idx="14"/>
          </p:nvPr>
        </p:nvSpPr>
        <p:spPr>
          <a:xfrm>
            <a:off x="1179527" y="6593174"/>
            <a:ext cx="956912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t>2019-03-12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2264780" y="6572167"/>
            <a:ext cx="4101074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0600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och bild (Hö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3200" b="1" i="0" baseline="0" dirty="0"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311" y="924066"/>
            <a:ext cx="4738927" cy="574675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t>2019-03-12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096000" y="0"/>
            <a:ext cx="6096000" cy="6854825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87310" y="1881188"/>
            <a:ext cx="4738928" cy="3960812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9370172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och bild (VÄ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3200" b="1" i="0" baseline="0" dirty="0"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7019" y="924066"/>
            <a:ext cx="4518932" cy="574675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t>2019-03-12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1" y="-688"/>
            <a:ext cx="6096000" cy="6854825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257017" y="1881188"/>
            <a:ext cx="4518933" cy="3960812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4555213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och tr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3200" b="1" i="0" baseline="0" dirty="0"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6546" y="924066"/>
            <a:ext cx="4565307" cy="574675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t>2019-03-12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318688" y="908050"/>
            <a:ext cx="2690732" cy="2043494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106545" y="1881188"/>
            <a:ext cx="4565308" cy="3960812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318688" y="3132477"/>
            <a:ext cx="2690732" cy="2690732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3218404" y="908049"/>
            <a:ext cx="2690732" cy="4915159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4136763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4400" b="1" i="0" baseline="0" dirty="0"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173839" y="4072998"/>
            <a:ext cx="9998986" cy="174018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73839" y="1149847"/>
            <a:ext cx="9998986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cxnSp>
        <p:nvCxnSpPr>
          <p:cNvPr id="9" name="Rak 8"/>
          <p:cNvCxnSpPr/>
          <p:nvPr/>
        </p:nvCxnSpPr>
        <p:spPr>
          <a:xfrm>
            <a:off x="1199456" y="4039289"/>
            <a:ext cx="10992544" cy="0"/>
          </a:xfrm>
          <a:prstGeom prst="line">
            <a:avLst/>
          </a:prstGeom>
          <a:ln>
            <a:solidFill>
              <a:srgbClr val="ECEDE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latshållare för bildnummer 5"/>
          <p:cNvSpPr txBox="1">
            <a:spLocks/>
          </p:cNvSpPr>
          <p:nvPr/>
        </p:nvSpPr>
        <p:spPr>
          <a:xfrm>
            <a:off x="10532483" y="6597485"/>
            <a:ext cx="1309885" cy="2765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8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sv-SE" sz="800" dirty="0">
                <a:solidFill>
                  <a:prstClr val="black">
                    <a:tint val="75000"/>
                  </a:prstClr>
                </a:solidFill>
              </a:rPr>
              <a:t>s. </a:t>
            </a:r>
            <a:fld id="{9FE5A19B-6D4B-4E22-ABF7-4BA5CF48D1AF}" type="slidenum">
              <a:rPr lang="sv-SE" sz="80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‹#›</a:t>
            </a:fld>
            <a:endParaRPr lang="sv-SE" sz="800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686" y="5813187"/>
            <a:ext cx="830129" cy="78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66796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srubrik 2">
    <p:bg>
      <p:bgPr>
        <a:solidFill>
          <a:srgbClr val="1142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4400" b="1" i="0" baseline="0" dirty="0"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173839" y="4072998"/>
            <a:ext cx="9998986" cy="1740189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73839" y="1149847"/>
            <a:ext cx="9998986" cy="2852737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4" name="Platshållare för bildnummer 5"/>
          <p:cNvSpPr txBox="1">
            <a:spLocks/>
          </p:cNvSpPr>
          <p:nvPr/>
        </p:nvSpPr>
        <p:spPr>
          <a:xfrm>
            <a:off x="10532483" y="6597485"/>
            <a:ext cx="1309885" cy="2765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8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sv-SE" sz="800" dirty="0">
                <a:solidFill>
                  <a:prstClr val="black">
                    <a:tint val="75000"/>
                  </a:prstClr>
                </a:solidFill>
              </a:rPr>
              <a:t>s. </a:t>
            </a:r>
            <a:fld id="{9FE5A19B-6D4B-4E22-ABF7-4BA5CF48D1AF}" type="slidenum">
              <a:rPr lang="sv-SE" sz="80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‹#›</a:t>
            </a:fld>
            <a:endParaRPr lang="sv-SE" sz="800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686" y="5812685"/>
            <a:ext cx="848569" cy="78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50594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3200" b="1" i="0" baseline="0" dirty="0"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7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1175736" y="1892763"/>
            <a:ext cx="4665600" cy="280674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sv-SE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sv-SE"/>
              <a:t>Klicka på ikonen för att lägga till en bild</a:t>
            </a:r>
            <a:endParaRPr/>
          </a:p>
        </p:txBody>
      </p:sp>
      <p:sp>
        <p:nvSpPr>
          <p:cNvPr id="8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1175736" y="4864771"/>
            <a:ext cx="4665600" cy="9779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sv-SE" sz="1600" baseline="0"/>
            </a:lvl1pPr>
            <a:extLst/>
          </a:lstStyle>
          <a:p>
            <a:pPr lvl="0"/>
            <a:r>
              <a:rPr kumimoji="0" lang="sv-SE" dirty="0"/>
              <a:t>Klicka för att lägga till en bildtext</a:t>
            </a:r>
          </a:p>
        </p:txBody>
      </p:sp>
      <p:sp>
        <p:nvSpPr>
          <p:cNvPr id="12" name="Platshållare för rubrik 1"/>
          <p:cNvSpPr>
            <a:spLocks noGrp="1"/>
          </p:cNvSpPr>
          <p:nvPr>
            <p:ph type="title"/>
          </p:nvPr>
        </p:nvSpPr>
        <p:spPr>
          <a:xfrm>
            <a:off x="1187311" y="924066"/>
            <a:ext cx="9588639" cy="5746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3" name="Picture Placeholder 7"/>
          <p:cNvSpPr>
            <a:spLocks noGrp="1" noChangeAspect="1"/>
          </p:cNvSpPr>
          <p:nvPr>
            <p:ph type="pic" sz="quarter" idx="17"/>
          </p:nvPr>
        </p:nvSpPr>
        <p:spPr>
          <a:xfrm>
            <a:off x="6110350" y="1892763"/>
            <a:ext cx="4665600" cy="280674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sv-SE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sv-SE"/>
              <a:t>Klicka på ikonen för att lägga till en bild</a:t>
            </a:r>
            <a:endParaRPr/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6110350" y="4864771"/>
            <a:ext cx="4665600" cy="9779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sv-SE" sz="1600" baseline="0"/>
            </a:lvl1pPr>
            <a:extLst/>
          </a:lstStyle>
          <a:p>
            <a:pPr lvl="0"/>
            <a:r>
              <a:rPr kumimoji="0" lang="sv-SE" dirty="0"/>
              <a:t>Klicka för att lägga till en bildtext</a:t>
            </a:r>
          </a:p>
        </p:txBody>
      </p:sp>
      <p:sp>
        <p:nvSpPr>
          <p:cNvPr id="15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179527" y="6593174"/>
            <a:ext cx="956912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t>2019-03-12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2264780" y="6572167"/>
            <a:ext cx="4101074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50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latshållare för rubrik 1"/>
          <p:cNvSpPr>
            <a:spLocks noGrp="1"/>
          </p:cNvSpPr>
          <p:nvPr>
            <p:ph type="title"/>
          </p:nvPr>
        </p:nvSpPr>
        <p:spPr>
          <a:xfrm>
            <a:off x="1187311" y="924066"/>
            <a:ext cx="9588639" cy="5746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1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179527" y="6593174"/>
            <a:ext cx="956912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3/12/2019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2264780" y="6572167"/>
            <a:ext cx="4101074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20019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r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3200" b="1" i="0" baseline="0" dirty="0"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6" name="Picture Placeholder 9"/>
          <p:cNvSpPr>
            <a:spLocks noGrp="1" noChangeAspect="1"/>
          </p:cNvSpPr>
          <p:nvPr>
            <p:ph type="pic" sz="quarter" idx="13"/>
          </p:nvPr>
        </p:nvSpPr>
        <p:spPr>
          <a:xfrm>
            <a:off x="6296479" y="4040450"/>
            <a:ext cx="4479472" cy="180155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sv-SE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sv-SE"/>
              <a:t>Klicka på ikonen för att lägga till en bild</a:t>
            </a:r>
            <a:endParaRPr/>
          </a:p>
        </p:txBody>
      </p:sp>
      <p:sp>
        <p:nvSpPr>
          <p:cNvPr id="7" name="Picture Placeholder 24"/>
          <p:cNvSpPr>
            <a:spLocks noGrp="1" noChangeAspect="1"/>
          </p:cNvSpPr>
          <p:nvPr>
            <p:ph type="pic" sz="quarter" idx="14"/>
          </p:nvPr>
        </p:nvSpPr>
        <p:spPr>
          <a:xfrm>
            <a:off x="1175213" y="1892763"/>
            <a:ext cx="4920787" cy="3949237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sv-SE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sv-SE"/>
              <a:t>Klicka på ikonen för att lägga till en bild</a:t>
            </a:r>
            <a:endParaRPr/>
          </a:p>
        </p:txBody>
      </p:sp>
      <p:sp>
        <p:nvSpPr>
          <p:cNvPr id="8" name="Picture Placeholder 5"/>
          <p:cNvSpPr>
            <a:spLocks noGrp="1" noChangeAspect="1"/>
          </p:cNvSpPr>
          <p:nvPr>
            <p:ph type="pic" sz="quarter" idx="15"/>
          </p:nvPr>
        </p:nvSpPr>
        <p:spPr>
          <a:xfrm>
            <a:off x="6296478" y="1892763"/>
            <a:ext cx="4479472" cy="1979354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sv-SE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sv-SE"/>
              <a:t>Klicka på ikonen för att lägga till en bild</a:t>
            </a:r>
            <a:endParaRPr/>
          </a:p>
        </p:txBody>
      </p:sp>
      <p:sp>
        <p:nvSpPr>
          <p:cNvPr id="11" name="Platshållare för rubrik 1"/>
          <p:cNvSpPr>
            <a:spLocks noGrp="1"/>
          </p:cNvSpPr>
          <p:nvPr>
            <p:ph type="title"/>
          </p:nvPr>
        </p:nvSpPr>
        <p:spPr>
          <a:xfrm>
            <a:off x="1187311" y="924066"/>
            <a:ext cx="9588639" cy="5746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6561197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4"/>
          <p:cNvSpPr>
            <a:spLocks noGrp="1" noChangeAspect="1"/>
          </p:cNvSpPr>
          <p:nvPr>
            <p:ph type="pic" sz="quarter" idx="14"/>
          </p:nvPr>
        </p:nvSpPr>
        <p:spPr>
          <a:xfrm>
            <a:off x="0" y="0"/>
            <a:ext cx="12192000" cy="6857706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sv-SE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sv-SE"/>
              <a:t>Klicka på ikonen för att lägga till en bild</a:t>
            </a:r>
            <a:endParaRPr/>
          </a:p>
        </p:txBody>
      </p:sp>
      <p:sp>
        <p:nvSpPr>
          <p:cNvPr id="9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179527" y="6593174"/>
            <a:ext cx="956912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t>2019-03-12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2264780" y="6572167"/>
            <a:ext cx="4101074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49505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or 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4"/>
          <p:cNvSpPr>
            <a:spLocks noGrp="1" noChangeAspect="1"/>
          </p:cNvSpPr>
          <p:nvPr>
            <p:ph type="pic" sz="quarter" idx="14"/>
          </p:nvPr>
        </p:nvSpPr>
        <p:spPr>
          <a:xfrm>
            <a:off x="0" y="0"/>
            <a:ext cx="12192000" cy="6857706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sv-SE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sv-SE"/>
              <a:t>Klicka på ikonen för att lägga till en bild</a:t>
            </a:r>
            <a:endParaRPr/>
          </a:p>
        </p:txBody>
      </p:sp>
      <p:sp>
        <p:nvSpPr>
          <p:cNvPr id="9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179527" y="6593174"/>
            <a:ext cx="956912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t>2019-03-12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2264780" y="6572167"/>
            <a:ext cx="4101074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1179513" y="3465513"/>
            <a:ext cx="6842125" cy="2376487"/>
          </a:xfrm>
          <a:solidFill>
            <a:schemeClr val="bg1">
              <a:alpha val="80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525699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098516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/>
        </p:nvCxnSpPr>
        <p:spPr>
          <a:xfrm>
            <a:off x="1199456" y="5220389"/>
            <a:ext cx="10992544" cy="0"/>
          </a:xfrm>
          <a:prstGeom prst="line">
            <a:avLst/>
          </a:prstGeom>
          <a:ln>
            <a:solidFill>
              <a:srgbClr val="ECEDE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23B9C3CC-01BE-0047-8B88-AD7F1898203F}"/>
              </a:ext>
            </a:extLst>
          </p:cNvPr>
          <p:cNvGrpSpPr/>
          <p:nvPr/>
        </p:nvGrpSpPr>
        <p:grpSpPr>
          <a:xfrm>
            <a:off x="2910355" y="1244068"/>
            <a:ext cx="7003079" cy="2999492"/>
            <a:chOff x="3120080" y="1244068"/>
            <a:chExt cx="7003079" cy="2999492"/>
          </a:xfrm>
        </p:grpSpPr>
        <p:pic>
          <p:nvPicPr>
            <p:cNvPr id="4098" name="Picture 2" descr="Bildresultat för fti logo"/>
            <p:cNvPicPr>
              <a:picLocks noChangeAspect="1" noChangeArrowheads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52714"/>
            <a:stretch/>
          </p:blipFill>
          <p:spPr bwMode="auto">
            <a:xfrm>
              <a:off x="3120080" y="2560110"/>
              <a:ext cx="1503808" cy="14246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32641" y="1244068"/>
              <a:ext cx="5590518" cy="29994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27183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1142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54785" y="3532841"/>
            <a:ext cx="8746596" cy="121870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4" name="Rubrik 1"/>
          <p:cNvSpPr>
            <a:spLocks noGrp="1"/>
          </p:cNvSpPr>
          <p:nvPr>
            <p:ph type="ctrTitle" idx="4294967295"/>
          </p:nvPr>
        </p:nvSpPr>
        <p:spPr>
          <a:xfrm>
            <a:off x="1754785" y="2378048"/>
            <a:ext cx="8732420" cy="720080"/>
          </a:xfrm>
        </p:spPr>
        <p:txBody>
          <a:bodyPr anchor="ctr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2FCF9E9-3E14-9A4F-B41C-95EC8BDF3D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1039" y="214605"/>
            <a:ext cx="1216373" cy="54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975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251700" y="-2"/>
            <a:ext cx="4940300" cy="6859311"/>
          </a:xfrm>
          <a:prstGeom prst="rect">
            <a:avLst/>
          </a:prstGeom>
          <a:solidFill>
            <a:srgbClr val="114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63638" y="4137058"/>
            <a:ext cx="4932362" cy="170304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B4B4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4" name="Rubrik 1"/>
          <p:cNvSpPr>
            <a:spLocks noGrp="1"/>
          </p:cNvSpPr>
          <p:nvPr>
            <p:ph type="ctrTitle" idx="4294967295"/>
          </p:nvPr>
        </p:nvSpPr>
        <p:spPr>
          <a:xfrm>
            <a:off x="1163638" y="2933108"/>
            <a:ext cx="4932362" cy="991783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Rectangle 8"/>
          <p:cNvSpPr/>
          <p:nvPr userDrawn="1"/>
        </p:nvSpPr>
        <p:spPr>
          <a:xfrm>
            <a:off x="7566020" y="2259621"/>
            <a:ext cx="433090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Lämnat till återvinning per invånare </a:t>
            </a:r>
            <a:r>
              <a:rPr lang="sv-SE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2018: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21,8 </a:t>
            </a:r>
            <a:r>
              <a:rPr lang="sv-SE" sz="1400" b="1" dirty="0">
                <a:solidFill>
                  <a:schemeClr val="bg1"/>
                </a:solidFill>
                <a:latin typeface="+mn-lt"/>
              </a:rPr>
              <a:t>KG </a:t>
            </a:r>
            <a:br>
              <a:rPr lang="sv-SE" sz="1400" b="1" dirty="0">
                <a:solidFill>
                  <a:schemeClr val="bg1"/>
                </a:solidFill>
                <a:latin typeface="+mn-lt"/>
              </a:rPr>
            </a:br>
            <a:r>
              <a:rPr lang="sv-SE" sz="1400" dirty="0">
                <a:solidFill>
                  <a:schemeClr val="bg1"/>
                </a:solidFill>
                <a:latin typeface="+mn-lt"/>
              </a:rPr>
              <a:t>FÖRPACKNINGAR AV</a:t>
            </a:r>
            <a:r>
              <a:rPr lang="sv-SE" sz="1400" baseline="0" dirty="0">
                <a:solidFill>
                  <a:schemeClr val="bg1"/>
                </a:solidFill>
                <a:latin typeface="+mn-lt"/>
              </a:rPr>
              <a:t> GLAS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13,9 KG</a:t>
            </a:r>
            <a:br>
              <a:rPr lang="sv-SE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sv-SE" sz="1400" dirty="0">
                <a:solidFill>
                  <a:schemeClr val="bg1"/>
                </a:solidFill>
                <a:latin typeface="+mn-lt"/>
              </a:rPr>
              <a:t>FÖRPACKNINGAR</a:t>
            </a:r>
            <a:r>
              <a:rPr lang="sv-SE" sz="1400" baseline="0" dirty="0">
                <a:solidFill>
                  <a:schemeClr val="bg1"/>
                </a:solidFill>
                <a:latin typeface="+mn-lt"/>
              </a:rPr>
              <a:t> </a:t>
            </a:r>
            <a:r>
              <a:rPr lang="sv-SE" sz="1400" dirty="0">
                <a:solidFill>
                  <a:schemeClr val="bg1"/>
                </a:solidFill>
                <a:latin typeface="+mn-lt"/>
              </a:rPr>
              <a:t>AV PAPPER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7,5 KG</a:t>
            </a:r>
            <a:br>
              <a:rPr lang="sv-SE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sv-SE" sz="1400" dirty="0">
                <a:solidFill>
                  <a:schemeClr val="bg1"/>
                </a:solidFill>
                <a:latin typeface="+mn-lt"/>
              </a:rPr>
              <a:t>FÖRPACKNINGAR</a:t>
            </a:r>
            <a:r>
              <a:rPr lang="sv-SE" sz="1400" baseline="0" dirty="0">
                <a:solidFill>
                  <a:schemeClr val="bg1"/>
                </a:solidFill>
                <a:latin typeface="+mn-lt"/>
              </a:rPr>
              <a:t> </a:t>
            </a:r>
            <a:r>
              <a:rPr lang="sv-SE" sz="1400" dirty="0">
                <a:solidFill>
                  <a:schemeClr val="bg1"/>
                </a:solidFill>
                <a:latin typeface="+mn-lt"/>
              </a:rPr>
              <a:t>AV PLAST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1,6 KG</a:t>
            </a:r>
            <a:br>
              <a:rPr lang="sv-SE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sv-SE" sz="1400" dirty="0">
                <a:solidFill>
                  <a:schemeClr val="bg1"/>
                </a:solidFill>
                <a:latin typeface="+mn-lt"/>
              </a:rPr>
              <a:t>FÖRPACKNINGAR AV METALL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18,7 KG</a:t>
            </a:r>
            <a:br>
              <a:rPr lang="sv-SE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sv-SE" sz="1400" dirty="0">
                <a:solidFill>
                  <a:schemeClr val="bg1"/>
                </a:solidFill>
                <a:latin typeface="+mn-lt"/>
              </a:rPr>
              <a:t>TIDNINGAR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400" dirty="0">
              <a:solidFill>
                <a:schemeClr val="bg1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400" dirty="0">
              <a:solidFill>
                <a:schemeClr val="bg1"/>
              </a:solidFill>
              <a:latin typeface="+mn-lt"/>
            </a:endParaRPr>
          </a:p>
          <a:p>
            <a:pPr algn="l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/>
            </a:pPr>
            <a:endParaRPr lang="sv-SE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8159" y="908050"/>
            <a:ext cx="2071897" cy="92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6034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6096000" y="-76200"/>
            <a:ext cx="4679950" cy="5956300"/>
          </a:xfrm>
          <a:prstGeom prst="rect">
            <a:avLst/>
          </a:prstGeom>
          <a:solidFill>
            <a:schemeClr val="tx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269038" y="2901950"/>
            <a:ext cx="3522662" cy="116964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4" name="Rubrik 1"/>
          <p:cNvSpPr>
            <a:spLocks noGrp="1"/>
          </p:cNvSpPr>
          <p:nvPr>
            <p:ph type="ctrTitle" idx="4294967295"/>
          </p:nvPr>
        </p:nvSpPr>
        <p:spPr>
          <a:xfrm>
            <a:off x="6269038" y="1592801"/>
            <a:ext cx="3522662" cy="1104900"/>
          </a:xfrm>
        </p:spPr>
        <p:txBody>
          <a:bodyPr anchor="b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69039" y="342899"/>
            <a:ext cx="1854236" cy="830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12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rubrik 1"/>
          <p:cNvSpPr>
            <a:spLocks noGrp="1"/>
          </p:cNvSpPr>
          <p:nvPr>
            <p:ph type="title"/>
          </p:nvPr>
        </p:nvSpPr>
        <p:spPr>
          <a:xfrm>
            <a:off x="1187311" y="924066"/>
            <a:ext cx="9588639" cy="5746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text 2"/>
          <p:cNvSpPr>
            <a:spLocks noGrp="1"/>
          </p:cNvSpPr>
          <p:nvPr>
            <p:ph idx="1"/>
          </p:nvPr>
        </p:nvSpPr>
        <p:spPr bwMode="auto">
          <a:xfrm>
            <a:off x="1179527" y="1909822"/>
            <a:ext cx="9596423" cy="393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4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179527" y="6593174"/>
            <a:ext cx="956912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3/12/2019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2264780" y="6572167"/>
            <a:ext cx="4101074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49798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latshållare för rubrik 1"/>
          <p:cNvSpPr>
            <a:spLocks noGrp="1"/>
          </p:cNvSpPr>
          <p:nvPr>
            <p:ph type="title"/>
          </p:nvPr>
        </p:nvSpPr>
        <p:spPr>
          <a:xfrm>
            <a:off x="1187311" y="924066"/>
            <a:ext cx="9588639" cy="5746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1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179527" y="6593174"/>
            <a:ext cx="956912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3/12/2019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2264780" y="6572167"/>
            <a:ext cx="4101074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996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text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1178768" y="1892762"/>
            <a:ext cx="4665600" cy="3949237"/>
          </a:xfrm>
        </p:spPr>
        <p:txBody>
          <a:bodyPr/>
          <a:lstStyle>
            <a:lvl1pPr marL="342900" indent="-342900">
              <a:defRPr sz="1800"/>
            </a:lvl1pPr>
            <a:lvl2pPr>
              <a:defRPr sz="1400"/>
            </a:lvl2pPr>
            <a:lvl3pPr marL="862013" indent="-228600">
              <a:defRPr sz="1200"/>
            </a:lvl3pPr>
            <a:lvl4pPr marL="1106488" indent="-228600">
              <a:defRPr sz="11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rubrik 1"/>
          <p:cNvSpPr>
            <a:spLocks noGrp="1"/>
          </p:cNvSpPr>
          <p:nvPr>
            <p:ph type="title"/>
          </p:nvPr>
        </p:nvSpPr>
        <p:spPr>
          <a:xfrm>
            <a:off x="1187311" y="924066"/>
            <a:ext cx="9588639" cy="5746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Platshållare för innehåll 2"/>
          <p:cNvSpPr>
            <a:spLocks noGrp="1"/>
          </p:cNvSpPr>
          <p:nvPr>
            <p:ph sz="half" idx="12"/>
          </p:nvPr>
        </p:nvSpPr>
        <p:spPr>
          <a:xfrm>
            <a:off x="6111510" y="1892763"/>
            <a:ext cx="4664440" cy="3949237"/>
          </a:xfrm>
        </p:spPr>
        <p:txBody>
          <a:bodyPr/>
          <a:lstStyle>
            <a:lvl1pPr marL="342900" indent="-342900">
              <a:defRPr sz="1800"/>
            </a:lvl1pPr>
            <a:lvl2pPr>
              <a:defRPr sz="1400"/>
            </a:lvl2pPr>
            <a:lvl3pPr marL="862013" indent="-228600">
              <a:defRPr sz="1200"/>
            </a:lvl3pPr>
            <a:lvl4pPr marL="1106488" indent="-228600">
              <a:defRPr sz="11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179527" y="6593174"/>
            <a:ext cx="956912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3/12/2019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2264780" y="6572167"/>
            <a:ext cx="4101074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84223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text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1178768" y="1892762"/>
            <a:ext cx="4665600" cy="3949237"/>
          </a:xfrm>
        </p:spPr>
        <p:txBody>
          <a:bodyPr/>
          <a:lstStyle>
            <a:lvl1pPr marL="342900" indent="-342900">
              <a:defRPr sz="1800"/>
            </a:lvl1pPr>
            <a:lvl2pPr>
              <a:defRPr sz="1400"/>
            </a:lvl2pPr>
            <a:lvl3pPr marL="862013" indent="-228600">
              <a:defRPr sz="1200"/>
            </a:lvl3pPr>
            <a:lvl4pPr marL="1106488" indent="-228600">
              <a:defRPr sz="11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rubrik 1"/>
          <p:cNvSpPr>
            <a:spLocks noGrp="1"/>
          </p:cNvSpPr>
          <p:nvPr>
            <p:ph type="title"/>
          </p:nvPr>
        </p:nvSpPr>
        <p:spPr>
          <a:xfrm>
            <a:off x="1187311" y="924066"/>
            <a:ext cx="9588639" cy="5746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Platshållare för innehåll 2"/>
          <p:cNvSpPr>
            <a:spLocks noGrp="1"/>
          </p:cNvSpPr>
          <p:nvPr>
            <p:ph sz="half" idx="12"/>
          </p:nvPr>
        </p:nvSpPr>
        <p:spPr>
          <a:xfrm>
            <a:off x="6111510" y="1892763"/>
            <a:ext cx="4664440" cy="3949237"/>
          </a:xfrm>
        </p:spPr>
        <p:txBody>
          <a:bodyPr/>
          <a:lstStyle>
            <a:lvl1pPr marL="342900" indent="-342900">
              <a:defRPr sz="1800"/>
            </a:lvl1pPr>
            <a:lvl2pPr>
              <a:defRPr sz="1400"/>
            </a:lvl2pPr>
            <a:lvl3pPr marL="862013" indent="-228600">
              <a:defRPr sz="1200"/>
            </a:lvl3pPr>
            <a:lvl4pPr marL="1106488" indent="-228600">
              <a:defRPr sz="11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179527" y="6593174"/>
            <a:ext cx="956912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3/12/2019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2264780" y="6572167"/>
            <a:ext cx="4101074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76297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textrutor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3"/>
          <p:cNvSpPr>
            <a:spLocks noGrp="1"/>
          </p:cNvSpPr>
          <p:nvPr>
            <p:ph sz="half" idx="2"/>
          </p:nvPr>
        </p:nvSpPr>
        <p:spPr>
          <a:xfrm>
            <a:off x="1185415" y="2530835"/>
            <a:ext cx="4665600" cy="33111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16804" y="2537917"/>
            <a:ext cx="4665600" cy="331480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7" name="Platshållare för text 4"/>
          <p:cNvSpPr>
            <a:spLocks noGrp="1"/>
          </p:cNvSpPr>
          <p:nvPr>
            <p:ph type="body" idx="1"/>
          </p:nvPr>
        </p:nvSpPr>
        <p:spPr>
          <a:xfrm>
            <a:off x="1185415" y="1891071"/>
            <a:ext cx="4665600" cy="63976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Platshållare för text 4"/>
          <p:cNvSpPr>
            <a:spLocks noGrp="1"/>
          </p:cNvSpPr>
          <p:nvPr>
            <p:ph type="body" idx="13"/>
          </p:nvPr>
        </p:nvSpPr>
        <p:spPr>
          <a:xfrm>
            <a:off x="6116804" y="1898154"/>
            <a:ext cx="4665600" cy="63976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latshållare för rubrik 1"/>
          <p:cNvSpPr>
            <a:spLocks noGrp="1"/>
          </p:cNvSpPr>
          <p:nvPr>
            <p:ph type="title"/>
          </p:nvPr>
        </p:nvSpPr>
        <p:spPr>
          <a:xfrm>
            <a:off x="1187311" y="924066"/>
            <a:ext cx="9588639" cy="5746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2" name="Platshållare för datum 2"/>
          <p:cNvSpPr>
            <a:spLocks noGrp="1"/>
          </p:cNvSpPr>
          <p:nvPr>
            <p:ph type="dt" sz="half" idx="14"/>
          </p:nvPr>
        </p:nvSpPr>
        <p:spPr>
          <a:xfrm>
            <a:off x="1179527" y="6593174"/>
            <a:ext cx="956912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3/12/2019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2264780" y="6572167"/>
            <a:ext cx="4101074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10628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(Hö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311" y="924066"/>
            <a:ext cx="4738927" cy="57467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3/12/2019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096000" y="0"/>
            <a:ext cx="6096000" cy="6854825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87310" y="1881188"/>
            <a:ext cx="4738928" cy="396081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25224957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(VÄ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7019" y="924066"/>
            <a:ext cx="4518932" cy="57467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3/12/2019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1" y="-688"/>
            <a:ext cx="6096000" cy="6854825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257017" y="1881188"/>
            <a:ext cx="4518933" cy="396081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38487668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tr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6546" y="924066"/>
            <a:ext cx="4565307" cy="57467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3/12/2019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318688" y="908050"/>
            <a:ext cx="2690732" cy="2043494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106545" y="1881188"/>
            <a:ext cx="4565308" cy="396081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318688" y="3132477"/>
            <a:ext cx="2690732" cy="2690732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3218404" y="908049"/>
            <a:ext cx="2690732" cy="4915159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7427461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173839" y="4072998"/>
            <a:ext cx="9998986" cy="174018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73839" y="1149847"/>
            <a:ext cx="9998986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cxnSp>
        <p:nvCxnSpPr>
          <p:cNvPr id="9" name="Rak 8"/>
          <p:cNvCxnSpPr/>
          <p:nvPr userDrawn="1"/>
        </p:nvCxnSpPr>
        <p:spPr>
          <a:xfrm>
            <a:off x="1199456" y="4039289"/>
            <a:ext cx="10992544" cy="0"/>
          </a:xfrm>
          <a:prstGeom prst="line">
            <a:avLst/>
          </a:prstGeom>
          <a:ln>
            <a:solidFill>
              <a:srgbClr val="ECEDE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latshållare för bildnummer 5"/>
          <p:cNvSpPr txBox="1">
            <a:spLocks/>
          </p:cNvSpPr>
          <p:nvPr userDrawn="1"/>
        </p:nvSpPr>
        <p:spPr>
          <a:xfrm>
            <a:off x="10532483" y="6597485"/>
            <a:ext cx="1309885" cy="2765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8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sv-SE" sz="800" dirty="0">
                <a:solidFill>
                  <a:prstClr val="black">
                    <a:tint val="75000"/>
                  </a:prstClr>
                </a:solidFill>
              </a:rPr>
              <a:t>s. </a:t>
            </a:r>
            <a:fld id="{9FE5A19B-6D4B-4E22-ABF7-4BA5CF48D1AF}" type="slidenum">
              <a:rPr lang="sv-SE" sz="80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‹#›</a:t>
            </a:fld>
            <a:endParaRPr lang="sv-SE" sz="800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686" y="5813187"/>
            <a:ext cx="830129" cy="78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14772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2">
    <p:bg>
      <p:bgPr>
        <a:solidFill>
          <a:srgbClr val="1142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173839" y="4072998"/>
            <a:ext cx="9998986" cy="1740189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73839" y="1149847"/>
            <a:ext cx="9998986" cy="2852737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4" name="Platshållare för bildnummer 5"/>
          <p:cNvSpPr txBox="1">
            <a:spLocks/>
          </p:cNvSpPr>
          <p:nvPr userDrawn="1"/>
        </p:nvSpPr>
        <p:spPr>
          <a:xfrm>
            <a:off x="10532483" y="6597485"/>
            <a:ext cx="1309885" cy="2765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8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sv-SE" sz="800" dirty="0">
                <a:solidFill>
                  <a:prstClr val="black">
                    <a:tint val="75000"/>
                  </a:prstClr>
                </a:solidFill>
              </a:rPr>
              <a:t>s. </a:t>
            </a:r>
            <a:fld id="{9FE5A19B-6D4B-4E22-ABF7-4BA5CF48D1AF}" type="slidenum">
              <a:rPr lang="sv-SE" sz="80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‹#›</a:t>
            </a:fld>
            <a:endParaRPr lang="sv-SE" sz="800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686" y="5812685"/>
            <a:ext cx="848569" cy="78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80249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1175736" y="1892763"/>
            <a:ext cx="4665600" cy="280674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sv-SE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sv-SE"/>
              <a:t>Klicka på ikonen för att lägga till en bild</a:t>
            </a:r>
            <a:endParaRPr dirty="0"/>
          </a:p>
        </p:txBody>
      </p:sp>
      <p:sp>
        <p:nvSpPr>
          <p:cNvPr id="8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1175736" y="4864771"/>
            <a:ext cx="4665600" cy="9779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sv-SE" sz="1600" baseline="0"/>
            </a:lvl1pPr>
            <a:extLst/>
          </a:lstStyle>
          <a:p>
            <a:pPr lvl="0"/>
            <a:r>
              <a:rPr kumimoji="0" lang="sv-SE" dirty="0"/>
              <a:t>Klicka för att lägga till en bildtext</a:t>
            </a:r>
          </a:p>
        </p:txBody>
      </p:sp>
      <p:sp>
        <p:nvSpPr>
          <p:cNvPr id="12" name="Platshållare för rubrik 1"/>
          <p:cNvSpPr>
            <a:spLocks noGrp="1"/>
          </p:cNvSpPr>
          <p:nvPr>
            <p:ph type="title"/>
          </p:nvPr>
        </p:nvSpPr>
        <p:spPr>
          <a:xfrm>
            <a:off x="1187311" y="924066"/>
            <a:ext cx="9588639" cy="5746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3" name="Picture Placeholder 7"/>
          <p:cNvSpPr>
            <a:spLocks noGrp="1" noChangeAspect="1"/>
          </p:cNvSpPr>
          <p:nvPr>
            <p:ph type="pic" sz="quarter" idx="17"/>
          </p:nvPr>
        </p:nvSpPr>
        <p:spPr>
          <a:xfrm>
            <a:off x="6110350" y="1892763"/>
            <a:ext cx="4665600" cy="280674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sv-SE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sv-SE"/>
              <a:t>Klicka på ikonen för att lägga till en bild</a:t>
            </a:r>
            <a:endParaRPr dirty="0"/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6110350" y="4864771"/>
            <a:ext cx="4665600" cy="9779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sv-SE" sz="1600" baseline="0"/>
            </a:lvl1pPr>
            <a:extLst/>
          </a:lstStyle>
          <a:p>
            <a:pPr lvl="0"/>
            <a:r>
              <a:rPr kumimoji="0" lang="sv-SE" dirty="0"/>
              <a:t>Klicka för att lägga till en bildtext</a:t>
            </a:r>
          </a:p>
        </p:txBody>
      </p:sp>
      <p:sp>
        <p:nvSpPr>
          <p:cNvPr id="15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179527" y="6593174"/>
            <a:ext cx="956912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3/12/2019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2264780" y="6572167"/>
            <a:ext cx="4101074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5366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r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 noChangeAspect="1"/>
          </p:cNvSpPr>
          <p:nvPr>
            <p:ph type="pic" sz="quarter" idx="13"/>
          </p:nvPr>
        </p:nvSpPr>
        <p:spPr>
          <a:xfrm>
            <a:off x="6296479" y="4040450"/>
            <a:ext cx="4479472" cy="180155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sv-SE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sv-SE"/>
              <a:t>Klicka på ikonen för att lägga till en bild</a:t>
            </a:r>
            <a:endParaRPr dirty="0"/>
          </a:p>
        </p:txBody>
      </p:sp>
      <p:sp>
        <p:nvSpPr>
          <p:cNvPr id="7" name="Picture Placeholder 24"/>
          <p:cNvSpPr>
            <a:spLocks noGrp="1" noChangeAspect="1"/>
          </p:cNvSpPr>
          <p:nvPr>
            <p:ph type="pic" sz="quarter" idx="14"/>
          </p:nvPr>
        </p:nvSpPr>
        <p:spPr>
          <a:xfrm>
            <a:off x="1175213" y="1892763"/>
            <a:ext cx="4920787" cy="3949237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sv-SE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sv-SE"/>
              <a:t>Klicka på ikonen för att lägga till en bild</a:t>
            </a:r>
            <a:endParaRPr dirty="0"/>
          </a:p>
        </p:txBody>
      </p:sp>
      <p:sp>
        <p:nvSpPr>
          <p:cNvPr id="8" name="Picture Placeholder 5"/>
          <p:cNvSpPr>
            <a:spLocks noGrp="1" noChangeAspect="1"/>
          </p:cNvSpPr>
          <p:nvPr>
            <p:ph type="pic" sz="quarter" idx="15"/>
          </p:nvPr>
        </p:nvSpPr>
        <p:spPr>
          <a:xfrm>
            <a:off x="6296478" y="1892763"/>
            <a:ext cx="4479472" cy="1979354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sv-SE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sv-SE"/>
              <a:t>Klicka på ikonen för att lägga till en bild</a:t>
            </a:r>
            <a:endParaRPr dirty="0"/>
          </a:p>
        </p:txBody>
      </p:sp>
      <p:sp>
        <p:nvSpPr>
          <p:cNvPr id="11" name="Platshållare för rubrik 1"/>
          <p:cNvSpPr>
            <a:spLocks noGrp="1"/>
          </p:cNvSpPr>
          <p:nvPr>
            <p:ph type="title"/>
          </p:nvPr>
        </p:nvSpPr>
        <p:spPr>
          <a:xfrm>
            <a:off x="1187311" y="924066"/>
            <a:ext cx="9588639" cy="5746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863473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4"/>
          <p:cNvSpPr>
            <a:spLocks noGrp="1" noChangeAspect="1"/>
          </p:cNvSpPr>
          <p:nvPr>
            <p:ph type="pic" sz="quarter" idx="14"/>
          </p:nvPr>
        </p:nvSpPr>
        <p:spPr>
          <a:xfrm>
            <a:off x="0" y="0"/>
            <a:ext cx="12192000" cy="6857706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sv-SE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sv-SE"/>
              <a:t>Klicka på ikonen för att lägga till en bild</a:t>
            </a:r>
            <a:endParaRPr dirty="0"/>
          </a:p>
        </p:txBody>
      </p:sp>
      <p:sp>
        <p:nvSpPr>
          <p:cNvPr id="9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179527" y="6593174"/>
            <a:ext cx="956912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3/12/2019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2264780" y="6572167"/>
            <a:ext cx="4101074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11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textrutor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3"/>
          <p:cNvSpPr>
            <a:spLocks noGrp="1"/>
          </p:cNvSpPr>
          <p:nvPr>
            <p:ph sz="half" idx="2"/>
          </p:nvPr>
        </p:nvSpPr>
        <p:spPr>
          <a:xfrm>
            <a:off x="1185415" y="2530835"/>
            <a:ext cx="4665600" cy="33111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16804" y="2537917"/>
            <a:ext cx="4665600" cy="331480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7" name="Platshållare för text 4"/>
          <p:cNvSpPr>
            <a:spLocks noGrp="1"/>
          </p:cNvSpPr>
          <p:nvPr>
            <p:ph type="body" idx="1"/>
          </p:nvPr>
        </p:nvSpPr>
        <p:spPr>
          <a:xfrm>
            <a:off x="1185415" y="1891071"/>
            <a:ext cx="4665600" cy="63976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Platshållare för text 4"/>
          <p:cNvSpPr>
            <a:spLocks noGrp="1"/>
          </p:cNvSpPr>
          <p:nvPr>
            <p:ph type="body" idx="13"/>
          </p:nvPr>
        </p:nvSpPr>
        <p:spPr>
          <a:xfrm>
            <a:off x="6116804" y="1898154"/>
            <a:ext cx="4665600" cy="63976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latshållare för rubrik 1"/>
          <p:cNvSpPr>
            <a:spLocks noGrp="1"/>
          </p:cNvSpPr>
          <p:nvPr>
            <p:ph type="title"/>
          </p:nvPr>
        </p:nvSpPr>
        <p:spPr>
          <a:xfrm>
            <a:off x="1187311" y="924066"/>
            <a:ext cx="9588639" cy="5746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2" name="Platshållare för datum 2"/>
          <p:cNvSpPr>
            <a:spLocks noGrp="1"/>
          </p:cNvSpPr>
          <p:nvPr>
            <p:ph type="dt" sz="half" idx="14"/>
          </p:nvPr>
        </p:nvSpPr>
        <p:spPr>
          <a:xfrm>
            <a:off x="1179527" y="6593174"/>
            <a:ext cx="956912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3/12/2019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2264780" y="6572167"/>
            <a:ext cx="4101074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20641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 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4"/>
          <p:cNvSpPr>
            <a:spLocks noGrp="1" noChangeAspect="1"/>
          </p:cNvSpPr>
          <p:nvPr>
            <p:ph type="pic" sz="quarter" idx="14"/>
          </p:nvPr>
        </p:nvSpPr>
        <p:spPr>
          <a:xfrm>
            <a:off x="0" y="0"/>
            <a:ext cx="12192000" cy="6857706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sv-SE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sv-SE"/>
              <a:t>Klicka på ikonen för att lägga till en bild</a:t>
            </a:r>
            <a:endParaRPr dirty="0"/>
          </a:p>
        </p:txBody>
      </p:sp>
      <p:sp>
        <p:nvSpPr>
          <p:cNvPr id="9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179527" y="6593174"/>
            <a:ext cx="956912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3/12/2019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2264780" y="6572167"/>
            <a:ext cx="4101074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1179513" y="3465513"/>
            <a:ext cx="6842125" cy="2376487"/>
          </a:xfrm>
          <a:solidFill>
            <a:schemeClr val="bg1">
              <a:alpha val="80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736553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439426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3B9C3CC-01BE-0047-8B88-AD7F1898203F}"/>
              </a:ext>
            </a:extLst>
          </p:cNvPr>
          <p:cNvGrpSpPr/>
          <p:nvPr userDrawn="1"/>
        </p:nvGrpSpPr>
        <p:grpSpPr>
          <a:xfrm>
            <a:off x="2910355" y="1244068"/>
            <a:ext cx="7003079" cy="2999492"/>
            <a:chOff x="3120080" y="1244068"/>
            <a:chExt cx="7003079" cy="2999492"/>
          </a:xfrm>
        </p:grpSpPr>
        <p:pic>
          <p:nvPicPr>
            <p:cNvPr id="4098" name="Picture 2" descr="Bildresultat för fti logo"/>
            <p:cNvPicPr>
              <a:picLocks noChangeAspect="1" noChangeArrowheads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52714"/>
            <a:stretch/>
          </p:blipFill>
          <p:spPr bwMode="auto">
            <a:xfrm>
              <a:off x="3120080" y="2560110"/>
              <a:ext cx="1503808" cy="14246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32641" y="1244068"/>
              <a:ext cx="5590518" cy="29994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23376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(Hö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311" y="924066"/>
            <a:ext cx="4738927" cy="57467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3/12/2019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096000" y="0"/>
            <a:ext cx="6096000" cy="6854825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87310" y="1881188"/>
            <a:ext cx="4738928" cy="396081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20456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(VÄ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7019" y="924066"/>
            <a:ext cx="4518932" cy="57467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3/12/2019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1" y="-688"/>
            <a:ext cx="6096000" cy="6854825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257017" y="1881188"/>
            <a:ext cx="4518933" cy="396081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93272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tif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21" Type="http://schemas.openxmlformats.org/officeDocument/2006/relationships/tags" Target="../tags/tag4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vmlDrawing" Target="../drawings/vmlDrawing4.v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24" Type="http://schemas.openxmlformats.org/officeDocument/2006/relationships/image" Target="../media/image2.tiff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Relationship Id="rId22" Type="http://schemas.openxmlformats.org/officeDocument/2006/relationships/oleObject" Target="../embeddings/oleObject4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21" Type="http://schemas.openxmlformats.org/officeDocument/2006/relationships/tags" Target="../tags/tag7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5" Type="http://schemas.openxmlformats.org/officeDocument/2006/relationships/image" Target="../media/image2.tiff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20" Type="http://schemas.openxmlformats.org/officeDocument/2006/relationships/vmlDrawing" Target="../drawings/vmlDrawing7.v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23" Type="http://schemas.openxmlformats.org/officeDocument/2006/relationships/oleObject" Target="../embeddings/oleObject7.bin"/><Relationship Id="rId10" Type="http://schemas.openxmlformats.org/officeDocument/2006/relationships/slideLayout" Target="../slideLayouts/slideLayout46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Relationship Id="rId22" Type="http://schemas.openxmlformats.org/officeDocument/2006/relationships/tags" Target="../tags/tag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18" Type="http://schemas.openxmlformats.org/officeDocument/2006/relationships/slideLayout" Target="../slideLayouts/slideLayout72.xml"/><Relationship Id="rId3" Type="http://schemas.openxmlformats.org/officeDocument/2006/relationships/slideLayout" Target="../slideLayouts/slideLayout57.xml"/><Relationship Id="rId21" Type="http://schemas.openxmlformats.org/officeDocument/2006/relationships/tags" Target="../tags/tag38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71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20" Type="http://schemas.openxmlformats.org/officeDocument/2006/relationships/vmlDrawing" Target="../drawings/vmlDrawing23.v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24" Type="http://schemas.openxmlformats.org/officeDocument/2006/relationships/image" Target="../media/image2.tiff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64.xml"/><Relationship Id="rId19" Type="http://schemas.openxmlformats.org/officeDocument/2006/relationships/theme" Target="../theme/theme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Relationship Id="rId22" Type="http://schemas.openxmlformats.org/officeDocument/2006/relationships/oleObject" Target="../embeddings/oleObject2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1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think-cell Slide" r:id="rId22" imgW="216" imgH="216" progId="TCLayout.ActiveDocument.1">
                  <p:embed/>
                </p:oleObj>
              </mc:Choice>
              <mc:Fallback>
                <p:oleObj name="think-cell Slide" r:id="rId22" imgW="216" imgH="216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187311" y="924066"/>
            <a:ext cx="9588639" cy="5746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/>
              <a:t>KLICKA HÄR FÖR ATT lägga till rubrik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1179527" y="1909822"/>
            <a:ext cx="9596423" cy="393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" name="Platshållare för bildnummer 5"/>
          <p:cNvSpPr txBox="1">
            <a:spLocks/>
          </p:cNvSpPr>
          <p:nvPr userDrawn="1"/>
        </p:nvSpPr>
        <p:spPr>
          <a:xfrm>
            <a:off x="10335944" y="6593174"/>
            <a:ext cx="1309885" cy="2765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8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sv-SE" sz="800" dirty="0">
                <a:solidFill>
                  <a:prstClr val="black">
                    <a:tint val="75000"/>
                  </a:prstClr>
                </a:solidFill>
              </a:rPr>
              <a:t>s. </a:t>
            </a:r>
            <a:fld id="{9FE5A19B-6D4B-4E22-ABF7-4BA5CF48D1AF}" type="slidenum">
              <a:rPr lang="sv-SE" sz="80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‹#›</a:t>
            </a:fld>
            <a:endParaRPr lang="sv-SE" sz="8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179527" y="6593174"/>
            <a:ext cx="956912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3/12/2019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2264780" y="6572167"/>
            <a:ext cx="4101074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86728" y="6003084"/>
            <a:ext cx="624572" cy="59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177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</p:sldLayoutIdLst>
  <p:hf sldNum="0" hdr="0" ftr="0" dt="0"/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32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9595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9595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9595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9595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9595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9595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9595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120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65113" algn="l" rtl="0" eaLnBrk="1" fontAlgn="base" hangingPunct="1">
        <a:spcBef>
          <a:spcPct val="20000"/>
        </a:spcBef>
        <a:spcAft>
          <a:spcPts val="120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62013" indent="-228600" algn="l" rtl="0" eaLnBrk="1" fontAlgn="base" hangingPunct="1">
        <a:spcBef>
          <a:spcPct val="20000"/>
        </a:spcBef>
        <a:spcAft>
          <a:spcPts val="120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6488" indent="-228600" algn="l" rtl="0" eaLnBrk="1" fontAlgn="base" hangingPunct="1">
        <a:spcBef>
          <a:spcPct val="20000"/>
        </a:spcBef>
        <a:spcAft>
          <a:spcPts val="1200"/>
        </a:spcAft>
        <a:buFont typeface="Arial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28600" algn="l" rtl="0" eaLnBrk="1" fontAlgn="base" hangingPunct="1">
        <a:spcBef>
          <a:spcPct val="20000"/>
        </a:spcBef>
        <a:spcAft>
          <a:spcPts val="1200"/>
        </a:spcAft>
        <a:buFont typeface="Arial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83">
          <p15:clr>
            <a:srgbClr val="F26B43"/>
          </p15:clr>
        </p15:guide>
        <p15:guide id="2" pos="733">
          <p15:clr>
            <a:srgbClr val="F26B43"/>
          </p15:clr>
        </p15:guide>
        <p15:guide id="3" orient="horz" pos="1185">
          <p15:clr>
            <a:srgbClr val="F26B43"/>
          </p15:clr>
        </p15:guide>
        <p15:guide id="4" orient="horz" pos="572">
          <p15:clr>
            <a:srgbClr val="F26B43"/>
          </p15:clr>
        </p15:guide>
        <p15:guide id="5" orient="horz" pos="3680">
          <p15:clr>
            <a:srgbClr val="F26B43"/>
          </p15:clr>
        </p15:guide>
        <p15:guide id="6" pos="6788">
          <p15:clr>
            <a:srgbClr val="F26B43"/>
          </p15:clr>
        </p15:guide>
        <p15:guide id="7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1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think-cell Slide" r:id="rId22" imgW="216" imgH="216" progId="TCLayout.ActiveDocument.1">
                  <p:embed/>
                </p:oleObj>
              </mc:Choice>
              <mc:Fallback>
                <p:oleObj name="think-cell Slide" r:id="rId22" imgW="216" imgH="216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187311" y="924066"/>
            <a:ext cx="9588639" cy="5746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/>
              <a:t>KLICKA HÄR FÖR ATT lägga till rubrik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1179527" y="1909822"/>
            <a:ext cx="9596423" cy="393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1" name="Platshållare för bildnummer 5"/>
          <p:cNvSpPr txBox="1">
            <a:spLocks/>
          </p:cNvSpPr>
          <p:nvPr/>
        </p:nvSpPr>
        <p:spPr>
          <a:xfrm>
            <a:off x="10335944" y="6593174"/>
            <a:ext cx="1309885" cy="2765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8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sv-SE" sz="800">
                <a:solidFill>
                  <a:prstClr val="black">
                    <a:tint val="75000"/>
                  </a:prstClr>
                </a:solidFill>
              </a:rPr>
              <a:t>s. </a:t>
            </a:r>
            <a:fld id="{9FE5A19B-6D4B-4E22-ABF7-4BA5CF48D1AF}" type="slidenum">
              <a:rPr lang="sv-SE" sz="80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‹#›</a:t>
            </a:fld>
            <a:endParaRPr lang="sv-SE" sz="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179527" y="6593174"/>
            <a:ext cx="956912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3/12/2019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2264780" y="6572167"/>
            <a:ext cx="4101074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86728" y="6003084"/>
            <a:ext cx="624572" cy="59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523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  <p:sldLayoutId id="2147483699" r:id="rId17"/>
    <p:sldLayoutId id="2147483700" r:id="rId18"/>
  </p:sldLayoutIdLst>
  <p:hf sldNum="0" hdr="0" ftr="0" dt="0"/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32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9595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9595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9595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9595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9595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9595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9595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120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65113" algn="l" rtl="0" eaLnBrk="1" fontAlgn="base" hangingPunct="1">
        <a:spcBef>
          <a:spcPct val="20000"/>
        </a:spcBef>
        <a:spcAft>
          <a:spcPts val="120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62013" indent="-228600" algn="l" rtl="0" eaLnBrk="1" fontAlgn="base" hangingPunct="1">
        <a:spcBef>
          <a:spcPct val="20000"/>
        </a:spcBef>
        <a:spcAft>
          <a:spcPts val="120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6488" indent="-228600" algn="l" rtl="0" eaLnBrk="1" fontAlgn="base" hangingPunct="1">
        <a:spcBef>
          <a:spcPct val="20000"/>
        </a:spcBef>
        <a:spcAft>
          <a:spcPts val="1200"/>
        </a:spcAft>
        <a:buFont typeface="Arial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28600" algn="l" rtl="0" eaLnBrk="1" fontAlgn="base" hangingPunct="1">
        <a:spcBef>
          <a:spcPct val="20000"/>
        </a:spcBef>
        <a:spcAft>
          <a:spcPts val="1200"/>
        </a:spcAft>
        <a:buFont typeface="Arial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83">
          <p15:clr>
            <a:srgbClr val="F26B43"/>
          </p15:clr>
        </p15:guide>
        <p15:guide id="2" pos="733">
          <p15:clr>
            <a:srgbClr val="F26B43"/>
          </p15:clr>
        </p15:guide>
        <p15:guide id="3" orient="horz" pos="1185">
          <p15:clr>
            <a:srgbClr val="F26B43"/>
          </p15:clr>
        </p15:guide>
        <p15:guide id="4" orient="horz" pos="572">
          <p15:clr>
            <a:srgbClr val="F26B43"/>
          </p15:clr>
        </p15:guide>
        <p15:guide id="5" orient="horz" pos="3680">
          <p15:clr>
            <a:srgbClr val="F26B43"/>
          </p15:clr>
        </p15:guide>
        <p15:guide id="6" pos="6788">
          <p15:clr>
            <a:srgbClr val="F26B43"/>
          </p15:clr>
        </p15:guide>
        <p15:guide id="7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1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think-cell Slide" r:id="rId23" imgW="216" imgH="216" progId="TCLayout.ActiveDocument.1">
                  <p:embed/>
                </p:oleObj>
              </mc:Choice>
              <mc:Fallback>
                <p:oleObj name="think-cell Slide" r:id="rId23" imgW="216" imgH="216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2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3200" b="1" i="0" baseline="0" dirty="0"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187311" y="924066"/>
            <a:ext cx="9588639" cy="5746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/>
              <a:t>KLICKA HÄR FÖR ATT lägga till rubrik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1179527" y="1909822"/>
            <a:ext cx="9596423" cy="393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" name="Platshållare för bildnummer 5"/>
          <p:cNvSpPr txBox="1">
            <a:spLocks/>
          </p:cNvSpPr>
          <p:nvPr/>
        </p:nvSpPr>
        <p:spPr>
          <a:xfrm>
            <a:off x="10335944" y="6593174"/>
            <a:ext cx="1309885" cy="2765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8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sv-SE" sz="800" dirty="0">
                <a:solidFill>
                  <a:prstClr val="black">
                    <a:tint val="75000"/>
                  </a:prstClr>
                </a:solidFill>
              </a:rPr>
              <a:t>s. </a:t>
            </a:r>
            <a:fld id="{9FE5A19B-6D4B-4E22-ABF7-4BA5CF48D1AF}" type="slidenum">
              <a:rPr lang="sv-SE" sz="80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‹#›</a:t>
            </a:fld>
            <a:endParaRPr lang="sv-SE" sz="8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179527" y="6593174"/>
            <a:ext cx="956912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t>2019-03-12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2264780" y="6572167"/>
            <a:ext cx="4101074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86728" y="6003084"/>
            <a:ext cx="624572" cy="59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854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  <p:sldLayoutId id="2147483719" r:id="rId18"/>
  </p:sldLayoutIdLst>
  <p:hf sldNum="0" hdr="0" ftr="0" dt="0"/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32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9595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9595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9595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9595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9595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9595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9595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120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65113" algn="l" rtl="0" eaLnBrk="1" fontAlgn="base" hangingPunct="1">
        <a:spcBef>
          <a:spcPct val="20000"/>
        </a:spcBef>
        <a:spcAft>
          <a:spcPts val="120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62013" indent="-228600" algn="l" rtl="0" eaLnBrk="1" fontAlgn="base" hangingPunct="1">
        <a:spcBef>
          <a:spcPct val="20000"/>
        </a:spcBef>
        <a:spcAft>
          <a:spcPts val="120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6488" indent="-228600" algn="l" rtl="0" eaLnBrk="1" fontAlgn="base" hangingPunct="1">
        <a:spcBef>
          <a:spcPct val="20000"/>
        </a:spcBef>
        <a:spcAft>
          <a:spcPts val="1200"/>
        </a:spcAft>
        <a:buFont typeface="Arial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28600" algn="l" rtl="0" eaLnBrk="1" fontAlgn="base" hangingPunct="1">
        <a:spcBef>
          <a:spcPct val="20000"/>
        </a:spcBef>
        <a:spcAft>
          <a:spcPts val="1200"/>
        </a:spcAft>
        <a:buFont typeface="Arial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83">
          <p15:clr>
            <a:srgbClr val="F26B43"/>
          </p15:clr>
        </p15:guide>
        <p15:guide id="2" pos="733">
          <p15:clr>
            <a:srgbClr val="F26B43"/>
          </p15:clr>
        </p15:guide>
        <p15:guide id="3" orient="horz" pos="1185">
          <p15:clr>
            <a:srgbClr val="F26B43"/>
          </p15:clr>
        </p15:guide>
        <p15:guide id="4" orient="horz" pos="572">
          <p15:clr>
            <a:srgbClr val="F26B43"/>
          </p15:clr>
        </p15:guide>
        <p15:guide id="5" orient="horz" pos="3680">
          <p15:clr>
            <a:srgbClr val="F26B43"/>
          </p15:clr>
        </p15:guide>
        <p15:guide id="6" pos="6788">
          <p15:clr>
            <a:srgbClr val="F26B43"/>
          </p15:clr>
        </p15:guide>
        <p15:guide id="7" pos="384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1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think-cell Slide" r:id="rId22" imgW="216" imgH="216" progId="TCLayout.ActiveDocument.1">
                  <p:embed/>
                </p:oleObj>
              </mc:Choice>
              <mc:Fallback>
                <p:oleObj name="think-cell Slide" r:id="rId22" imgW="216" imgH="216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187311" y="924066"/>
            <a:ext cx="9588639" cy="5746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/>
              <a:t>KLICKA HÄR FÖR ATT lägga till rubrik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1179527" y="1909822"/>
            <a:ext cx="9596423" cy="393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" name="Platshållare för bildnummer 5"/>
          <p:cNvSpPr txBox="1">
            <a:spLocks/>
          </p:cNvSpPr>
          <p:nvPr userDrawn="1"/>
        </p:nvSpPr>
        <p:spPr>
          <a:xfrm>
            <a:off x="10335944" y="6593174"/>
            <a:ext cx="1309885" cy="2765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8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sv-SE" sz="800" dirty="0">
                <a:solidFill>
                  <a:prstClr val="black">
                    <a:tint val="75000"/>
                  </a:prstClr>
                </a:solidFill>
              </a:rPr>
              <a:t>s. </a:t>
            </a:r>
            <a:fld id="{9FE5A19B-6D4B-4E22-ABF7-4BA5CF48D1AF}" type="slidenum">
              <a:rPr lang="sv-SE" sz="80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‹#›</a:t>
            </a:fld>
            <a:endParaRPr lang="sv-SE" sz="8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179527" y="6593174"/>
            <a:ext cx="956912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3E776B-FB33-40FF-A152-585DB036F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3/12/2019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2264780" y="6572167"/>
            <a:ext cx="4101074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86728" y="6003084"/>
            <a:ext cx="624572" cy="59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16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  <p:sldLayoutId id="2147483738" r:id="rId18"/>
  </p:sldLayoutIdLst>
  <p:hf sldNum="0" hdr="0" ftr="0" dt="0"/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32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9595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9595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9595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9595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9595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9595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9595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120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65113" algn="l" rtl="0" eaLnBrk="1" fontAlgn="base" hangingPunct="1">
        <a:spcBef>
          <a:spcPct val="20000"/>
        </a:spcBef>
        <a:spcAft>
          <a:spcPts val="120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62013" indent="-228600" algn="l" rtl="0" eaLnBrk="1" fontAlgn="base" hangingPunct="1">
        <a:spcBef>
          <a:spcPct val="20000"/>
        </a:spcBef>
        <a:spcAft>
          <a:spcPts val="120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6488" indent="-228600" algn="l" rtl="0" eaLnBrk="1" fontAlgn="base" hangingPunct="1">
        <a:spcBef>
          <a:spcPct val="20000"/>
        </a:spcBef>
        <a:spcAft>
          <a:spcPts val="1200"/>
        </a:spcAft>
        <a:buFont typeface="Arial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28600" algn="l" rtl="0" eaLnBrk="1" fontAlgn="base" hangingPunct="1">
        <a:spcBef>
          <a:spcPct val="20000"/>
        </a:spcBef>
        <a:spcAft>
          <a:spcPts val="1200"/>
        </a:spcAft>
        <a:buFont typeface="Arial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83">
          <p15:clr>
            <a:srgbClr val="F26B43"/>
          </p15:clr>
        </p15:guide>
        <p15:guide id="2" pos="733">
          <p15:clr>
            <a:srgbClr val="F26B43"/>
          </p15:clr>
        </p15:guide>
        <p15:guide id="3" orient="horz" pos="1185">
          <p15:clr>
            <a:srgbClr val="F26B43"/>
          </p15:clr>
        </p15:guide>
        <p15:guide id="4" orient="horz" pos="572">
          <p15:clr>
            <a:srgbClr val="F26B43"/>
          </p15:clr>
        </p15:guide>
        <p15:guide id="5" orient="horz" pos="3680">
          <p15:clr>
            <a:srgbClr val="F26B43"/>
          </p15:clr>
        </p15:guide>
        <p15:guide id="6" pos="6788">
          <p15:clr>
            <a:srgbClr val="F26B43"/>
          </p15:clr>
        </p15:guide>
        <p15:guide id="7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04.xml"/><Relationship Id="rId7" Type="http://schemas.openxmlformats.org/officeDocument/2006/relationships/image" Target="../media/image9.emf"/><Relationship Id="rId2" Type="http://schemas.openxmlformats.org/officeDocument/2006/relationships/tags" Target="../tags/tag203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32.bin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4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ags" Target="../tags/tag206.xml"/><Relationship Id="rId7" Type="http://schemas.openxmlformats.org/officeDocument/2006/relationships/oleObject" Target="../embeddings/oleObject33.bin"/><Relationship Id="rId2" Type="http://schemas.openxmlformats.org/officeDocument/2006/relationships/tags" Target="../tags/tag205.xml"/><Relationship Id="rId1" Type="http://schemas.openxmlformats.org/officeDocument/2006/relationships/vmlDrawing" Target="../drawings/vmlDrawing33.v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41.xml"/><Relationship Id="rId4" Type="http://schemas.openxmlformats.org/officeDocument/2006/relationships/tags" Target="../tags/tag20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://www.ftiab.se/kommuner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tags" Target="../tags/tag52.xml"/><Relationship Id="rId18" Type="http://schemas.openxmlformats.org/officeDocument/2006/relationships/tags" Target="../tags/tag57.xml"/><Relationship Id="rId3" Type="http://schemas.openxmlformats.org/officeDocument/2006/relationships/tags" Target="../tags/tag42.xml"/><Relationship Id="rId21" Type="http://schemas.openxmlformats.org/officeDocument/2006/relationships/slideLayout" Target="../slideLayouts/slideLayout41.xml"/><Relationship Id="rId7" Type="http://schemas.openxmlformats.org/officeDocument/2006/relationships/tags" Target="../tags/tag46.xml"/><Relationship Id="rId12" Type="http://schemas.openxmlformats.org/officeDocument/2006/relationships/tags" Target="../tags/tag51.xml"/><Relationship Id="rId17" Type="http://schemas.openxmlformats.org/officeDocument/2006/relationships/tags" Target="../tags/tag56.xml"/><Relationship Id="rId2" Type="http://schemas.openxmlformats.org/officeDocument/2006/relationships/tags" Target="../tags/tag41.xml"/><Relationship Id="rId16" Type="http://schemas.openxmlformats.org/officeDocument/2006/relationships/tags" Target="../tags/tag55.xml"/><Relationship Id="rId20" Type="http://schemas.openxmlformats.org/officeDocument/2006/relationships/tags" Target="../tags/tag59.xml"/><Relationship Id="rId1" Type="http://schemas.openxmlformats.org/officeDocument/2006/relationships/vmlDrawing" Target="../drawings/vmlDrawing26.v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24" Type="http://schemas.openxmlformats.org/officeDocument/2006/relationships/image" Target="../media/image9.emf"/><Relationship Id="rId5" Type="http://schemas.openxmlformats.org/officeDocument/2006/relationships/tags" Target="../tags/tag44.xml"/><Relationship Id="rId15" Type="http://schemas.openxmlformats.org/officeDocument/2006/relationships/tags" Target="../tags/tag54.xml"/><Relationship Id="rId23" Type="http://schemas.openxmlformats.org/officeDocument/2006/relationships/oleObject" Target="../embeddings/oleObject26.bin"/><Relationship Id="rId10" Type="http://schemas.openxmlformats.org/officeDocument/2006/relationships/tags" Target="../tags/tag49.xml"/><Relationship Id="rId19" Type="http://schemas.openxmlformats.org/officeDocument/2006/relationships/tags" Target="../tags/tag58.xml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tags" Target="../tags/tag53.xml"/><Relationship Id="rId2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7" Type="http://schemas.openxmlformats.org/officeDocument/2006/relationships/image" Target="../media/image9.emf"/><Relationship Id="rId2" Type="http://schemas.openxmlformats.org/officeDocument/2006/relationships/tags" Target="../tags/tag60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27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tags" Target="../tags/tag73.xml"/><Relationship Id="rId18" Type="http://schemas.openxmlformats.org/officeDocument/2006/relationships/tags" Target="../tags/tag78.xml"/><Relationship Id="rId26" Type="http://schemas.openxmlformats.org/officeDocument/2006/relationships/tags" Target="../tags/tag86.xml"/><Relationship Id="rId39" Type="http://schemas.openxmlformats.org/officeDocument/2006/relationships/tags" Target="../tags/tag99.xml"/><Relationship Id="rId3" Type="http://schemas.openxmlformats.org/officeDocument/2006/relationships/tags" Target="../tags/tag63.xml"/><Relationship Id="rId21" Type="http://schemas.openxmlformats.org/officeDocument/2006/relationships/tags" Target="../tags/tag81.xml"/><Relationship Id="rId34" Type="http://schemas.openxmlformats.org/officeDocument/2006/relationships/tags" Target="../tags/tag94.xml"/><Relationship Id="rId42" Type="http://schemas.openxmlformats.org/officeDocument/2006/relationships/tags" Target="../tags/tag102.xml"/><Relationship Id="rId47" Type="http://schemas.openxmlformats.org/officeDocument/2006/relationships/chart" Target="../charts/chart1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tags" Target="../tags/tag77.xml"/><Relationship Id="rId25" Type="http://schemas.openxmlformats.org/officeDocument/2006/relationships/tags" Target="../tags/tag85.xml"/><Relationship Id="rId33" Type="http://schemas.openxmlformats.org/officeDocument/2006/relationships/tags" Target="../tags/tag93.xml"/><Relationship Id="rId38" Type="http://schemas.openxmlformats.org/officeDocument/2006/relationships/tags" Target="../tags/tag98.xml"/><Relationship Id="rId46" Type="http://schemas.openxmlformats.org/officeDocument/2006/relationships/image" Target="../media/image9.emf"/><Relationship Id="rId2" Type="http://schemas.openxmlformats.org/officeDocument/2006/relationships/tags" Target="../tags/tag62.xml"/><Relationship Id="rId16" Type="http://schemas.openxmlformats.org/officeDocument/2006/relationships/tags" Target="../tags/tag76.xml"/><Relationship Id="rId20" Type="http://schemas.openxmlformats.org/officeDocument/2006/relationships/tags" Target="../tags/tag80.xml"/><Relationship Id="rId29" Type="http://schemas.openxmlformats.org/officeDocument/2006/relationships/tags" Target="../tags/tag89.xml"/><Relationship Id="rId41" Type="http://schemas.openxmlformats.org/officeDocument/2006/relationships/tags" Target="../tags/tag101.xml"/><Relationship Id="rId1" Type="http://schemas.openxmlformats.org/officeDocument/2006/relationships/vmlDrawing" Target="../drawings/vmlDrawing28.v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24" Type="http://schemas.openxmlformats.org/officeDocument/2006/relationships/tags" Target="../tags/tag84.xml"/><Relationship Id="rId32" Type="http://schemas.openxmlformats.org/officeDocument/2006/relationships/tags" Target="../tags/tag92.xml"/><Relationship Id="rId37" Type="http://schemas.openxmlformats.org/officeDocument/2006/relationships/tags" Target="../tags/tag97.xml"/><Relationship Id="rId40" Type="http://schemas.openxmlformats.org/officeDocument/2006/relationships/tags" Target="../tags/tag100.xml"/><Relationship Id="rId45" Type="http://schemas.openxmlformats.org/officeDocument/2006/relationships/oleObject" Target="../embeddings/oleObject28.bin"/><Relationship Id="rId5" Type="http://schemas.openxmlformats.org/officeDocument/2006/relationships/tags" Target="../tags/tag65.xml"/><Relationship Id="rId15" Type="http://schemas.openxmlformats.org/officeDocument/2006/relationships/tags" Target="../tags/tag75.xml"/><Relationship Id="rId23" Type="http://schemas.openxmlformats.org/officeDocument/2006/relationships/tags" Target="../tags/tag83.xml"/><Relationship Id="rId28" Type="http://schemas.openxmlformats.org/officeDocument/2006/relationships/tags" Target="../tags/tag88.xml"/><Relationship Id="rId36" Type="http://schemas.openxmlformats.org/officeDocument/2006/relationships/tags" Target="../tags/tag96.xml"/><Relationship Id="rId10" Type="http://schemas.openxmlformats.org/officeDocument/2006/relationships/tags" Target="../tags/tag70.xml"/><Relationship Id="rId19" Type="http://schemas.openxmlformats.org/officeDocument/2006/relationships/tags" Target="../tags/tag79.xml"/><Relationship Id="rId31" Type="http://schemas.openxmlformats.org/officeDocument/2006/relationships/tags" Target="../tags/tag91.xml"/><Relationship Id="rId44" Type="http://schemas.openxmlformats.org/officeDocument/2006/relationships/notesSlide" Target="../notesSlides/notesSlide4.xml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Relationship Id="rId22" Type="http://schemas.openxmlformats.org/officeDocument/2006/relationships/tags" Target="../tags/tag82.xml"/><Relationship Id="rId27" Type="http://schemas.openxmlformats.org/officeDocument/2006/relationships/tags" Target="../tags/tag87.xml"/><Relationship Id="rId30" Type="http://schemas.openxmlformats.org/officeDocument/2006/relationships/tags" Target="../tags/tag90.xml"/><Relationship Id="rId35" Type="http://schemas.openxmlformats.org/officeDocument/2006/relationships/tags" Target="../tags/tag95.xml"/><Relationship Id="rId43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114.xml"/><Relationship Id="rId18" Type="http://schemas.openxmlformats.org/officeDocument/2006/relationships/tags" Target="../tags/tag119.xml"/><Relationship Id="rId26" Type="http://schemas.openxmlformats.org/officeDocument/2006/relationships/tags" Target="../tags/tag127.xml"/><Relationship Id="rId39" Type="http://schemas.openxmlformats.org/officeDocument/2006/relationships/tags" Target="../tags/tag140.xml"/><Relationship Id="rId21" Type="http://schemas.openxmlformats.org/officeDocument/2006/relationships/tags" Target="../tags/tag122.xml"/><Relationship Id="rId34" Type="http://schemas.openxmlformats.org/officeDocument/2006/relationships/tags" Target="../tags/tag135.xml"/><Relationship Id="rId42" Type="http://schemas.openxmlformats.org/officeDocument/2006/relationships/tags" Target="../tags/tag143.xml"/><Relationship Id="rId47" Type="http://schemas.openxmlformats.org/officeDocument/2006/relationships/tags" Target="../tags/tag148.xml"/><Relationship Id="rId50" Type="http://schemas.openxmlformats.org/officeDocument/2006/relationships/tags" Target="../tags/tag151.xml"/><Relationship Id="rId55" Type="http://schemas.openxmlformats.org/officeDocument/2006/relationships/slideLayout" Target="../slideLayouts/slideLayout41.xml"/><Relationship Id="rId63" Type="http://schemas.openxmlformats.org/officeDocument/2006/relationships/chart" Target="../charts/chart6.xml"/><Relationship Id="rId7" Type="http://schemas.openxmlformats.org/officeDocument/2006/relationships/tags" Target="../tags/tag108.xml"/><Relationship Id="rId2" Type="http://schemas.openxmlformats.org/officeDocument/2006/relationships/tags" Target="../tags/tag103.xml"/><Relationship Id="rId16" Type="http://schemas.openxmlformats.org/officeDocument/2006/relationships/tags" Target="../tags/tag117.xml"/><Relationship Id="rId20" Type="http://schemas.openxmlformats.org/officeDocument/2006/relationships/tags" Target="../tags/tag121.xml"/><Relationship Id="rId29" Type="http://schemas.openxmlformats.org/officeDocument/2006/relationships/tags" Target="../tags/tag130.xml"/><Relationship Id="rId41" Type="http://schemas.openxmlformats.org/officeDocument/2006/relationships/tags" Target="../tags/tag142.xml"/><Relationship Id="rId54" Type="http://schemas.openxmlformats.org/officeDocument/2006/relationships/tags" Target="../tags/tag155.xml"/><Relationship Id="rId62" Type="http://schemas.openxmlformats.org/officeDocument/2006/relationships/chart" Target="../charts/chart5.xml"/><Relationship Id="rId1" Type="http://schemas.openxmlformats.org/officeDocument/2006/relationships/vmlDrawing" Target="../drawings/vmlDrawing29.vml"/><Relationship Id="rId6" Type="http://schemas.openxmlformats.org/officeDocument/2006/relationships/tags" Target="../tags/tag107.xml"/><Relationship Id="rId11" Type="http://schemas.openxmlformats.org/officeDocument/2006/relationships/tags" Target="../tags/tag112.xml"/><Relationship Id="rId24" Type="http://schemas.openxmlformats.org/officeDocument/2006/relationships/tags" Target="../tags/tag125.xml"/><Relationship Id="rId32" Type="http://schemas.openxmlformats.org/officeDocument/2006/relationships/tags" Target="../tags/tag133.xml"/><Relationship Id="rId37" Type="http://schemas.openxmlformats.org/officeDocument/2006/relationships/tags" Target="../tags/tag138.xml"/><Relationship Id="rId40" Type="http://schemas.openxmlformats.org/officeDocument/2006/relationships/tags" Target="../tags/tag141.xml"/><Relationship Id="rId45" Type="http://schemas.openxmlformats.org/officeDocument/2006/relationships/tags" Target="../tags/tag146.xml"/><Relationship Id="rId53" Type="http://schemas.openxmlformats.org/officeDocument/2006/relationships/tags" Target="../tags/tag154.xml"/><Relationship Id="rId58" Type="http://schemas.openxmlformats.org/officeDocument/2006/relationships/image" Target="../media/image9.emf"/><Relationship Id="rId5" Type="http://schemas.openxmlformats.org/officeDocument/2006/relationships/tags" Target="../tags/tag106.xml"/><Relationship Id="rId15" Type="http://schemas.openxmlformats.org/officeDocument/2006/relationships/tags" Target="../tags/tag116.xml"/><Relationship Id="rId23" Type="http://schemas.openxmlformats.org/officeDocument/2006/relationships/tags" Target="../tags/tag124.xml"/><Relationship Id="rId28" Type="http://schemas.openxmlformats.org/officeDocument/2006/relationships/tags" Target="../tags/tag129.xml"/><Relationship Id="rId36" Type="http://schemas.openxmlformats.org/officeDocument/2006/relationships/tags" Target="../tags/tag137.xml"/><Relationship Id="rId49" Type="http://schemas.openxmlformats.org/officeDocument/2006/relationships/tags" Target="../tags/tag150.xml"/><Relationship Id="rId57" Type="http://schemas.openxmlformats.org/officeDocument/2006/relationships/oleObject" Target="../embeddings/oleObject29.bin"/><Relationship Id="rId61" Type="http://schemas.openxmlformats.org/officeDocument/2006/relationships/chart" Target="../charts/chart4.xml"/><Relationship Id="rId10" Type="http://schemas.openxmlformats.org/officeDocument/2006/relationships/tags" Target="../tags/tag111.xml"/><Relationship Id="rId19" Type="http://schemas.openxmlformats.org/officeDocument/2006/relationships/tags" Target="../tags/tag120.xml"/><Relationship Id="rId31" Type="http://schemas.openxmlformats.org/officeDocument/2006/relationships/tags" Target="../tags/tag132.xml"/><Relationship Id="rId44" Type="http://schemas.openxmlformats.org/officeDocument/2006/relationships/tags" Target="../tags/tag145.xml"/><Relationship Id="rId52" Type="http://schemas.openxmlformats.org/officeDocument/2006/relationships/tags" Target="../tags/tag153.xml"/><Relationship Id="rId60" Type="http://schemas.openxmlformats.org/officeDocument/2006/relationships/chart" Target="../charts/chart3.xml"/><Relationship Id="rId4" Type="http://schemas.openxmlformats.org/officeDocument/2006/relationships/tags" Target="../tags/tag105.xml"/><Relationship Id="rId9" Type="http://schemas.openxmlformats.org/officeDocument/2006/relationships/tags" Target="../tags/tag110.xml"/><Relationship Id="rId14" Type="http://schemas.openxmlformats.org/officeDocument/2006/relationships/tags" Target="../tags/tag115.xml"/><Relationship Id="rId22" Type="http://schemas.openxmlformats.org/officeDocument/2006/relationships/tags" Target="../tags/tag123.xml"/><Relationship Id="rId27" Type="http://schemas.openxmlformats.org/officeDocument/2006/relationships/tags" Target="../tags/tag128.xml"/><Relationship Id="rId30" Type="http://schemas.openxmlformats.org/officeDocument/2006/relationships/tags" Target="../tags/tag131.xml"/><Relationship Id="rId35" Type="http://schemas.openxmlformats.org/officeDocument/2006/relationships/tags" Target="../tags/tag136.xml"/><Relationship Id="rId43" Type="http://schemas.openxmlformats.org/officeDocument/2006/relationships/tags" Target="../tags/tag144.xml"/><Relationship Id="rId48" Type="http://schemas.openxmlformats.org/officeDocument/2006/relationships/tags" Target="../tags/tag149.xml"/><Relationship Id="rId56" Type="http://schemas.openxmlformats.org/officeDocument/2006/relationships/notesSlide" Target="../notesSlides/notesSlide5.xml"/><Relationship Id="rId64" Type="http://schemas.openxmlformats.org/officeDocument/2006/relationships/chart" Target="../charts/chart7.xml"/><Relationship Id="rId8" Type="http://schemas.openxmlformats.org/officeDocument/2006/relationships/tags" Target="../tags/tag109.xml"/><Relationship Id="rId51" Type="http://schemas.openxmlformats.org/officeDocument/2006/relationships/tags" Target="../tags/tag152.xml"/><Relationship Id="rId3" Type="http://schemas.openxmlformats.org/officeDocument/2006/relationships/tags" Target="../tags/tag104.xml"/><Relationship Id="rId12" Type="http://schemas.openxmlformats.org/officeDocument/2006/relationships/tags" Target="../tags/tag113.xml"/><Relationship Id="rId17" Type="http://schemas.openxmlformats.org/officeDocument/2006/relationships/tags" Target="../tags/tag118.xml"/><Relationship Id="rId25" Type="http://schemas.openxmlformats.org/officeDocument/2006/relationships/tags" Target="../tags/tag126.xml"/><Relationship Id="rId33" Type="http://schemas.openxmlformats.org/officeDocument/2006/relationships/tags" Target="../tags/tag134.xml"/><Relationship Id="rId38" Type="http://schemas.openxmlformats.org/officeDocument/2006/relationships/tags" Target="../tags/tag139.xml"/><Relationship Id="rId46" Type="http://schemas.openxmlformats.org/officeDocument/2006/relationships/tags" Target="../tags/tag147.xml"/><Relationship Id="rId59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62.xml"/><Relationship Id="rId13" Type="http://schemas.openxmlformats.org/officeDocument/2006/relationships/tags" Target="../tags/tag167.xml"/><Relationship Id="rId18" Type="http://schemas.openxmlformats.org/officeDocument/2006/relationships/tags" Target="../tags/tag172.xml"/><Relationship Id="rId26" Type="http://schemas.openxmlformats.org/officeDocument/2006/relationships/tags" Target="../tags/tag180.xml"/><Relationship Id="rId3" Type="http://schemas.openxmlformats.org/officeDocument/2006/relationships/tags" Target="../tags/tag157.xml"/><Relationship Id="rId21" Type="http://schemas.openxmlformats.org/officeDocument/2006/relationships/tags" Target="../tags/tag175.xml"/><Relationship Id="rId7" Type="http://schemas.openxmlformats.org/officeDocument/2006/relationships/tags" Target="../tags/tag161.xml"/><Relationship Id="rId12" Type="http://schemas.openxmlformats.org/officeDocument/2006/relationships/tags" Target="../tags/tag166.xml"/><Relationship Id="rId17" Type="http://schemas.openxmlformats.org/officeDocument/2006/relationships/tags" Target="../tags/tag171.xml"/><Relationship Id="rId25" Type="http://schemas.openxmlformats.org/officeDocument/2006/relationships/tags" Target="../tags/tag179.xml"/><Relationship Id="rId2" Type="http://schemas.openxmlformats.org/officeDocument/2006/relationships/tags" Target="../tags/tag156.xml"/><Relationship Id="rId16" Type="http://schemas.openxmlformats.org/officeDocument/2006/relationships/tags" Target="../tags/tag170.xml"/><Relationship Id="rId20" Type="http://schemas.openxmlformats.org/officeDocument/2006/relationships/tags" Target="../tags/tag174.xml"/><Relationship Id="rId29" Type="http://schemas.openxmlformats.org/officeDocument/2006/relationships/oleObject" Target="../embeddings/oleObject30.bin"/><Relationship Id="rId1" Type="http://schemas.openxmlformats.org/officeDocument/2006/relationships/vmlDrawing" Target="../drawings/vmlDrawing30.vml"/><Relationship Id="rId6" Type="http://schemas.openxmlformats.org/officeDocument/2006/relationships/tags" Target="../tags/tag160.xml"/><Relationship Id="rId11" Type="http://schemas.openxmlformats.org/officeDocument/2006/relationships/tags" Target="../tags/tag165.xml"/><Relationship Id="rId24" Type="http://schemas.openxmlformats.org/officeDocument/2006/relationships/tags" Target="../tags/tag178.xml"/><Relationship Id="rId32" Type="http://schemas.openxmlformats.org/officeDocument/2006/relationships/chart" Target="../charts/chart10.xml"/><Relationship Id="rId5" Type="http://schemas.openxmlformats.org/officeDocument/2006/relationships/tags" Target="../tags/tag159.xml"/><Relationship Id="rId15" Type="http://schemas.openxmlformats.org/officeDocument/2006/relationships/tags" Target="../tags/tag169.xml"/><Relationship Id="rId23" Type="http://schemas.openxmlformats.org/officeDocument/2006/relationships/tags" Target="../tags/tag177.xml"/><Relationship Id="rId28" Type="http://schemas.openxmlformats.org/officeDocument/2006/relationships/notesSlide" Target="../notesSlides/notesSlide6.xml"/><Relationship Id="rId10" Type="http://schemas.openxmlformats.org/officeDocument/2006/relationships/tags" Target="../tags/tag164.xml"/><Relationship Id="rId19" Type="http://schemas.openxmlformats.org/officeDocument/2006/relationships/tags" Target="../tags/tag173.xml"/><Relationship Id="rId31" Type="http://schemas.openxmlformats.org/officeDocument/2006/relationships/chart" Target="../charts/chart9.xml"/><Relationship Id="rId4" Type="http://schemas.openxmlformats.org/officeDocument/2006/relationships/tags" Target="../tags/tag158.xml"/><Relationship Id="rId9" Type="http://schemas.openxmlformats.org/officeDocument/2006/relationships/tags" Target="../tags/tag163.xml"/><Relationship Id="rId14" Type="http://schemas.openxmlformats.org/officeDocument/2006/relationships/tags" Target="../tags/tag168.xml"/><Relationship Id="rId22" Type="http://schemas.openxmlformats.org/officeDocument/2006/relationships/tags" Target="../tags/tag176.xml"/><Relationship Id="rId27" Type="http://schemas.openxmlformats.org/officeDocument/2006/relationships/slideLayout" Target="../slideLayouts/slideLayout41.xml"/><Relationship Id="rId30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87.xml"/><Relationship Id="rId13" Type="http://schemas.openxmlformats.org/officeDocument/2006/relationships/tags" Target="../tags/tag192.xml"/><Relationship Id="rId18" Type="http://schemas.openxmlformats.org/officeDocument/2006/relationships/tags" Target="../tags/tag197.xml"/><Relationship Id="rId26" Type="http://schemas.openxmlformats.org/officeDocument/2006/relationships/oleObject" Target="../embeddings/oleObject31.bin"/><Relationship Id="rId3" Type="http://schemas.openxmlformats.org/officeDocument/2006/relationships/tags" Target="../tags/tag182.xml"/><Relationship Id="rId21" Type="http://schemas.openxmlformats.org/officeDocument/2006/relationships/tags" Target="../tags/tag200.xml"/><Relationship Id="rId7" Type="http://schemas.openxmlformats.org/officeDocument/2006/relationships/tags" Target="../tags/tag186.xml"/><Relationship Id="rId12" Type="http://schemas.openxmlformats.org/officeDocument/2006/relationships/tags" Target="../tags/tag191.xml"/><Relationship Id="rId17" Type="http://schemas.openxmlformats.org/officeDocument/2006/relationships/tags" Target="../tags/tag196.xml"/><Relationship Id="rId25" Type="http://schemas.openxmlformats.org/officeDocument/2006/relationships/notesSlide" Target="../notesSlides/notesSlide7.xml"/><Relationship Id="rId2" Type="http://schemas.openxmlformats.org/officeDocument/2006/relationships/tags" Target="../tags/tag181.xml"/><Relationship Id="rId16" Type="http://schemas.openxmlformats.org/officeDocument/2006/relationships/tags" Target="../tags/tag195.xml"/><Relationship Id="rId20" Type="http://schemas.openxmlformats.org/officeDocument/2006/relationships/tags" Target="../tags/tag199.xml"/><Relationship Id="rId1" Type="http://schemas.openxmlformats.org/officeDocument/2006/relationships/vmlDrawing" Target="../drawings/vmlDrawing31.vml"/><Relationship Id="rId6" Type="http://schemas.openxmlformats.org/officeDocument/2006/relationships/tags" Target="../tags/tag185.xml"/><Relationship Id="rId11" Type="http://schemas.openxmlformats.org/officeDocument/2006/relationships/tags" Target="../tags/tag190.xml"/><Relationship Id="rId24" Type="http://schemas.openxmlformats.org/officeDocument/2006/relationships/slideLayout" Target="../slideLayouts/slideLayout41.xml"/><Relationship Id="rId5" Type="http://schemas.openxmlformats.org/officeDocument/2006/relationships/tags" Target="../tags/tag184.xml"/><Relationship Id="rId15" Type="http://schemas.openxmlformats.org/officeDocument/2006/relationships/tags" Target="../tags/tag194.xml"/><Relationship Id="rId23" Type="http://schemas.openxmlformats.org/officeDocument/2006/relationships/tags" Target="../tags/tag202.xml"/><Relationship Id="rId28" Type="http://schemas.openxmlformats.org/officeDocument/2006/relationships/chart" Target="../charts/chart11.xml"/><Relationship Id="rId10" Type="http://schemas.openxmlformats.org/officeDocument/2006/relationships/tags" Target="../tags/tag189.xml"/><Relationship Id="rId19" Type="http://schemas.openxmlformats.org/officeDocument/2006/relationships/tags" Target="../tags/tag198.xml"/><Relationship Id="rId4" Type="http://schemas.openxmlformats.org/officeDocument/2006/relationships/tags" Target="../tags/tag183.xml"/><Relationship Id="rId9" Type="http://schemas.openxmlformats.org/officeDocument/2006/relationships/tags" Target="../tags/tag188.xml"/><Relationship Id="rId14" Type="http://schemas.openxmlformats.org/officeDocument/2006/relationships/tags" Target="../tags/tag193.xml"/><Relationship Id="rId22" Type="http://schemas.openxmlformats.org/officeDocument/2006/relationships/tags" Target="../tags/tag201.xml"/><Relationship Id="rId27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>
            <a:extLst>
              <a:ext uri="{FF2B5EF4-FFF2-40B4-BE49-F238E27FC236}">
                <a16:creationId xmlns:a16="http://schemas.microsoft.com/office/drawing/2014/main" id="{28962178-4585-401F-97B7-2F3930F918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i="1" dirty="0"/>
              <a:t>Ulrika Eliason, Produktchef FNI</a:t>
            </a:r>
          </a:p>
          <a:p>
            <a:r>
              <a:rPr lang="sv-SE" i="1"/>
              <a:t>Mars 2019</a:t>
            </a:r>
            <a:endParaRPr lang="sv-SE" i="1" dirty="0"/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D1645A0D-3013-4CF8-8B6F-C43DC259ECD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163637" y="2933108"/>
            <a:ext cx="5370327" cy="991783"/>
          </a:xfrm>
        </p:spPr>
        <p:txBody>
          <a:bodyPr/>
          <a:lstStyle/>
          <a:p>
            <a:r>
              <a:rPr lang="sv-SE" dirty="0" err="1"/>
              <a:t>FTI´s</a:t>
            </a:r>
            <a:r>
              <a:rPr lang="sv-SE" dirty="0"/>
              <a:t> arbete kring 	 nya förordningarna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003841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9FFCC40A-8D3A-46EE-863B-D456145565B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1" name="think-cell Slide" r:id="rId6" imgW="359" imgH="360" progId="TCLayout.ActiveDocument.1">
                  <p:embed/>
                </p:oleObj>
              </mc:Choice>
              <mc:Fallback>
                <p:oleObj name="think-cell Slide" r:id="rId6" imgW="359" imgH="360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9FFCC40A-8D3A-46EE-863B-D456145565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>
            <a:extLst>
              <a:ext uri="{FF2B5EF4-FFF2-40B4-BE49-F238E27FC236}">
                <a16:creationId xmlns:a16="http://schemas.microsoft.com/office/drawing/2014/main" id="{2CF2B17C-E8D0-4DC8-BADC-4C14E1CF646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433862-F3F1-4D92-8232-A09DCB133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311" y="924066"/>
            <a:ext cx="9588639" cy="574675"/>
          </a:xfrm>
        </p:spPr>
        <p:txBody>
          <a:bodyPr/>
          <a:lstStyle/>
          <a:p>
            <a:r>
              <a:rPr lang="sv-SE"/>
              <a:t>Framtida lösning </a:t>
            </a:r>
            <a:endParaRPr lang="sv-SE" dirty="0"/>
          </a:p>
        </p:txBody>
      </p:sp>
      <p:sp>
        <p:nvSpPr>
          <p:cNvPr id="7" name="Source">
            <a:extLst>
              <a:ext uri="{FF2B5EF4-FFF2-40B4-BE49-F238E27FC236}">
                <a16:creationId xmlns:a16="http://schemas.microsoft.com/office/drawing/2014/main" id="{6023FDE7-AF66-4934-A867-B06226EF0305}"/>
              </a:ext>
            </a:extLst>
          </p:cNvPr>
          <p:cNvSpPr txBox="1"/>
          <p:nvPr/>
        </p:nvSpPr>
        <p:spPr>
          <a:xfrm>
            <a:off x="1187311" y="6628825"/>
            <a:ext cx="801501" cy="124650"/>
          </a:xfrm>
          <a:prstGeom prst="rect">
            <a:avLst/>
          </a:prstGeom>
          <a:noFill/>
          <a:ln w="9525">
            <a:noFill/>
          </a:ln>
        </p:spPr>
        <p:txBody>
          <a:bodyPr vert="horz" wrap="none" lIns="0" tIns="0" rIns="0" bIns="0" rtlCol="0" anchor="b" anchorCtr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Källa: Intervjuer</a:t>
            </a:r>
          </a:p>
        </p:txBody>
      </p:sp>
      <p:sp>
        <p:nvSpPr>
          <p:cNvPr id="52" name="RBContent18">
            <a:extLst>
              <a:ext uri="{FF2B5EF4-FFF2-40B4-BE49-F238E27FC236}">
                <a16:creationId xmlns:a16="http://schemas.microsoft.com/office/drawing/2014/main" id="{8A8EB584-71AA-41FD-B8DA-30D1044C4B36}"/>
              </a:ext>
            </a:extLst>
          </p:cNvPr>
          <p:cNvSpPr txBox="1">
            <a:spLocks/>
          </p:cNvSpPr>
          <p:nvPr/>
        </p:nvSpPr>
        <p:spPr>
          <a:xfrm>
            <a:off x="3053473" y="2284413"/>
            <a:ext cx="1909526" cy="1936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srgbClr val="0492D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Produkterbjudande</a:t>
            </a:r>
          </a:p>
        </p:txBody>
      </p:sp>
      <p:sp>
        <p:nvSpPr>
          <p:cNvPr id="53" name="RBContent11">
            <a:extLst>
              <a:ext uri="{FF2B5EF4-FFF2-40B4-BE49-F238E27FC236}">
                <a16:creationId xmlns:a16="http://schemas.microsoft.com/office/drawing/2014/main" id="{6D66E7B3-09C8-4326-B8BF-4C78508C47DD}"/>
              </a:ext>
            </a:extLst>
          </p:cNvPr>
          <p:cNvSpPr txBox="1">
            <a:spLocks/>
          </p:cNvSpPr>
          <p:nvPr/>
        </p:nvSpPr>
        <p:spPr>
          <a:xfrm>
            <a:off x="1199160" y="2613025"/>
            <a:ext cx="1341813" cy="1936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srgbClr val="E779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Småhus</a:t>
            </a:r>
          </a:p>
        </p:txBody>
      </p:sp>
      <p:sp>
        <p:nvSpPr>
          <p:cNvPr id="54" name="Freeform 5">
            <a:extLst>
              <a:ext uri="{FF2B5EF4-FFF2-40B4-BE49-F238E27FC236}">
                <a16:creationId xmlns:a16="http://schemas.microsoft.com/office/drawing/2014/main" id="{1140B346-6E60-4836-8133-B650D7259A48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187311" y="4019308"/>
            <a:ext cx="715876" cy="571742"/>
          </a:xfrm>
          <a:custGeom>
            <a:avLst/>
            <a:gdLst>
              <a:gd name="T0" fmla="*/ 1358 w 1826"/>
              <a:gd name="T1" fmla="*/ 872 h 1636"/>
              <a:gd name="T2" fmla="*/ 1040 w 1826"/>
              <a:gd name="T3" fmla="*/ 872 h 1636"/>
              <a:gd name="T4" fmla="*/ 1040 w 1826"/>
              <a:gd name="T5" fmla="*/ 1636 h 1636"/>
              <a:gd name="T6" fmla="*/ 1358 w 1826"/>
              <a:gd name="T7" fmla="*/ 1636 h 1636"/>
              <a:gd name="T8" fmla="*/ 1358 w 1826"/>
              <a:gd name="T9" fmla="*/ 872 h 1636"/>
              <a:gd name="T10" fmla="*/ 404 w 1826"/>
              <a:gd name="T11" fmla="*/ 1191 h 1636"/>
              <a:gd name="T12" fmla="*/ 849 w 1826"/>
              <a:gd name="T13" fmla="*/ 1191 h 1636"/>
              <a:gd name="T14" fmla="*/ 849 w 1826"/>
              <a:gd name="T15" fmla="*/ 809 h 1636"/>
              <a:gd name="T16" fmla="*/ 404 w 1826"/>
              <a:gd name="T17" fmla="*/ 809 h 1636"/>
              <a:gd name="T18" fmla="*/ 404 w 1826"/>
              <a:gd name="T19" fmla="*/ 1191 h 1636"/>
              <a:gd name="T20" fmla="*/ 213 w 1826"/>
              <a:gd name="T21" fmla="*/ 1636 h 1636"/>
              <a:gd name="T22" fmla="*/ 213 w 1826"/>
              <a:gd name="T23" fmla="*/ 790 h 1636"/>
              <a:gd name="T24" fmla="*/ 45 w 1826"/>
              <a:gd name="T25" fmla="*/ 958 h 1636"/>
              <a:gd name="T26" fmla="*/ 0 w 1826"/>
              <a:gd name="T27" fmla="*/ 914 h 1636"/>
              <a:gd name="T28" fmla="*/ 913 w 1826"/>
              <a:gd name="T29" fmla="*/ 0 h 1636"/>
              <a:gd name="T30" fmla="*/ 1826 w 1826"/>
              <a:gd name="T31" fmla="*/ 914 h 1636"/>
              <a:gd name="T32" fmla="*/ 1781 w 1826"/>
              <a:gd name="T33" fmla="*/ 958 h 1636"/>
              <a:gd name="T34" fmla="*/ 1613 w 1826"/>
              <a:gd name="T35" fmla="*/ 790 h 1636"/>
              <a:gd name="T36" fmla="*/ 1613 w 1826"/>
              <a:gd name="T37" fmla="*/ 1636 h 1636"/>
              <a:gd name="T38" fmla="*/ 1422 w 1826"/>
              <a:gd name="T39" fmla="*/ 1636 h 1636"/>
              <a:gd name="T40" fmla="*/ 1422 w 1826"/>
              <a:gd name="T41" fmla="*/ 809 h 1636"/>
              <a:gd name="T42" fmla="*/ 977 w 1826"/>
              <a:gd name="T43" fmla="*/ 809 h 1636"/>
              <a:gd name="T44" fmla="*/ 977 w 1826"/>
              <a:gd name="T45" fmla="*/ 1636 h 1636"/>
              <a:gd name="T46" fmla="*/ 213 w 1826"/>
              <a:gd name="T47" fmla="*/ 1636 h 1636"/>
              <a:gd name="T48" fmla="*/ 468 w 1826"/>
              <a:gd name="T49" fmla="*/ 872 h 1636"/>
              <a:gd name="T50" fmla="*/ 786 w 1826"/>
              <a:gd name="T51" fmla="*/ 872 h 1636"/>
              <a:gd name="T52" fmla="*/ 786 w 1826"/>
              <a:gd name="T53" fmla="*/ 1127 h 1636"/>
              <a:gd name="T54" fmla="*/ 468 w 1826"/>
              <a:gd name="T55" fmla="*/ 1127 h 1636"/>
              <a:gd name="T56" fmla="*/ 468 w 1826"/>
              <a:gd name="T57" fmla="*/ 872 h 1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826" h="1636">
                <a:moveTo>
                  <a:pt x="1358" y="872"/>
                </a:moveTo>
                <a:lnTo>
                  <a:pt x="1040" y="872"/>
                </a:lnTo>
                <a:lnTo>
                  <a:pt x="1040" y="1636"/>
                </a:lnTo>
                <a:lnTo>
                  <a:pt x="1358" y="1636"/>
                </a:lnTo>
                <a:lnTo>
                  <a:pt x="1358" y="872"/>
                </a:lnTo>
                <a:close/>
                <a:moveTo>
                  <a:pt x="404" y="1191"/>
                </a:moveTo>
                <a:lnTo>
                  <a:pt x="849" y="1191"/>
                </a:lnTo>
                <a:lnTo>
                  <a:pt x="849" y="809"/>
                </a:lnTo>
                <a:lnTo>
                  <a:pt x="404" y="809"/>
                </a:lnTo>
                <a:lnTo>
                  <a:pt x="404" y="1191"/>
                </a:lnTo>
                <a:close/>
                <a:moveTo>
                  <a:pt x="213" y="1636"/>
                </a:moveTo>
                <a:lnTo>
                  <a:pt x="213" y="790"/>
                </a:lnTo>
                <a:lnTo>
                  <a:pt x="45" y="958"/>
                </a:lnTo>
                <a:lnTo>
                  <a:pt x="0" y="914"/>
                </a:lnTo>
                <a:lnTo>
                  <a:pt x="913" y="0"/>
                </a:lnTo>
                <a:lnTo>
                  <a:pt x="1826" y="914"/>
                </a:lnTo>
                <a:lnTo>
                  <a:pt x="1781" y="958"/>
                </a:lnTo>
                <a:lnTo>
                  <a:pt x="1613" y="790"/>
                </a:lnTo>
                <a:lnTo>
                  <a:pt x="1613" y="1636"/>
                </a:lnTo>
                <a:lnTo>
                  <a:pt x="1422" y="1636"/>
                </a:lnTo>
                <a:lnTo>
                  <a:pt x="1422" y="809"/>
                </a:lnTo>
                <a:lnTo>
                  <a:pt x="977" y="809"/>
                </a:lnTo>
                <a:lnTo>
                  <a:pt x="977" y="1636"/>
                </a:lnTo>
                <a:lnTo>
                  <a:pt x="213" y="1636"/>
                </a:lnTo>
                <a:close/>
                <a:moveTo>
                  <a:pt x="468" y="872"/>
                </a:moveTo>
                <a:lnTo>
                  <a:pt x="786" y="872"/>
                </a:lnTo>
                <a:lnTo>
                  <a:pt x="786" y="1127"/>
                </a:lnTo>
                <a:lnTo>
                  <a:pt x="468" y="1127"/>
                </a:lnTo>
                <a:lnTo>
                  <a:pt x="468" y="87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  <a:sym typeface="+mn-lt"/>
            </a:endParaRPr>
          </a:p>
        </p:txBody>
      </p:sp>
      <p:sp>
        <p:nvSpPr>
          <p:cNvPr id="59" name="RbNavigator">
            <a:extLst>
              <a:ext uri="{FF2B5EF4-FFF2-40B4-BE49-F238E27FC236}">
                <a16:creationId xmlns:a16="http://schemas.microsoft.com/office/drawing/2014/main" id="{BBB6C993-3905-445E-9D1E-6D234EA75645}"/>
              </a:ext>
            </a:extLst>
          </p:cNvPr>
          <p:cNvSpPr txBox="1"/>
          <p:nvPr/>
        </p:nvSpPr>
        <p:spPr>
          <a:xfrm>
            <a:off x="3053473" y="2613025"/>
            <a:ext cx="472242" cy="473016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1" lang="sv-SE" sz="2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 Narrow" pitchFamily="34" charset="0"/>
              </a:rPr>
              <a:t>A</a:t>
            </a:r>
          </a:p>
        </p:txBody>
      </p:sp>
      <p:sp>
        <p:nvSpPr>
          <p:cNvPr id="60" name="RBContent16">
            <a:extLst>
              <a:ext uri="{FF2B5EF4-FFF2-40B4-BE49-F238E27FC236}">
                <a16:creationId xmlns:a16="http://schemas.microsoft.com/office/drawing/2014/main" id="{542FB3F0-CBB2-4578-9B7B-FA7819C0F194}"/>
              </a:ext>
            </a:extLst>
          </p:cNvPr>
          <p:cNvSpPr txBox="1">
            <a:spLocks/>
          </p:cNvSpPr>
          <p:nvPr/>
        </p:nvSpPr>
        <p:spPr>
          <a:xfrm>
            <a:off x="4572000" y="2613025"/>
            <a:ext cx="5838091" cy="87254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sz="21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FTI</a:t>
            </a:r>
            <a:r>
              <a:rPr kumimoji="0" lang="sv-SE" sz="2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 köper in sig i kommunens system för en given kommun</a:t>
            </a:r>
            <a:br>
              <a:rPr kumimoji="0" lang="sv-SE" sz="2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</a:br>
            <a:endParaRPr kumimoji="0" lang="sv-SE" sz="2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61" name="RbNavigator">
            <a:extLst>
              <a:ext uri="{FF2B5EF4-FFF2-40B4-BE49-F238E27FC236}">
                <a16:creationId xmlns:a16="http://schemas.microsoft.com/office/drawing/2014/main" id="{C8A48CA0-E7AF-4E40-A063-FD7E6B7E97F7}"/>
              </a:ext>
            </a:extLst>
          </p:cNvPr>
          <p:cNvSpPr txBox="1"/>
          <p:nvPr/>
        </p:nvSpPr>
        <p:spPr>
          <a:xfrm>
            <a:off x="3053473" y="3709988"/>
            <a:ext cx="472242" cy="473016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1" lang="sv-SE" sz="2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 Narrow" pitchFamily="34" charset="0"/>
              </a:rPr>
              <a:t>B</a:t>
            </a:r>
          </a:p>
        </p:txBody>
      </p:sp>
      <p:sp>
        <p:nvSpPr>
          <p:cNvPr id="62" name="RBContent16">
            <a:extLst>
              <a:ext uri="{FF2B5EF4-FFF2-40B4-BE49-F238E27FC236}">
                <a16:creationId xmlns:a16="http://schemas.microsoft.com/office/drawing/2014/main" id="{64591C7C-6844-4C18-844F-AD3433D1563A}"/>
              </a:ext>
            </a:extLst>
          </p:cNvPr>
          <p:cNvSpPr txBox="1">
            <a:spLocks/>
          </p:cNvSpPr>
          <p:nvPr/>
        </p:nvSpPr>
        <p:spPr>
          <a:xfrm>
            <a:off x="4572001" y="3709988"/>
            <a:ext cx="5838091" cy="58169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sz="2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FTI upphandlar producentspecifika system per område </a:t>
            </a:r>
            <a:endParaRPr kumimoji="0" lang="sv-SE" sz="2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69" name="RbLeanShape Left Angle 22">
            <a:extLst>
              <a:ext uri="{FF2B5EF4-FFF2-40B4-BE49-F238E27FC236}">
                <a16:creationId xmlns:a16="http://schemas.microsoft.com/office/drawing/2014/main" id="{B1AAFC13-87C6-4D93-ACCD-3AC906B1A53B}"/>
              </a:ext>
            </a:extLst>
          </p:cNvPr>
          <p:cNvSpPr/>
          <p:nvPr/>
        </p:nvSpPr>
        <p:spPr>
          <a:xfrm>
            <a:off x="3053473" y="2514600"/>
            <a:ext cx="7722477" cy="3690938"/>
          </a:xfrm>
          <a:custGeom>
            <a:avLst/>
            <a:gdLst>
              <a:gd name="connsiteX0" fmla="*/ 0 w 1270000"/>
              <a:gd name="connsiteY0" fmla="*/ 0 h 476250"/>
              <a:gd name="connsiteX1" fmla="*/ 1270000 w 1270000"/>
              <a:gd name="connsiteY1" fmla="*/ 0 h 476250"/>
              <a:gd name="connsiteX2" fmla="*/ 1270000 w 1270000"/>
              <a:gd name="connsiteY2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0000" h="476250">
                <a:moveTo>
                  <a:pt x="0" y="0"/>
                </a:moveTo>
                <a:lnTo>
                  <a:pt x="1270000" y="0"/>
                </a:lnTo>
                <a:lnTo>
                  <a:pt x="1270000" y="476250"/>
                </a:lnTo>
              </a:path>
            </a:pathLst>
          </a:custGeom>
          <a:ln w="952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cxnSp>
        <p:nvCxnSpPr>
          <p:cNvPr id="56" name="Straight Connector 14">
            <a:extLst>
              <a:ext uri="{FF2B5EF4-FFF2-40B4-BE49-F238E27FC236}">
                <a16:creationId xmlns:a16="http://schemas.microsoft.com/office/drawing/2014/main" id="{28089D80-7D00-4956-BC8E-CF3D814D1EDE}"/>
              </a:ext>
            </a:extLst>
          </p:cNvPr>
          <p:cNvCxnSpPr>
            <a:cxnSpLocks/>
          </p:cNvCxnSpPr>
          <p:nvPr/>
        </p:nvCxnSpPr>
        <p:spPr>
          <a:xfrm>
            <a:off x="1199161" y="2514600"/>
            <a:ext cx="1658703" cy="0"/>
          </a:xfrm>
          <a:prstGeom prst="line">
            <a:avLst/>
          </a:prstGeom>
          <a:ln w="9525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BContent11">
            <a:extLst>
              <a:ext uri="{FF2B5EF4-FFF2-40B4-BE49-F238E27FC236}">
                <a16:creationId xmlns:a16="http://schemas.microsoft.com/office/drawing/2014/main" id="{D6C47D16-C9F5-43BB-A45E-2AC80AF5D4E4}"/>
              </a:ext>
            </a:extLst>
          </p:cNvPr>
          <p:cNvSpPr txBox="1">
            <a:spLocks/>
          </p:cNvSpPr>
          <p:nvPr/>
        </p:nvSpPr>
        <p:spPr>
          <a:xfrm>
            <a:off x="1199162" y="4852989"/>
            <a:ext cx="1341815" cy="1938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srgbClr val="E779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Flerfamiljshus</a:t>
            </a:r>
          </a:p>
        </p:txBody>
      </p:sp>
      <p:sp>
        <p:nvSpPr>
          <p:cNvPr id="64" name="Freeform 5">
            <a:extLst>
              <a:ext uri="{FF2B5EF4-FFF2-40B4-BE49-F238E27FC236}">
                <a16:creationId xmlns:a16="http://schemas.microsoft.com/office/drawing/2014/main" id="{2D6E7B4F-E769-455A-8EDA-0B3FF4549006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193316" y="5457826"/>
            <a:ext cx="709777" cy="747713"/>
          </a:xfrm>
          <a:custGeom>
            <a:avLst/>
            <a:gdLst>
              <a:gd name="T0" fmla="*/ 0 w 1766"/>
              <a:gd name="T1" fmla="*/ 2087 h 2087"/>
              <a:gd name="T2" fmla="*/ 963 w 1766"/>
              <a:gd name="T3" fmla="*/ 0 h 2087"/>
              <a:gd name="T4" fmla="*/ 1766 w 1766"/>
              <a:gd name="T5" fmla="*/ 963 h 2087"/>
              <a:gd name="T6" fmla="*/ 722 w 1766"/>
              <a:gd name="T7" fmla="*/ 2087 h 2087"/>
              <a:gd name="T8" fmla="*/ 241 w 1766"/>
              <a:gd name="T9" fmla="*/ 1605 h 2087"/>
              <a:gd name="T10" fmla="*/ 642 w 1766"/>
              <a:gd name="T11" fmla="*/ 1686 h 2087"/>
              <a:gd name="T12" fmla="*/ 321 w 1766"/>
              <a:gd name="T13" fmla="*/ 2087 h 2087"/>
              <a:gd name="T14" fmla="*/ 642 w 1766"/>
              <a:gd name="T15" fmla="*/ 1686 h 2087"/>
              <a:gd name="T16" fmla="*/ 1445 w 1766"/>
              <a:gd name="T17" fmla="*/ 1886 h 2087"/>
              <a:gd name="T18" fmla="*/ 1606 w 1766"/>
              <a:gd name="T19" fmla="*/ 1646 h 2087"/>
              <a:gd name="T20" fmla="*/ 1365 w 1766"/>
              <a:gd name="T21" fmla="*/ 1565 h 2087"/>
              <a:gd name="T22" fmla="*/ 963 w 1766"/>
              <a:gd name="T23" fmla="*/ 1886 h 2087"/>
              <a:gd name="T24" fmla="*/ 1044 w 1766"/>
              <a:gd name="T25" fmla="*/ 1646 h 2087"/>
              <a:gd name="T26" fmla="*/ 1204 w 1766"/>
              <a:gd name="T27" fmla="*/ 1565 h 2087"/>
              <a:gd name="T28" fmla="*/ 963 w 1766"/>
              <a:gd name="T29" fmla="*/ 1886 h 2087"/>
              <a:gd name="T30" fmla="*/ 1445 w 1766"/>
              <a:gd name="T31" fmla="*/ 1445 h 2087"/>
              <a:gd name="T32" fmla="*/ 1606 w 1766"/>
              <a:gd name="T33" fmla="*/ 1204 h 2087"/>
              <a:gd name="T34" fmla="*/ 1365 w 1766"/>
              <a:gd name="T35" fmla="*/ 1124 h 2087"/>
              <a:gd name="T36" fmla="*/ 963 w 1766"/>
              <a:gd name="T37" fmla="*/ 1445 h 2087"/>
              <a:gd name="T38" fmla="*/ 1044 w 1766"/>
              <a:gd name="T39" fmla="*/ 1204 h 2087"/>
              <a:gd name="T40" fmla="*/ 1204 w 1766"/>
              <a:gd name="T41" fmla="*/ 1124 h 2087"/>
              <a:gd name="T42" fmla="*/ 963 w 1766"/>
              <a:gd name="T43" fmla="*/ 1445 h 2087"/>
              <a:gd name="T44" fmla="*/ 642 w 1766"/>
              <a:gd name="T45" fmla="*/ 1445 h 2087"/>
              <a:gd name="T46" fmla="*/ 803 w 1766"/>
              <a:gd name="T47" fmla="*/ 1204 h 2087"/>
              <a:gd name="T48" fmla="*/ 562 w 1766"/>
              <a:gd name="T49" fmla="*/ 1124 h 2087"/>
              <a:gd name="T50" fmla="*/ 161 w 1766"/>
              <a:gd name="T51" fmla="*/ 1445 h 2087"/>
              <a:gd name="T52" fmla="*/ 241 w 1766"/>
              <a:gd name="T53" fmla="*/ 1204 h 2087"/>
              <a:gd name="T54" fmla="*/ 401 w 1766"/>
              <a:gd name="T55" fmla="*/ 1124 h 2087"/>
              <a:gd name="T56" fmla="*/ 161 w 1766"/>
              <a:gd name="T57" fmla="*/ 1445 h 2087"/>
              <a:gd name="T58" fmla="*/ 642 w 1766"/>
              <a:gd name="T59" fmla="*/ 1003 h 2087"/>
              <a:gd name="T60" fmla="*/ 803 w 1766"/>
              <a:gd name="T61" fmla="*/ 763 h 2087"/>
              <a:gd name="T62" fmla="*/ 562 w 1766"/>
              <a:gd name="T63" fmla="*/ 682 h 2087"/>
              <a:gd name="T64" fmla="*/ 161 w 1766"/>
              <a:gd name="T65" fmla="*/ 1003 h 2087"/>
              <a:gd name="T66" fmla="*/ 241 w 1766"/>
              <a:gd name="T67" fmla="*/ 763 h 2087"/>
              <a:gd name="T68" fmla="*/ 401 w 1766"/>
              <a:gd name="T69" fmla="*/ 682 h 2087"/>
              <a:gd name="T70" fmla="*/ 161 w 1766"/>
              <a:gd name="T71" fmla="*/ 1003 h 2087"/>
              <a:gd name="T72" fmla="*/ 642 w 1766"/>
              <a:gd name="T73" fmla="*/ 562 h 2087"/>
              <a:gd name="T74" fmla="*/ 803 w 1766"/>
              <a:gd name="T75" fmla="*/ 321 h 2087"/>
              <a:gd name="T76" fmla="*/ 562 w 1766"/>
              <a:gd name="T77" fmla="*/ 241 h 2087"/>
              <a:gd name="T78" fmla="*/ 161 w 1766"/>
              <a:gd name="T79" fmla="*/ 562 h 2087"/>
              <a:gd name="T80" fmla="*/ 241 w 1766"/>
              <a:gd name="T81" fmla="*/ 321 h 2087"/>
              <a:gd name="T82" fmla="*/ 401 w 1766"/>
              <a:gd name="T83" fmla="*/ 241 h 2087"/>
              <a:gd name="T84" fmla="*/ 161 w 1766"/>
              <a:gd name="T85" fmla="*/ 562 h 2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766" h="2087">
                <a:moveTo>
                  <a:pt x="241" y="2087"/>
                </a:moveTo>
                <a:lnTo>
                  <a:pt x="0" y="2087"/>
                </a:lnTo>
                <a:lnTo>
                  <a:pt x="0" y="0"/>
                </a:lnTo>
                <a:lnTo>
                  <a:pt x="963" y="0"/>
                </a:lnTo>
                <a:lnTo>
                  <a:pt x="963" y="963"/>
                </a:lnTo>
                <a:lnTo>
                  <a:pt x="1766" y="963"/>
                </a:lnTo>
                <a:lnTo>
                  <a:pt x="1766" y="2087"/>
                </a:lnTo>
                <a:lnTo>
                  <a:pt x="722" y="2087"/>
                </a:lnTo>
                <a:lnTo>
                  <a:pt x="722" y="1605"/>
                </a:lnTo>
                <a:lnTo>
                  <a:pt x="241" y="1605"/>
                </a:lnTo>
                <a:lnTo>
                  <a:pt x="241" y="2087"/>
                </a:lnTo>
                <a:close/>
                <a:moveTo>
                  <a:pt x="642" y="1686"/>
                </a:moveTo>
                <a:lnTo>
                  <a:pt x="321" y="1686"/>
                </a:lnTo>
                <a:lnTo>
                  <a:pt x="321" y="2087"/>
                </a:lnTo>
                <a:lnTo>
                  <a:pt x="642" y="2087"/>
                </a:lnTo>
                <a:lnTo>
                  <a:pt x="642" y="1686"/>
                </a:lnTo>
                <a:close/>
                <a:moveTo>
                  <a:pt x="1365" y="1886"/>
                </a:moveTo>
                <a:lnTo>
                  <a:pt x="1445" y="1886"/>
                </a:lnTo>
                <a:lnTo>
                  <a:pt x="1445" y="1646"/>
                </a:lnTo>
                <a:lnTo>
                  <a:pt x="1606" y="1646"/>
                </a:lnTo>
                <a:lnTo>
                  <a:pt x="1606" y="1565"/>
                </a:lnTo>
                <a:lnTo>
                  <a:pt x="1365" y="1565"/>
                </a:lnTo>
                <a:lnTo>
                  <a:pt x="1365" y="1886"/>
                </a:lnTo>
                <a:close/>
                <a:moveTo>
                  <a:pt x="963" y="1886"/>
                </a:moveTo>
                <a:lnTo>
                  <a:pt x="1044" y="1886"/>
                </a:lnTo>
                <a:lnTo>
                  <a:pt x="1044" y="1646"/>
                </a:lnTo>
                <a:lnTo>
                  <a:pt x="1204" y="1646"/>
                </a:lnTo>
                <a:lnTo>
                  <a:pt x="1204" y="1565"/>
                </a:lnTo>
                <a:lnTo>
                  <a:pt x="963" y="1565"/>
                </a:lnTo>
                <a:lnTo>
                  <a:pt x="963" y="1886"/>
                </a:lnTo>
                <a:close/>
                <a:moveTo>
                  <a:pt x="1365" y="1445"/>
                </a:moveTo>
                <a:lnTo>
                  <a:pt x="1445" y="1445"/>
                </a:lnTo>
                <a:lnTo>
                  <a:pt x="1445" y="1204"/>
                </a:lnTo>
                <a:lnTo>
                  <a:pt x="1606" y="1204"/>
                </a:lnTo>
                <a:lnTo>
                  <a:pt x="1606" y="1124"/>
                </a:lnTo>
                <a:lnTo>
                  <a:pt x="1365" y="1124"/>
                </a:lnTo>
                <a:lnTo>
                  <a:pt x="1365" y="1445"/>
                </a:lnTo>
                <a:close/>
                <a:moveTo>
                  <a:pt x="963" y="1445"/>
                </a:moveTo>
                <a:lnTo>
                  <a:pt x="1044" y="1445"/>
                </a:lnTo>
                <a:lnTo>
                  <a:pt x="1044" y="1204"/>
                </a:lnTo>
                <a:lnTo>
                  <a:pt x="1204" y="1204"/>
                </a:lnTo>
                <a:lnTo>
                  <a:pt x="1204" y="1124"/>
                </a:lnTo>
                <a:lnTo>
                  <a:pt x="963" y="1124"/>
                </a:lnTo>
                <a:lnTo>
                  <a:pt x="963" y="1445"/>
                </a:lnTo>
                <a:close/>
                <a:moveTo>
                  <a:pt x="562" y="1445"/>
                </a:moveTo>
                <a:lnTo>
                  <a:pt x="642" y="1445"/>
                </a:lnTo>
                <a:lnTo>
                  <a:pt x="642" y="1204"/>
                </a:lnTo>
                <a:lnTo>
                  <a:pt x="803" y="1204"/>
                </a:lnTo>
                <a:lnTo>
                  <a:pt x="803" y="1124"/>
                </a:lnTo>
                <a:lnTo>
                  <a:pt x="562" y="1124"/>
                </a:lnTo>
                <a:lnTo>
                  <a:pt x="562" y="1445"/>
                </a:lnTo>
                <a:close/>
                <a:moveTo>
                  <a:pt x="161" y="1445"/>
                </a:moveTo>
                <a:lnTo>
                  <a:pt x="241" y="1445"/>
                </a:lnTo>
                <a:lnTo>
                  <a:pt x="241" y="1204"/>
                </a:lnTo>
                <a:lnTo>
                  <a:pt x="401" y="1204"/>
                </a:lnTo>
                <a:lnTo>
                  <a:pt x="401" y="1124"/>
                </a:lnTo>
                <a:lnTo>
                  <a:pt x="161" y="1124"/>
                </a:lnTo>
                <a:lnTo>
                  <a:pt x="161" y="1445"/>
                </a:lnTo>
                <a:close/>
                <a:moveTo>
                  <a:pt x="562" y="1003"/>
                </a:moveTo>
                <a:lnTo>
                  <a:pt x="642" y="1003"/>
                </a:lnTo>
                <a:lnTo>
                  <a:pt x="642" y="763"/>
                </a:lnTo>
                <a:lnTo>
                  <a:pt x="803" y="763"/>
                </a:lnTo>
                <a:lnTo>
                  <a:pt x="803" y="682"/>
                </a:lnTo>
                <a:lnTo>
                  <a:pt x="562" y="682"/>
                </a:lnTo>
                <a:lnTo>
                  <a:pt x="562" y="1003"/>
                </a:lnTo>
                <a:close/>
                <a:moveTo>
                  <a:pt x="161" y="1003"/>
                </a:moveTo>
                <a:lnTo>
                  <a:pt x="241" y="1003"/>
                </a:lnTo>
                <a:lnTo>
                  <a:pt x="241" y="763"/>
                </a:lnTo>
                <a:lnTo>
                  <a:pt x="401" y="763"/>
                </a:lnTo>
                <a:lnTo>
                  <a:pt x="401" y="682"/>
                </a:lnTo>
                <a:lnTo>
                  <a:pt x="161" y="682"/>
                </a:lnTo>
                <a:lnTo>
                  <a:pt x="161" y="1003"/>
                </a:lnTo>
                <a:close/>
                <a:moveTo>
                  <a:pt x="562" y="562"/>
                </a:moveTo>
                <a:lnTo>
                  <a:pt x="642" y="562"/>
                </a:lnTo>
                <a:lnTo>
                  <a:pt x="642" y="321"/>
                </a:lnTo>
                <a:lnTo>
                  <a:pt x="803" y="321"/>
                </a:lnTo>
                <a:lnTo>
                  <a:pt x="803" y="241"/>
                </a:lnTo>
                <a:lnTo>
                  <a:pt x="562" y="241"/>
                </a:lnTo>
                <a:lnTo>
                  <a:pt x="562" y="562"/>
                </a:lnTo>
                <a:close/>
                <a:moveTo>
                  <a:pt x="161" y="562"/>
                </a:moveTo>
                <a:lnTo>
                  <a:pt x="241" y="562"/>
                </a:lnTo>
                <a:lnTo>
                  <a:pt x="241" y="321"/>
                </a:lnTo>
                <a:lnTo>
                  <a:pt x="401" y="321"/>
                </a:lnTo>
                <a:lnTo>
                  <a:pt x="401" y="241"/>
                </a:lnTo>
                <a:lnTo>
                  <a:pt x="161" y="241"/>
                </a:lnTo>
                <a:lnTo>
                  <a:pt x="161" y="56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  <a:sym typeface="+mn-lt"/>
            </a:endParaRPr>
          </a:p>
        </p:txBody>
      </p:sp>
      <p:sp>
        <p:nvSpPr>
          <p:cNvPr id="65" name="RbNavigator">
            <a:extLst>
              <a:ext uri="{FF2B5EF4-FFF2-40B4-BE49-F238E27FC236}">
                <a16:creationId xmlns:a16="http://schemas.microsoft.com/office/drawing/2014/main" id="{7D1A7072-20C3-4119-9A05-2CB4B074CDF4}"/>
              </a:ext>
            </a:extLst>
          </p:cNvPr>
          <p:cNvSpPr txBox="1"/>
          <p:nvPr/>
        </p:nvSpPr>
        <p:spPr>
          <a:xfrm>
            <a:off x="3053473" y="4852989"/>
            <a:ext cx="472242" cy="473016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1" lang="sv-SE" sz="2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 Narrow" pitchFamily="34" charset="0"/>
              </a:rPr>
              <a:t>C</a:t>
            </a:r>
          </a:p>
        </p:txBody>
      </p:sp>
      <p:sp>
        <p:nvSpPr>
          <p:cNvPr id="66" name="RBContent16">
            <a:extLst>
              <a:ext uri="{FF2B5EF4-FFF2-40B4-BE49-F238E27FC236}">
                <a16:creationId xmlns:a16="http://schemas.microsoft.com/office/drawing/2014/main" id="{D4634597-5F45-47BC-9BA7-3FDED5B074F8}"/>
              </a:ext>
            </a:extLst>
          </p:cNvPr>
          <p:cNvSpPr txBox="1">
            <a:spLocks/>
          </p:cNvSpPr>
          <p:nvPr/>
        </p:nvSpPr>
        <p:spPr>
          <a:xfrm>
            <a:off x="4572001" y="4852989"/>
            <a:ext cx="5838091" cy="58169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sz="2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FTI erbjuder alla flerfamiljshus att ansluta sig via valfri entreprenör</a:t>
            </a:r>
          </a:p>
        </p:txBody>
      </p:sp>
      <p:cxnSp>
        <p:nvCxnSpPr>
          <p:cNvPr id="58" name="Straight Connector 14">
            <a:extLst>
              <a:ext uri="{FF2B5EF4-FFF2-40B4-BE49-F238E27FC236}">
                <a16:creationId xmlns:a16="http://schemas.microsoft.com/office/drawing/2014/main" id="{F36151F9-2212-4097-A14D-1C6C5AFD268A}"/>
              </a:ext>
            </a:extLst>
          </p:cNvPr>
          <p:cNvCxnSpPr>
            <a:cxnSpLocks/>
          </p:cNvCxnSpPr>
          <p:nvPr/>
        </p:nvCxnSpPr>
        <p:spPr>
          <a:xfrm>
            <a:off x="1199162" y="4702176"/>
            <a:ext cx="9272476" cy="0"/>
          </a:xfrm>
          <a:prstGeom prst="line">
            <a:avLst/>
          </a:prstGeom>
          <a:ln w="9525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14">
            <a:extLst>
              <a:ext uri="{FF2B5EF4-FFF2-40B4-BE49-F238E27FC236}">
                <a16:creationId xmlns:a16="http://schemas.microsoft.com/office/drawing/2014/main" id="{1841ECE1-F542-48ED-91A2-EDA5A9630E37}"/>
              </a:ext>
            </a:extLst>
          </p:cNvPr>
          <p:cNvCxnSpPr>
            <a:cxnSpLocks/>
          </p:cNvCxnSpPr>
          <p:nvPr/>
        </p:nvCxnSpPr>
        <p:spPr>
          <a:xfrm>
            <a:off x="3053473" y="3608388"/>
            <a:ext cx="7418165" cy="0"/>
          </a:xfrm>
          <a:prstGeom prst="line">
            <a:avLst/>
          </a:prstGeom>
          <a:ln w="9525">
            <a:solidFill>
              <a:schemeClr val="accent5"/>
            </a:solidFill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hteck 73">
            <a:extLst>
              <a:ext uri="{FF2B5EF4-FFF2-40B4-BE49-F238E27FC236}">
                <a16:creationId xmlns:a16="http://schemas.microsoft.com/office/drawing/2014/main" id="{7997BEB7-584F-4F0A-9C6A-BA843D16C368}"/>
              </a:ext>
            </a:extLst>
          </p:cNvPr>
          <p:cNvSpPr/>
          <p:nvPr/>
        </p:nvSpPr>
        <p:spPr>
          <a:xfrm>
            <a:off x="2763329" y="2613025"/>
            <a:ext cx="93197" cy="1978025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t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C5C77534-A1DB-4D2E-919F-AF6BAFF77E54}"/>
              </a:ext>
            </a:extLst>
          </p:cNvPr>
          <p:cNvSpPr>
            <a:spLocks/>
          </p:cNvSpPr>
          <p:nvPr/>
        </p:nvSpPr>
        <p:spPr>
          <a:xfrm>
            <a:off x="2763329" y="4852989"/>
            <a:ext cx="94535" cy="135255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t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9911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9FFCC40A-8D3A-46EE-863B-D456145565B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5" name="think-cell Slide" r:id="rId7" imgW="359" imgH="360" progId="TCLayout.ActiveDocument.1">
                  <p:embed/>
                </p:oleObj>
              </mc:Choice>
              <mc:Fallback>
                <p:oleObj name="think-cell Slide" r:id="rId7" imgW="359" imgH="360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9FFCC40A-8D3A-46EE-863B-D456145565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>
            <a:extLst>
              <a:ext uri="{FF2B5EF4-FFF2-40B4-BE49-F238E27FC236}">
                <a16:creationId xmlns:a16="http://schemas.microsoft.com/office/drawing/2014/main" id="{2CF2B17C-E8D0-4DC8-BADC-4C14E1CF646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433862-F3F1-4D92-8232-A09DCB133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311" y="924066"/>
            <a:ext cx="9588639" cy="574675"/>
          </a:xfrm>
        </p:spPr>
        <p:txBody>
          <a:bodyPr/>
          <a:lstStyle/>
          <a:p>
            <a:r>
              <a:rPr lang="sv-SE" dirty="0"/>
              <a:t>Utvärderingskriterier vid upphandling</a:t>
            </a:r>
          </a:p>
        </p:txBody>
      </p:sp>
      <p:sp>
        <p:nvSpPr>
          <p:cNvPr id="7" name="Source">
            <a:extLst>
              <a:ext uri="{FF2B5EF4-FFF2-40B4-BE49-F238E27FC236}">
                <a16:creationId xmlns:a16="http://schemas.microsoft.com/office/drawing/2014/main" id="{6023FDE7-AF66-4934-A867-B06226EF0305}"/>
              </a:ext>
            </a:extLst>
          </p:cNvPr>
          <p:cNvSpPr txBox="1"/>
          <p:nvPr/>
        </p:nvSpPr>
        <p:spPr>
          <a:xfrm>
            <a:off x="1187311" y="6628825"/>
            <a:ext cx="1102866" cy="124650"/>
          </a:xfrm>
          <a:prstGeom prst="rect">
            <a:avLst/>
          </a:prstGeom>
          <a:noFill/>
          <a:ln w="9525">
            <a:noFill/>
          </a:ln>
        </p:spPr>
        <p:txBody>
          <a:bodyPr vert="horz" wrap="none" lIns="0" tIns="0" rIns="0" bIns="0" rtlCol="0" anchor="b" anchorCtr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Källa: Intervjuer, Opic</a:t>
            </a:r>
          </a:p>
        </p:txBody>
      </p:sp>
      <p:sp>
        <p:nvSpPr>
          <p:cNvPr id="89" name="LegendIcon">
            <a:extLst>
              <a:ext uri="{FF2B5EF4-FFF2-40B4-BE49-F238E27FC236}">
                <a16:creationId xmlns:a16="http://schemas.microsoft.com/office/drawing/2014/main" id="{E023EC56-E4C3-4709-9253-7D1A3CEACB14}"/>
              </a:ext>
            </a:extLst>
          </p:cNvPr>
          <p:cNvSpPr/>
          <p:nvPr/>
        </p:nvSpPr>
        <p:spPr>
          <a:xfrm>
            <a:off x="1187850" y="6291325"/>
            <a:ext cx="347661" cy="1460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xx%</a:t>
            </a:r>
          </a:p>
        </p:txBody>
      </p:sp>
      <p:sp>
        <p:nvSpPr>
          <p:cNvPr id="90" name="LegendText">
            <a:extLst>
              <a:ext uri="{FF2B5EF4-FFF2-40B4-BE49-F238E27FC236}">
                <a16:creationId xmlns:a16="http://schemas.microsoft.com/office/drawing/2014/main" id="{84E2C752-726C-47CC-9569-2427E11C69BF}"/>
              </a:ext>
            </a:extLst>
          </p:cNvPr>
          <p:cNvSpPr txBox="1"/>
          <p:nvPr/>
        </p:nvSpPr>
        <p:spPr>
          <a:xfrm>
            <a:off x="1599515" y="6295101"/>
            <a:ext cx="1085233" cy="138499"/>
          </a:xfrm>
          <a:prstGeom prst="rect">
            <a:avLst/>
          </a:prstGeom>
          <a:noFill/>
          <a:ln w="9525">
            <a:noFill/>
          </a:ln>
        </p:spPr>
        <p:txBody>
          <a:bodyPr vert="horz" wrap="none" lIns="0" tIns="0" rIns="0" bIns="0" rtlCol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sv-SE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Vikt vid utvärdering</a:t>
            </a:r>
          </a:p>
        </p:txBody>
      </p:sp>
      <p:sp>
        <p:nvSpPr>
          <p:cNvPr id="97" name="ListLeanHorizontalTextTopic0">
            <a:extLst>
              <a:ext uri="{FF2B5EF4-FFF2-40B4-BE49-F238E27FC236}">
                <a16:creationId xmlns:a16="http://schemas.microsoft.com/office/drawing/2014/main" id="{2A10A53A-388A-454D-86A2-15D1DD46241D}"/>
              </a:ext>
            </a:extLst>
          </p:cNvPr>
          <p:cNvSpPr txBox="1"/>
          <p:nvPr/>
        </p:nvSpPr>
        <p:spPr>
          <a:xfrm>
            <a:off x="7040766" y="2616198"/>
            <a:ext cx="1696695" cy="515901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72000" rtlCol="0" anchor="b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0492D0"/>
                </a:solidFill>
                <a:effectLst/>
                <a:uLnTx/>
                <a:uFillTx/>
                <a:latin typeface="Arial"/>
                <a:ea typeface="+mn-ea"/>
                <a:cs typeface="Arial Narrow" pitchFamily="34" charset="0"/>
              </a:rPr>
              <a:t>Kvalitet på tekniskt system</a:t>
            </a:r>
          </a:p>
        </p:txBody>
      </p:sp>
      <p:sp>
        <p:nvSpPr>
          <p:cNvPr id="98" name="Flussdiagramm: Magnetplattenspeicher 97">
            <a:extLst>
              <a:ext uri="{FF2B5EF4-FFF2-40B4-BE49-F238E27FC236}">
                <a16:creationId xmlns:a16="http://schemas.microsoft.com/office/drawing/2014/main" id="{8C301793-8656-4DC6-BB8F-482DC1EFC764}"/>
              </a:ext>
            </a:extLst>
          </p:cNvPr>
          <p:cNvSpPr/>
          <p:nvPr/>
        </p:nvSpPr>
        <p:spPr>
          <a:xfrm>
            <a:off x="3584435" y="2531491"/>
            <a:ext cx="485046" cy="543601"/>
          </a:xfrm>
          <a:prstGeom prst="flowChartMagneticDisk">
            <a:avLst/>
          </a:prstGeom>
          <a:solidFill>
            <a:schemeClr val="accent3"/>
          </a:solidFill>
          <a:ln w="95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t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100" name="Freeform 6">
            <a:extLst>
              <a:ext uri="{FF2B5EF4-FFF2-40B4-BE49-F238E27FC236}">
                <a16:creationId xmlns:a16="http://schemas.microsoft.com/office/drawing/2014/main" id="{778C9506-1E3A-440C-B752-47D935AD3B6F}"/>
              </a:ext>
            </a:extLst>
          </p:cNvPr>
          <p:cNvSpPr>
            <a:spLocks/>
          </p:cNvSpPr>
          <p:nvPr/>
        </p:nvSpPr>
        <p:spPr bwMode="auto">
          <a:xfrm>
            <a:off x="5459846" y="2459855"/>
            <a:ext cx="1428750" cy="2132020"/>
          </a:xfrm>
          <a:custGeom>
            <a:avLst/>
            <a:gdLst/>
            <a:ahLst/>
            <a:cxnLst/>
            <a:rect l="l" t="t" r="r" b="b"/>
            <a:pathLst>
              <a:path w="1428750" h="2132020">
                <a:moveTo>
                  <a:pt x="0" y="0"/>
                </a:moveTo>
                <a:cubicBezTo>
                  <a:pt x="790575" y="0"/>
                  <a:pt x="1428750" y="628185"/>
                  <a:pt x="1428750" y="1418174"/>
                </a:cubicBezTo>
                <a:cubicBezTo>
                  <a:pt x="1428750" y="1665641"/>
                  <a:pt x="1362075" y="1913107"/>
                  <a:pt x="1228725" y="2132020"/>
                </a:cubicBezTo>
                <a:lnTo>
                  <a:pt x="639948" y="1789961"/>
                </a:lnTo>
                <a:cubicBezTo>
                  <a:pt x="706174" y="1681849"/>
                  <a:pt x="742471" y="1554471"/>
                  <a:pt x="742471" y="1418616"/>
                </a:cubicBezTo>
                <a:cubicBezTo>
                  <a:pt x="742471" y="1007708"/>
                  <a:pt x="410416" y="674354"/>
                  <a:pt x="0" y="672440"/>
                </a:cubicBezTo>
                <a:close/>
              </a:path>
            </a:pathLst>
          </a:custGeom>
          <a:solidFill>
            <a:schemeClr val="accent2"/>
          </a:solidFill>
          <a:ln w="28575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charset="0"/>
              <a:ea typeface="+mn-ea"/>
              <a:cs typeface="+mn-cs"/>
            </a:endParaRPr>
          </a:p>
        </p:txBody>
      </p:sp>
      <p:sp>
        <p:nvSpPr>
          <p:cNvPr id="101" name="Freeform 7">
            <a:extLst>
              <a:ext uri="{FF2B5EF4-FFF2-40B4-BE49-F238E27FC236}">
                <a16:creationId xmlns:a16="http://schemas.microsoft.com/office/drawing/2014/main" id="{4DBB77AD-A01C-4F4A-BDAE-2BB2F4207603}"/>
              </a:ext>
            </a:extLst>
          </p:cNvPr>
          <p:cNvSpPr>
            <a:spLocks/>
          </p:cNvSpPr>
          <p:nvPr/>
        </p:nvSpPr>
        <p:spPr bwMode="auto">
          <a:xfrm>
            <a:off x="4223183" y="4225722"/>
            <a:ext cx="2472752" cy="1071004"/>
          </a:xfrm>
          <a:custGeom>
            <a:avLst/>
            <a:gdLst/>
            <a:ahLst/>
            <a:cxnLst/>
            <a:rect l="l" t="t" r="r" b="b"/>
            <a:pathLst>
              <a:path w="2465388" h="1055901">
                <a:moveTo>
                  <a:pt x="1876322" y="0"/>
                </a:moveTo>
                <a:lnTo>
                  <a:pt x="2465388" y="342320"/>
                </a:lnTo>
                <a:cubicBezTo>
                  <a:pt x="2217898" y="779983"/>
                  <a:pt x="1741954" y="1046387"/>
                  <a:pt x="1237454" y="1055901"/>
                </a:cubicBezTo>
                <a:cubicBezTo>
                  <a:pt x="732953" y="1055901"/>
                  <a:pt x="257010" y="779983"/>
                  <a:pt x="0" y="342320"/>
                </a:cubicBezTo>
                <a:lnTo>
                  <a:pt x="590257" y="1946"/>
                </a:lnTo>
                <a:cubicBezTo>
                  <a:pt x="716898" y="225398"/>
                  <a:pt x="957418" y="374495"/>
                  <a:pt x="1232761" y="374495"/>
                </a:cubicBezTo>
                <a:cubicBezTo>
                  <a:pt x="1508899" y="374495"/>
                  <a:pt x="1750012" y="224536"/>
                  <a:pt x="1876322" y="0"/>
                </a:cubicBezTo>
                <a:close/>
              </a:path>
            </a:pathLst>
          </a:custGeom>
          <a:solidFill>
            <a:schemeClr val="accent5"/>
          </a:solidFill>
          <a:ln w="28575" cmpd="sng">
            <a:solidFill>
              <a:schemeClr val="l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charset="0"/>
              <a:ea typeface="+mn-ea"/>
              <a:cs typeface="+mn-cs"/>
            </a:endParaRPr>
          </a:p>
        </p:txBody>
      </p:sp>
      <p:sp>
        <p:nvSpPr>
          <p:cNvPr id="102" name="Freeform 8">
            <a:extLst>
              <a:ext uri="{FF2B5EF4-FFF2-40B4-BE49-F238E27FC236}">
                <a16:creationId xmlns:a16="http://schemas.microsoft.com/office/drawing/2014/main" id="{9A717BED-8560-4532-B30E-08524B7913C5}"/>
              </a:ext>
            </a:extLst>
          </p:cNvPr>
          <p:cNvSpPr>
            <a:spLocks/>
          </p:cNvSpPr>
          <p:nvPr/>
        </p:nvSpPr>
        <p:spPr bwMode="auto">
          <a:xfrm>
            <a:off x="4041302" y="2459863"/>
            <a:ext cx="1407387" cy="2115243"/>
          </a:xfrm>
          <a:custGeom>
            <a:avLst/>
            <a:gdLst/>
            <a:ahLst/>
            <a:cxnLst/>
            <a:rect l="l" t="t" r="r" b="b"/>
            <a:pathLst>
              <a:path w="1418545" h="2132013">
                <a:moveTo>
                  <a:pt x="1418545" y="0"/>
                </a:moveTo>
                <a:lnTo>
                  <a:pt x="1418545" y="672433"/>
                </a:lnTo>
                <a:lnTo>
                  <a:pt x="1414643" y="672236"/>
                </a:lnTo>
                <a:cubicBezTo>
                  <a:pt x="1002433" y="672236"/>
                  <a:pt x="668270" y="1006399"/>
                  <a:pt x="668270" y="1418609"/>
                </a:cubicBezTo>
                <a:cubicBezTo>
                  <a:pt x="668270" y="1555103"/>
                  <a:pt x="704910" y="1683039"/>
                  <a:pt x="771643" y="1791520"/>
                </a:cubicBezTo>
                <a:lnTo>
                  <a:pt x="181671" y="2132013"/>
                </a:lnTo>
                <a:cubicBezTo>
                  <a:pt x="57983" y="1913101"/>
                  <a:pt x="-8618" y="1665635"/>
                  <a:pt x="897" y="1418170"/>
                </a:cubicBezTo>
                <a:cubicBezTo>
                  <a:pt x="897" y="637700"/>
                  <a:pt x="628848" y="0"/>
                  <a:pt x="1418545" y="0"/>
                </a:cubicBezTo>
                <a:close/>
              </a:path>
            </a:pathLst>
          </a:custGeom>
          <a:solidFill>
            <a:schemeClr val="accent3"/>
          </a:solidFill>
          <a:ln w="28575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charset="0"/>
              <a:ea typeface="+mn-ea"/>
              <a:cs typeface="+mn-cs"/>
            </a:endParaRPr>
          </a:p>
        </p:txBody>
      </p:sp>
      <p:cxnSp>
        <p:nvCxnSpPr>
          <p:cNvPr id="103" name="Straight Connector 41">
            <a:extLst>
              <a:ext uri="{FF2B5EF4-FFF2-40B4-BE49-F238E27FC236}">
                <a16:creationId xmlns:a16="http://schemas.microsoft.com/office/drawing/2014/main" id="{C1EA2FEF-4057-470A-80C9-82AAB751CE69}"/>
              </a:ext>
            </a:extLst>
          </p:cNvPr>
          <p:cNvCxnSpPr>
            <a:cxnSpLocks/>
          </p:cNvCxnSpPr>
          <p:nvPr/>
        </p:nvCxnSpPr>
        <p:spPr>
          <a:xfrm>
            <a:off x="1188709" y="3132311"/>
            <a:ext cx="2948176" cy="0"/>
          </a:xfrm>
          <a:prstGeom prst="line">
            <a:avLst/>
          </a:prstGeom>
          <a:ln w="9525" cmpd="sng">
            <a:solidFill>
              <a:schemeClr val="accent3"/>
            </a:solidFill>
            <a:tailEnd type="oval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42">
            <a:extLst>
              <a:ext uri="{FF2B5EF4-FFF2-40B4-BE49-F238E27FC236}">
                <a16:creationId xmlns:a16="http://schemas.microsoft.com/office/drawing/2014/main" id="{27D75654-81F5-416F-9E29-81DC642C7D21}"/>
              </a:ext>
            </a:extLst>
          </p:cNvPr>
          <p:cNvCxnSpPr>
            <a:cxnSpLocks/>
          </p:cNvCxnSpPr>
          <p:nvPr/>
        </p:nvCxnSpPr>
        <p:spPr>
          <a:xfrm flipH="1">
            <a:off x="6851510" y="3132311"/>
            <a:ext cx="4021899" cy="0"/>
          </a:xfrm>
          <a:prstGeom prst="line">
            <a:avLst/>
          </a:prstGeom>
          <a:ln w="9525" cmpd="sng">
            <a:solidFill>
              <a:schemeClr val="accent2"/>
            </a:solidFill>
            <a:tailEnd type="oval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ListLeanHorizontalTextTopic0">
            <a:extLst>
              <a:ext uri="{FF2B5EF4-FFF2-40B4-BE49-F238E27FC236}">
                <a16:creationId xmlns:a16="http://schemas.microsoft.com/office/drawing/2014/main" id="{480180C5-3D2D-427F-B0E8-63FF68414E81}"/>
              </a:ext>
            </a:extLst>
          </p:cNvPr>
          <p:cNvSpPr txBox="1"/>
          <p:nvPr/>
        </p:nvSpPr>
        <p:spPr>
          <a:xfrm>
            <a:off x="1187311" y="2592601"/>
            <a:ext cx="2938417" cy="53949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72000" rtlCol="0" anchor="b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E77900"/>
                </a:solidFill>
                <a:effectLst/>
                <a:uLnTx/>
                <a:uFillTx/>
                <a:latin typeface="Arial"/>
                <a:ea typeface="+mn-ea"/>
                <a:cs typeface="Arial Narrow" pitchFamily="34" charset="0"/>
              </a:rPr>
              <a:t>Ersättning per hushåll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 Narrow" pitchFamily="34" charset="0"/>
              </a:rPr>
              <a:t>(utöver materialersättningen)</a:t>
            </a:r>
          </a:p>
        </p:txBody>
      </p:sp>
      <p:sp>
        <p:nvSpPr>
          <p:cNvPr id="106" name="ListLeanHorizontalTextDetail0">
            <a:extLst>
              <a:ext uri="{FF2B5EF4-FFF2-40B4-BE49-F238E27FC236}">
                <a16:creationId xmlns:a16="http://schemas.microsoft.com/office/drawing/2014/main" id="{35D01724-213A-495F-AC89-BBBA12D92D3B}"/>
              </a:ext>
            </a:extLst>
          </p:cNvPr>
          <p:cNvSpPr txBox="1"/>
          <p:nvPr/>
        </p:nvSpPr>
        <p:spPr>
          <a:xfrm>
            <a:off x="1187311" y="3132099"/>
            <a:ext cx="2788341" cy="12724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108000" rIns="0" bIns="0" rtlCol="0">
            <a:spAutoFit/>
          </a:bodyPr>
          <a:lstStyle/>
          <a:p>
            <a:pPr marL="179388" marR="0" lvl="0" indent="-179388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 Narrow" pitchFamily="34" charset="0"/>
              </a:rPr>
              <a:t>Pris per hushåll är den ersättning som upphandlingen mäter</a:t>
            </a:r>
          </a:p>
          <a:p>
            <a:pPr marL="179388" marR="0" lvl="0" indent="-179388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 Narrow" pitchFamily="34" charset="0"/>
              </a:rPr>
              <a:t>Viktigaste utvärderings-parametern då den sätter FTI:s totalkostnad för insamlings-systemet</a:t>
            </a:r>
          </a:p>
        </p:txBody>
      </p:sp>
      <p:sp>
        <p:nvSpPr>
          <p:cNvPr id="108" name="ListLeanHorizontalTextDetail0">
            <a:extLst>
              <a:ext uri="{FF2B5EF4-FFF2-40B4-BE49-F238E27FC236}">
                <a16:creationId xmlns:a16="http://schemas.microsoft.com/office/drawing/2014/main" id="{0BE777C2-E61F-40B4-83CF-71AA284591F5}"/>
              </a:ext>
            </a:extLst>
          </p:cNvPr>
          <p:cNvSpPr txBox="1"/>
          <p:nvPr/>
        </p:nvSpPr>
        <p:spPr>
          <a:xfrm>
            <a:off x="7040766" y="3132098"/>
            <a:ext cx="3832642" cy="88465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108000" rIns="0" bIns="0" rtlCol="0">
            <a:spAutoFit/>
          </a:bodyPr>
          <a:lstStyle/>
          <a:p>
            <a:pPr marL="179388" marR="0" lvl="0" indent="-179388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179388" algn="l"/>
              </a:tabLst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 Narrow" pitchFamily="34" charset="0"/>
              </a:rPr>
              <a:t>Hämtningsfrekvens och uppsättning av kärl är viktigt för att hålla hushåll nöjda</a:t>
            </a:r>
          </a:p>
          <a:p>
            <a:pPr marL="179388" marR="0" lvl="0" indent="-179388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179388" algn="l"/>
              </a:tabLst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 Narrow" pitchFamily="34" charset="0"/>
              </a:rPr>
              <a:t>Hur det tekniska systemet upprätthåller en hög materialkvalitet är viktigt för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 Narrow" pitchFamily="34" charset="0"/>
              </a:rPr>
              <a:t>FTI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Narrow" pitchFamily="34" charset="0"/>
            </a:endParaRPr>
          </a:p>
        </p:txBody>
      </p:sp>
      <p:sp>
        <p:nvSpPr>
          <p:cNvPr id="109" name="RbLeanShape Left Angle 18">
            <a:extLst>
              <a:ext uri="{FF2B5EF4-FFF2-40B4-BE49-F238E27FC236}">
                <a16:creationId xmlns:a16="http://schemas.microsoft.com/office/drawing/2014/main" id="{7D5EACC7-2019-43CA-96C9-19AEC547B69E}"/>
              </a:ext>
            </a:extLst>
          </p:cNvPr>
          <p:cNvSpPr/>
          <p:nvPr/>
        </p:nvSpPr>
        <p:spPr>
          <a:xfrm rot="10800000">
            <a:off x="5459902" y="5398514"/>
            <a:ext cx="5413506" cy="214081"/>
          </a:xfrm>
          <a:custGeom>
            <a:avLst/>
            <a:gdLst>
              <a:gd name="connsiteX0" fmla="*/ 0 w 1270000"/>
              <a:gd name="connsiteY0" fmla="*/ 0 h 476250"/>
              <a:gd name="connsiteX1" fmla="*/ 1270000 w 1270000"/>
              <a:gd name="connsiteY1" fmla="*/ 0 h 476250"/>
              <a:gd name="connsiteX2" fmla="*/ 1270000 w 1270000"/>
              <a:gd name="connsiteY2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0000" h="476250">
                <a:moveTo>
                  <a:pt x="0" y="0"/>
                </a:moveTo>
                <a:lnTo>
                  <a:pt x="1270000" y="0"/>
                </a:lnTo>
                <a:lnTo>
                  <a:pt x="1270000" y="476250"/>
                </a:lnTo>
              </a:path>
            </a:pathLst>
          </a:custGeom>
          <a:ln w="9525" cmpd="sng">
            <a:solidFill>
              <a:schemeClr val="accent5"/>
            </a:solidFill>
            <a:tailEnd type="oval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90000" rIns="0" bIns="0" rtlCol="0" anchor="t"/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110" name="ListLeanHorizontalTextTopic0">
            <a:extLst>
              <a:ext uri="{FF2B5EF4-FFF2-40B4-BE49-F238E27FC236}">
                <a16:creationId xmlns:a16="http://schemas.microsoft.com/office/drawing/2014/main" id="{8120D64C-DF56-473E-8F99-244DE2C89A0A}"/>
              </a:ext>
            </a:extLst>
          </p:cNvPr>
          <p:cNvSpPr txBox="1"/>
          <p:nvPr/>
        </p:nvSpPr>
        <p:spPr>
          <a:xfrm>
            <a:off x="5948127" y="5311926"/>
            <a:ext cx="3776571" cy="29430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72000" rtlCol="0" anchor="b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9FA7A7"/>
                </a:solidFill>
                <a:effectLst/>
                <a:uLnTx/>
                <a:uFillTx/>
                <a:latin typeface="Arial"/>
                <a:ea typeface="+mn-ea"/>
                <a:cs typeface="Arial Narrow" pitchFamily="34" charset="0"/>
              </a:rPr>
              <a:t>Årlig kostnad för fastighetsägare</a:t>
            </a:r>
          </a:p>
        </p:txBody>
      </p:sp>
      <p:sp>
        <p:nvSpPr>
          <p:cNvPr id="111" name="ListLeanHorizontalTextDetail0">
            <a:extLst>
              <a:ext uri="{FF2B5EF4-FFF2-40B4-BE49-F238E27FC236}">
                <a16:creationId xmlns:a16="http://schemas.microsoft.com/office/drawing/2014/main" id="{7DB539B5-02B5-4B4F-9557-830233D9E032}"/>
              </a:ext>
            </a:extLst>
          </p:cNvPr>
          <p:cNvSpPr txBox="1"/>
          <p:nvPr/>
        </p:nvSpPr>
        <p:spPr>
          <a:xfrm>
            <a:off x="5948127" y="5606228"/>
            <a:ext cx="4925281" cy="69075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108000" rIns="0" bIns="0" rtlCol="0">
            <a:spAutoFit/>
          </a:bodyPr>
          <a:lstStyle/>
          <a:p>
            <a:pPr marL="179388" marR="0" lvl="0" indent="-179388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 Narrow" pitchFamily="34" charset="0"/>
              </a:rPr>
              <a:t>Behöver beaktas för ett "välfungerande system"</a:t>
            </a:r>
          </a:p>
          <a:p>
            <a:pPr marL="179388" marR="0" lvl="0" indent="-179388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 Narrow" pitchFamily="34" charset="0"/>
              </a:rPr>
              <a:t>En entreprenör ska premieras vid låga insamlingskostnader samt låga kärlkostnader</a:t>
            </a:r>
          </a:p>
        </p:txBody>
      </p:sp>
      <p:sp>
        <p:nvSpPr>
          <p:cNvPr id="112" name="Rectangle 50">
            <a:extLst>
              <a:ext uri="{FF2B5EF4-FFF2-40B4-BE49-F238E27FC236}">
                <a16:creationId xmlns:a16="http://schemas.microsoft.com/office/drawing/2014/main" id="{E8DB5221-660A-4BFC-9F54-51364F9B7C0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4709572" y="3128233"/>
            <a:ext cx="1492745" cy="1492745"/>
          </a:xfrm>
          <a:prstGeom prst="rect">
            <a:avLst/>
          </a:prstGeom>
          <a:noFill/>
          <a:ln w="2857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Utvärderings-kriterier</a:t>
            </a:r>
          </a:p>
        </p:txBody>
      </p:sp>
      <p:sp>
        <p:nvSpPr>
          <p:cNvPr id="113" name="ListLeanHorizontalTextDetail0">
            <a:extLst>
              <a:ext uri="{FF2B5EF4-FFF2-40B4-BE49-F238E27FC236}">
                <a16:creationId xmlns:a16="http://schemas.microsoft.com/office/drawing/2014/main" id="{F06FE1A1-CF9F-41D8-95F9-8F6A9313DC02}"/>
              </a:ext>
            </a:extLst>
          </p:cNvPr>
          <p:cNvSpPr txBox="1"/>
          <p:nvPr/>
        </p:nvSpPr>
        <p:spPr>
          <a:xfrm>
            <a:off x="5815981" y="4591875"/>
            <a:ext cx="437865" cy="330654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108000" rIns="0" bIns="0" rtlCol="0">
            <a:spAutoFit/>
          </a:bodyPr>
          <a:lstStyle/>
          <a:p>
            <a:pPr marL="0" marR="0" lvl="1" indent="0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 Narrow" pitchFamily="34" charset="0"/>
              </a:rPr>
              <a:t>20%</a:t>
            </a:r>
          </a:p>
        </p:txBody>
      </p:sp>
      <p:sp>
        <p:nvSpPr>
          <p:cNvPr id="114" name="ListLeanHorizontalTextDetail0">
            <a:extLst>
              <a:ext uri="{FF2B5EF4-FFF2-40B4-BE49-F238E27FC236}">
                <a16:creationId xmlns:a16="http://schemas.microsoft.com/office/drawing/2014/main" id="{9AF59AD8-8817-4B9F-AD26-7C0F8C143BEC}"/>
              </a:ext>
            </a:extLst>
          </p:cNvPr>
          <p:cNvSpPr txBox="1"/>
          <p:nvPr/>
        </p:nvSpPr>
        <p:spPr>
          <a:xfrm>
            <a:off x="6141079" y="3047190"/>
            <a:ext cx="437865" cy="330654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108000" rIns="0" bIns="0" rtlCol="0">
            <a:spAutoFit/>
          </a:bodyPr>
          <a:lstStyle/>
          <a:p>
            <a:pPr marL="0" marR="0" lvl="1" indent="0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 Narrow" pitchFamily="34" charset="0"/>
              </a:rPr>
              <a:t>30%</a:t>
            </a:r>
          </a:p>
        </p:txBody>
      </p:sp>
      <p:grpSp>
        <p:nvGrpSpPr>
          <p:cNvPr id="115" name="Group 334">
            <a:extLst>
              <a:ext uri="{FF2B5EF4-FFF2-40B4-BE49-F238E27FC236}">
                <a16:creationId xmlns:a16="http://schemas.microsoft.com/office/drawing/2014/main" id="{EC144B70-06B6-456E-823D-545D32AE2127}"/>
              </a:ext>
            </a:extLst>
          </p:cNvPr>
          <p:cNvGrpSpPr/>
          <p:nvPr/>
        </p:nvGrpSpPr>
        <p:grpSpPr>
          <a:xfrm>
            <a:off x="10534037" y="2497584"/>
            <a:ext cx="339372" cy="537206"/>
            <a:chOff x="9057456" y="841525"/>
            <a:chExt cx="507772" cy="803772"/>
          </a:xfrm>
          <a:solidFill>
            <a:schemeClr val="accent2"/>
          </a:solidFill>
        </p:grpSpPr>
        <p:sp>
          <p:nvSpPr>
            <p:cNvPr id="116" name="Freeform 235">
              <a:extLst>
                <a:ext uri="{FF2B5EF4-FFF2-40B4-BE49-F238E27FC236}">
                  <a16:creationId xmlns:a16="http://schemas.microsoft.com/office/drawing/2014/main" id="{9FFF4223-8359-439A-9143-F12199A5963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57456" y="841525"/>
              <a:ext cx="507772" cy="803772"/>
            </a:xfrm>
            <a:custGeom>
              <a:avLst/>
              <a:gdLst>
                <a:gd name="T0" fmla="*/ 63 w 89"/>
                <a:gd name="T1" fmla="*/ 73 h 141"/>
                <a:gd name="T2" fmla="*/ 66 w 89"/>
                <a:gd name="T3" fmla="*/ 67 h 141"/>
                <a:gd name="T4" fmla="*/ 72 w 89"/>
                <a:gd name="T5" fmla="*/ 65 h 141"/>
                <a:gd name="T6" fmla="*/ 76 w 89"/>
                <a:gd name="T7" fmla="*/ 58 h 141"/>
                <a:gd name="T8" fmla="*/ 76 w 89"/>
                <a:gd name="T9" fmla="*/ 52 h 141"/>
                <a:gd name="T10" fmla="*/ 80 w 89"/>
                <a:gd name="T11" fmla="*/ 47 h 141"/>
                <a:gd name="T12" fmla="*/ 81 w 89"/>
                <a:gd name="T13" fmla="*/ 39 h 141"/>
                <a:gd name="T14" fmla="*/ 77 w 89"/>
                <a:gd name="T15" fmla="*/ 33 h 141"/>
                <a:gd name="T16" fmla="*/ 78 w 89"/>
                <a:gd name="T17" fmla="*/ 27 h 141"/>
                <a:gd name="T18" fmla="*/ 75 w 89"/>
                <a:gd name="T19" fmla="*/ 20 h 141"/>
                <a:gd name="T20" fmla="*/ 69 w 89"/>
                <a:gd name="T21" fmla="*/ 17 h 141"/>
                <a:gd name="T22" fmla="*/ 67 w 89"/>
                <a:gd name="T23" fmla="*/ 10 h 141"/>
                <a:gd name="T24" fmla="*/ 61 w 89"/>
                <a:gd name="T25" fmla="*/ 6 h 141"/>
                <a:gd name="T26" fmla="*/ 54 w 89"/>
                <a:gd name="T27" fmla="*/ 6 h 141"/>
                <a:gd name="T28" fmla="*/ 49 w 89"/>
                <a:gd name="T29" fmla="*/ 1 h 141"/>
                <a:gd name="T30" fmla="*/ 41 w 89"/>
                <a:gd name="T31" fmla="*/ 0 h 141"/>
                <a:gd name="T32" fmla="*/ 36 w 89"/>
                <a:gd name="T33" fmla="*/ 4 h 141"/>
                <a:gd name="T34" fmla="*/ 30 w 89"/>
                <a:gd name="T35" fmla="*/ 2 h 141"/>
                <a:gd name="T36" fmla="*/ 22 w 89"/>
                <a:gd name="T37" fmla="*/ 5 h 141"/>
                <a:gd name="T38" fmla="*/ 19 w 89"/>
                <a:gd name="T39" fmla="*/ 10 h 141"/>
                <a:gd name="T40" fmla="*/ 12 w 89"/>
                <a:gd name="T41" fmla="*/ 12 h 141"/>
                <a:gd name="T42" fmla="*/ 7 w 89"/>
                <a:gd name="T43" fmla="*/ 18 h 141"/>
                <a:gd name="T44" fmla="*/ 7 w 89"/>
                <a:gd name="T45" fmla="*/ 25 h 141"/>
                <a:gd name="T46" fmla="*/ 2 w 89"/>
                <a:gd name="T47" fmla="*/ 29 h 141"/>
                <a:gd name="T48" fmla="*/ 0 w 89"/>
                <a:gd name="T49" fmla="*/ 37 h 141"/>
                <a:gd name="T50" fmla="*/ 4 w 89"/>
                <a:gd name="T51" fmla="*/ 43 h 141"/>
                <a:gd name="T52" fmla="*/ 1 w 89"/>
                <a:gd name="T53" fmla="*/ 49 h 141"/>
                <a:gd name="T54" fmla="*/ 4 w 89"/>
                <a:gd name="T55" fmla="*/ 57 h 141"/>
                <a:gd name="T56" fmla="*/ 9 w 89"/>
                <a:gd name="T57" fmla="*/ 60 h 141"/>
                <a:gd name="T58" fmla="*/ 10 w 89"/>
                <a:gd name="T59" fmla="*/ 67 h 141"/>
                <a:gd name="T60" fmla="*/ 16 w 89"/>
                <a:gd name="T61" fmla="*/ 72 h 141"/>
                <a:gd name="T62" fmla="*/ 23 w 89"/>
                <a:gd name="T63" fmla="*/ 73 h 141"/>
                <a:gd name="T64" fmla="*/ 26 w 89"/>
                <a:gd name="T65" fmla="*/ 78 h 141"/>
                <a:gd name="T66" fmla="*/ 24 w 89"/>
                <a:gd name="T67" fmla="*/ 120 h 141"/>
                <a:gd name="T68" fmla="*/ 43 w 89"/>
                <a:gd name="T69" fmla="*/ 87 h 141"/>
                <a:gd name="T70" fmla="*/ 65 w 89"/>
                <a:gd name="T71" fmla="*/ 116 h 141"/>
                <a:gd name="T72" fmla="*/ 59 w 89"/>
                <a:gd name="T73" fmla="*/ 73 h 141"/>
                <a:gd name="T74" fmla="*/ 14 w 89"/>
                <a:gd name="T75" fmla="*/ 40 h 141"/>
                <a:gd name="T76" fmla="*/ 67 w 89"/>
                <a:gd name="T77" fmla="*/ 4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9" h="141">
                  <a:moveTo>
                    <a:pt x="59" y="73"/>
                  </a:moveTo>
                  <a:cubicBezTo>
                    <a:pt x="63" y="73"/>
                    <a:pt x="63" y="73"/>
                    <a:pt x="63" y="73"/>
                  </a:cubicBezTo>
                  <a:cubicBezTo>
                    <a:pt x="64" y="73"/>
                    <a:pt x="65" y="73"/>
                    <a:pt x="65" y="72"/>
                  </a:cubicBezTo>
                  <a:cubicBezTo>
                    <a:pt x="66" y="67"/>
                    <a:pt x="66" y="67"/>
                    <a:pt x="66" y="67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71" y="67"/>
                    <a:pt x="72" y="66"/>
                    <a:pt x="72" y="65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7" y="58"/>
                    <a:pt x="77" y="57"/>
                    <a:pt x="77" y="57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80" y="49"/>
                    <a:pt x="80" y="49"/>
                    <a:pt x="80" y="49"/>
                  </a:cubicBezTo>
                  <a:cubicBezTo>
                    <a:pt x="80" y="48"/>
                    <a:pt x="80" y="48"/>
                    <a:pt x="80" y="47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1" y="38"/>
                    <a:pt x="81" y="37"/>
                    <a:pt x="80" y="37"/>
                  </a:cubicBezTo>
                  <a:cubicBezTo>
                    <a:pt x="77" y="33"/>
                    <a:pt x="77" y="33"/>
                    <a:pt x="77" y="33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9" y="28"/>
                    <a:pt x="79" y="27"/>
                    <a:pt x="78" y="27"/>
                  </a:cubicBezTo>
                  <a:cubicBezTo>
                    <a:pt x="74" y="25"/>
                    <a:pt x="74" y="25"/>
                    <a:pt x="74" y="25"/>
                  </a:cubicBezTo>
                  <a:cubicBezTo>
                    <a:pt x="75" y="20"/>
                    <a:pt x="75" y="20"/>
                    <a:pt x="75" y="20"/>
                  </a:cubicBezTo>
                  <a:cubicBezTo>
                    <a:pt x="75" y="19"/>
                    <a:pt x="75" y="18"/>
                    <a:pt x="74" y="18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12"/>
                    <a:pt x="69" y="12"/>
                    <a:pt x="69" y="12"/>
                  </a:cubicBezTo>
                  <a:cubicBezTo>
                    <a:pt x="69" y="11"/>
                    <a:pt x="68" y="10"/>
                    <a:pt x="67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0" y="5"/>
                    <a:pt x="60" y="4"/>
                    <a:pt x="59" y="5"/>
                  </a:cubicBezTo>
                  <a:cubicBezTo>
                    <a:pt x="54" y="6"/>
                    <a:pt x="54" y="6"/>
                    <a:pt x="54" y="6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1" y="1"/>
                    <a:pt x="50" y="1"/>
                    <a:pt x="49" y="1"/>
                  </a:cubicBezTo>
                  <a:cubicBezTo>
                    <a:pt x="45" y="4"/>
                    <a:pt x="45" y="4"/>
                    <a:pt x="45" y="4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0" y="0"/>
                    <a:pt x="39" y="0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1" y="1"/>
                    <a:pt x="30" y="1"/>
                    <a:pt x="30" y="2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1" y="4"/>
                    <a:pt x="20" y="5"/>
                    <a:pt x="20" y="6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3" y="10"/>
                    <a:pt x="12" y="11"/>
                    <a:pt x="12" y="12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8"/>
                    <a:pt x="6" y="19"/>
                    <a:pt x="6" y="20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2" y="27"/>
                    <a:pt x="2" y="28"/>
                    <a:pt x="2" y="29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8"/>
                    <a:pt x="0" y="39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1" y="47"/>
                    <a:pt x="1" y="47"/>
                    <a:pt x="1" y="47"/>
                  </a:cubicBezTo>
                  <a:cubicBezTo>
                    <a:pt x="0" y="48"/>
                    <a:pt x="1" y="48"/>
                    <a:pt x="1" y="49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4" y="57"/>
                    <a:pt x="4" y="57"/>
                    <a:pt x="4" y="57"/>
                  </a:cubicBezTo>
                  <a:cubicBezTo>
                    <a:pt x="3" y="57"/>
                    <a:pt x="4" y="58"/>
                    <a:pt x="5" y="58"/>
                  </a:cubicBezTo>
                  <a:cubicBezTo>
                    <a:pt x="9" y="60"/>
                    <a:pt x="9" y="60"/>
                    <a:pt x="9" y="60"/>
                  </a:cubicBezTo>
                  <a:cubicBezTo>
                    <a:pt x="9" y="65"/>
                    <a:pt x="9" y="65"/>
                    <a:pt x="9" y="65"/>
                  </a:cubicBezTo>
                  <a:cubicBezTo>
                    <a:pt x="9" y="66"/>
                    <a:pt x="9" y="67"/>
                    <a:pt x="10" y="67"/>
                  </a:cubicBezTo>
                  <a:cubicBezTo>
                    <a:pt x="15" y="67"/>
                    <a:pt x="15" y="67"/>
                    <a:pt x="15" y="67"/>
                  </a:cubicBezTo>
                  <a:cubicBezTo>
                    <a:pt x="16" y="72"/>
                    <a:pt x="16" y="72"/>
                    <a:pt x="16" y="72"/>
                  </a:cubicBezTo>
                  <a:cubicBezTo>
                    <a:pt x="16" y="73"/>
                    <a:pt x="17" y="73"/>
                    <a:pt x="18" y="73"/>
                  </a:cubicBezTo>
                  <a:cubicBezTo>
                    <a:pt x="23" y="73"/>
                    <a:pt x="23" y="73"/>
                    <a:pt x="23" y="73"/>
                  </a:cubicBezTo>
                  <a:cubicBezTo>
                    <a:pt x="25" y="77"/>
                    <a:pt x="25" y="77"/>
                    <a:pt x="25" y="77"/>
                  </a:cubicBezTo>
                  <a:cubicBezTo>
                    <a:pt x="25" y="78"/>
                    <a:pt x="25" y="78"/>
                    <a:pt x="26" y="78"/>
                  </a:cubicBezTo>
                  <a:cubicBezTo>
                    <a:pt x="3" y="134"/>
                    <a:pt x="3" y="134"/>
                    <a:pt x="3" y="134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40" y="141"/>
                    <a:pt x="40" y="141"/>
                    <a:pt x="40" y="141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53" y="139"/>
                    <a:pt x="53" y="139"/>
                    <a:pt x="53" y="139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89" y="129"/>
                    <a:pt x="89" y="129"/>
                    <a:pt x="89" y="129"/>
                  </a:cubicBezTo>
                  <a:lnTo>
                    <a:pt x="59" y="73"/>
                  </a:lnTo>
                  <a:close/>
                  <a:moveTo>
                    <a:pt x="40" y="67"/>
                  </a:moveTo>
                  <a:cubicBezTo>
                    <a:pt x="26" y="67"/>
                    <a:pt x="14" y="55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55" y="14"/>
                    <a:pt x="67" y="26"/>
                    <a:pt x="67" y="40"/>
                  </a:cubicBezTo>
                  <a:cubicBezTo>
                    <a:pt x="67" y="55"/>
                    <a:pt x="55" y="67"/>
                    <a:pt x="40" y="67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charset="0"/>
                <a:ea typeface="+mn-ea"/>
                <a:cs typeface="+mn-cs"/>
              </a:endParaRPr>
            </a:p>
          </p:txBody>
        </p:sp>
        <p:sp>
          <p:nvSpPr>
            <p:cNvPr id="117" name="Freeform 236">
              <a:extLst>
                <a:ext uri="{FF2B5EF4-FFF2-40B4-BE49-F238E27FC236}">
                  <a16:creationId xmlns:a16="http://schemas.microsoft.com/office/drawing/2014/main" id="{5FBD212A-E7BE-4DEC-BF5F-1A323ABE2A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48903" y="932972"/>
              <a:ext cx="279154" cy="274341"/>
            </a:xfrm>
            <a:custGeom>
              <a:avLst/>
              <a:gdLst>
                <a:gd name="T0" fmla="*/ 24 w 49"/>
                <a:gd name="T1" fmla="*/ 48 h 48"/>
                <a:gd name="T2" fmla="*/ 0 w 49"/>
                <a:gd name="T3" fmla="*/ 24 h 48"/>
                <a:gd name="T4" fmla="*/ 24 w 49"/>
                <a:gd name="T5" fmla="*/ 0 h 48"/>
                <a:gd name="T6" fmla="*/ 49 w 49"/>
                <a:gd name="T7" fmla="*/ 24 h 48"/>
                <a:gd name="T8" fmla="*/ 24 w 49"/>
                <a:gd name="T9" fmla="*/ 48 h 48"/>
                <a:gd name="T10" fmla="*/ 24 w 49"/>
                <a:gd name="T11" fmla="*/ 2 h 48"/>
                <a:gd name="T12" fmla="*/ 2 w 49"/>
                <a:gd name="T13" fmla="*/ 24 h 48"/>
                <a:gd name="T14" fmla="*/ 24 w 49"/>
                <a:gd name="T15" fmla="*/ 47 h 48"/>
                <a:gd name="T16" fmla="*/ 47 w 49"/>
                <a:gd name="T17" fmla="*/ 24 h 48"/>
                <a:gd name="T18" fmla="*/ 24 w 49"/>
                <a:gd name="T19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48">
                  <a:moveTo>
                    <a:pt x="24" y="48"/>
                  </a:moveTo>
                  <a:cubicBezTo>
                    <a:pt x="11" y="48"/>
                    <a:pt x="0" y="38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8" y="0"/>
                    <a:pt x="49" y="11"/>
                    <a:pt x="49" y="24"/>
                  </a:cubicBezTo>
                  <a:cubicBezTo>
                    <a:pt x="49" y="38"/>
                    <a:pt x="38" y="48"/>
                    <a:pt x="24" y="48"/>
                  </a:cubicBezTo>
                  <a:moveTo>
                    <a:pt x="24" y="2"/>
                  </a:moveTo>
                  <a:cubicBezTo>
                    <a:pt x="12" y="2"/>
                    <a:pt x="2" y="12"/>
                    <a:pt x="2" y="24"/>
                  </a:cubicBezTo>
                  <a:cubicBezTo>
                    <a:pt x="2" y="37"/>
                    <a:pt x="12" y="47"/>
                    <a:pt x="24" y="47"/>
                  </a:cubicBezTo>
                  <a:cubicBezTo>
                    <a:pt x="37" y="47"/>
                    <a:pt x="47" y="37"/>
                    <a:pt x="47" y="24"/>
                  </a:cubicBezTo>
                  <a:cubicBezTo>
                    <a:pt x="47" y="12"/>
                    <a:pt x="37" y="2"/>
                    <a:pt x="24" y="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charset="0"/>
                <a:ea typeface="+mn-ea"/>
                <a:cs typeface="+mn-cs"/>
              </a:endParaRPr>
            </a:p>
          </p:txBody>
        </p:sp>
      </p:grpSp>
      <p:grpSp>
        <p:nvGrpSpPr>
          <p:cNvPr id="118" name="Group 3">
            <a:extLst>
              <a:ext uri="{FF2B5EF4-FFF2-40B4-BE49-F238E27FC236}">
                <a16:creationId xmlns:a16="http://schemas.microsoft.com/office/drawing/2014/main" id="{021BF0B5-72E3-4C5B-AF6F-B501BC6CFFB3}"/>
              </a:ext>
            </a:extLst>
          </p:cNvPr>
          <p:cNvGrpSpPr/>
          <p:nvPr/>
        </p:nvGrpSpPr>
        <p:grpSpPr>
          <a:xfrm>
            <a:off x="10194052" y="5034637"/>
            <a:ext cx="679357" cy="522012"/>
            <a:chOff x="8594631" y="2231116"/>
            <a:chExt cx="679357" cy="522012"/>
          </a:xfrm>
        </p:grpSpPr>
        <p:sp>
          <p:nvSpPr>
            <p:cNvPr id="119" name="Rechteck 118">
              <a:extLst>
                <a:ext uri="{FF2B5EF4-FFF2-40B4-BE49-F238E27FC236}">
                  <a16:creationId xmlns:a16="http://schemas.microsoft.com/office/drawing/2014/main" id="{C4681A0D-DA07-46ED-8390-3333F071B28D}"/>
                </a:ext>
              </a:extLst>
            </p:cNvPr>
            <p:cNvSpPr/>
            <p:nvPr/>
          </p:nvSpPr>
          <p:spPr>
            <a:xfrm>
              <a:off x="8748572" y="2381653"/>
              <a:ext cx="371475" cy="371475"/>
            </a:xfrm>
            <a:prstGeom prst="rect">
              <a:avLst/>
            </a:prstGeom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+mn-ea"/>
                <a:cs typeface="+mn-cs"/>
              </a:endParaRPr>
            </a:p>
          </p:txBody>
        </p:sp>
        <p:sp>
          <p:nvSpPr>
            <p:cNvPr id="120" name="Gleichschenkliges Dreieck 119">
              <a:extLst>
                <a:ext uri="{FF2B5EF4-FFF2-40B4-BE49-F238E27FC236}">
                  <a16:creationId xmlns:a16="http://schemas.microsoft.com/office/drawing/2014/main" id="{B632232D-3327-4C6A-9A15-8545C3C0FC26}"/>
                </a:ext>
              </a:extLst>
            </p:cNvPr>
            <p:cNvSpPr/>
            <p:nvPr/>
          </p:nvSpPr>
          <p:spPr>
            <a:xfrm>
              <a:off x="8594631" y="2231116"/>
              <a:ext cx="679357" cy="159516"/>
            </a:xfrm>
            <a:prstGeom prst="triangle">
              <a:avLst/>
            </a:prstGeom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+mn-ea"/>
                <a:cs typeface="+mn-cs"/>
              </a:endParaRPr>
            </a:p>
          </p:txBody>
        </p:sp>
        <p:sp>
          <p:nvSpPr>
            <p:cNvPr id="121" name="Freeform 5">
              <a:extLst>
                <a:ext uri="{FF2B5EF4-FFF2-40B4-BE49-F238E27FC236}">
                  <a16:creationId xmlns:a16="http://schemas.microsoft.com/office/drawing/2014/main" id="{BB668075-F945-4F1B-BC29-2691203E583B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8839879" y="2474107"/>
              <a:ext cx="188860" cy="214091"/>
            </a:xfrm>
            <a:custGeom>
              <a:avLst/>
              <a:gdLst>
                <a:gd name="T0" fmla="*/ 1000 w 1764"/>
                <a:gd name="T1" fmla="*/ 1120 h 2000"/>
                <a:gd name="T2" fmla="*/ 560 w 1764"/>
                <a:gd name="T3" fmla="*/ 1560 h 2000"/>
                <a:gd name="T4" fmla="*/ 1000 w 1764"/>
                <a:gd name="T5" fmla="*/ 2000 h 2000"/>
                <a:gd name="T6" fmla="*/ 1440 w 1764"/>
                <a:gd name="T7" fmla="*/ 1560 h 2000"/>
                <a:gd name="T8" fmla="*/ 1000 w 1764"/>
                <a:gd name="T9" fmla="*/ 1120 h 2000"/>
                <a:gd name="T10" fmla="*/ 1150 w 1764"/>
                <a:gd name="T11" fmla="*/ 13 h 2000"/>
                <a:gd name="T12" fmla="*/ 1280 w 1764"/>
                <a:gd name="T13" fmla="*/ 0 h 2000"/>
                <a:gd name="T14" fmla="*/ 1459 w 1764"/>
                <a:gd name="T15" fmla="*/ 190 h 2000"/>
                <a:gd name="T16" fmla="*/ 1357 w 1764"/>
                <a:gd name="T17" fmla="*/ 378 h 2000"/>
                <a:gd name="T18" fmla="*/ 1150 w 1764"/>
                <a:gd name="T19" fmla="*/ 13 h 2000"/>
                <a:gd name="T20" fmla="*/ 752 w 1764"/>
                <a:gd name="T21" fmla="*/ 400 h 2000"/>
                <a:gd name="T22" fmla="*/ 692 w 1764"/>
                <a:gd name="T23" fmla="*/ 350 h 2000"/>
                <a:gd name="T24" fmla="*/ 621 w 1764"/>
                <a:gd name="T25" fmla="*/ 190 h 2000"/>
                <a:gd name="T26" fmla="*/ 636 w 1764"/>
                <a:gd name="T27" fmla="*/ 114 h 2000"/>
                <a:gd name="T28" fmla="*/ 800 w 1764"/>
                <a:gd name="T29" fmla="*/ 0 h 2000"/>
                <a:gd name="T30" fmla="*/ 1279 w 1764"/>
                <a:gd name="T31" fmla="*/ 400 h 2000"/>
                <a:gd name="T32" fmla="*/ 752 w 1764"/>
                <a:gd name="T33" fmla="*/ 400 h 2000"/>
                <a:gd name="T34" fmla="*/ 960 w 1764"/>
                <a:gd name="T35" fmla="*/ 1760 h 2000"/>
                <a:gd name="T36" fmla="*/ 960 w 1764"/>
                <a:gd name="T37" fmla="*/ 1440 h 2000"/>
                <a:gd name="T38" fmla="*/ 920 w 1764"/>
                <a:gd name="T39" fmla="*/ 1440 h 2000"/>
                <a:gd name="T40" fmla="*/ 920 w 1764"/>
                <a:gd name="T41" fmla="*/ 1360 h 2000"/>
                <a:gd name="T42" fmla="*/ 1040 w 1764"/>
                <a:gd name="T43" fmla="*/ 1360 h 2000"/>
                <a:gd name="T44" fmla="*/ 1040 w 1764"/>
                <a:gd name="T45" fmla="*/ 1760 h 2000"/>
                <a:gd name="T46" fmla="*/ 960 w 1764"/>
                <a:gd name="T47" fmla="*/ 1760 h 2000"/>
                <a:gd name="T48" fmla="*/ 440 w 1764"/>
                <a:gd name="T49" fmla="*/ 880 h 2000"/>
                <a:gd name="T50" fmla="*/ 807 w 1764"/>
                <a:gd name="T51" fmla="*/ 1077 h 2000"/>
                <a:gd name="T52" fmla="*/ 480 w 1764"/>
                <a:gd name="T53" fmla="*/ 1560 h 2000"/>
                <a:gd name="T54" fmla="*/ 517 w 1764"/>
                <a:gd name="T55" fmla="*/ 1753 h 2000"/>
                <a:gd name="T56" fmla="*/ 440 w 1764"/>
                <a:gd name="T57" fmla="*/ 1760 h 2000"/>
                <a:gd name="T58" fmla="*/ 0 w 1764"/>
                <a:gd name="T59" fmla="*/ 1320 h 2000"/>
                <a:gd name="T60" fmla="*/ 440 w 1764"/>
                <a:gd name="T61" fmla="*/ 880 h 2000"/>
                <a:gd name="T62" fmla="*/ 400 w 1764"/>
                <a:gd name="T63" fmla="*/ 1520 h 2000"/>
                <a:gd name="T64" fmla="*/ 480 w 1764"/>
                <a:gd name="T65" fmla="*/ 1520 h 2000"/>
                <a:gd name="T66" fmla="*/ 480 w 1764"/>
                <a:gd name="T67" fmla="*/ 1120 h 2000"/>
                <a:gd name="T68" fmla="*/ 360 w 1764"/>
                <a:gd name="T69" fmla="*/ 1120 h 2000"/>
                <a:gd name="T70" fmla="*/ 360 w 1764"/>
                <a:gd name="T71" fmla="*/ 1200 h 2000"/>
                <a:gd name="T72" fmla="*/ 400 w 1764"/>
                <a:gd name="T73" fmla="*/ 1200 h 2000"/>
                <a:gd name="T74" fmla="*/ 400 w 1764"/>
                <a:gd name="T75" fmla="*/ 1520 h 2000"/>
                <a:gd name="T76" fmla="*/ 723 w 1764"/>
                <a:gd name="T77" fmla="*/ 2000 h 2000"/>
                <a:gd name="T78" fmla="*/ 480 w 1764"/>
                <a:gd name="T79" fmla="*/ 2000 h 2000"/>
                <a:gd name="T80" fmla="*/ 352 w 1764"/>
                <a:gd name="T81" fmla="*/ 1894 h 2000"/>
                <a:gd name="T82" fmla="*/ 337 w 1764"/>
                <a:gd name="T83" fmla="*/ 1830 h 2000"/>
                <a:gd name="T84" fmla="*/ 554 w 1764"/>
                <a:gd name="T85" fmla="*/ 1828 h 2000"/>
                <a:gd name="T86" fmla="*/ 723 w 1764"/>
                <a:gd name="T87" fmla="*/ 2000 h 2000"/>
                <a:gd name="T88" fmla="*/ 1728 w 1764"/>
                <a:gd name="T89" fmla="*/ 1894 h 2000"/>
                <a:gd name="T90" fmla="*/ 1600 w 1764"/>
                <a:gd name="T91" fmla="*/ 2000 h 2000"/>
                <a:gd name="T92" fmla="*/ 1277 w 1764"/>
                <a:gd name="T93" fmla="*/ 2000 h 2000"/>
                <a:gd name="T94" fmla="*/ 1520 w 1764"/>
                <a:gd name="T95" fmla="*/ 1560 h 2000"/>
                <a:gd name="T96" fmla="*/ 1000 w 1764"/>
                <a:gd name="T97" fmla="*/ 1040 h 2000"/>
                <a:gd name="T98" fmla="*/ 886 w 1764"/>
                <a:gd name="T99" fmla="*/ 1052 h 2000"/>
                <a:gd name="T100" fmla="*/ 874 w 1764"/>
                <a:gd name="T101" fmla="*/ 1033 h 2000"/>
                <a:gd name="T102" fmla="*/ 636 w 1764"/>
                <a:gd name="T103" fmla="*/ 838 h 2000"/>
                <a:gd name="T104" fmla="*/ 800 w 1764"/>
                <a:gd name="T105" fmla="*/ 640 h 2000"/>
                <a:gd name="T106" fmla="*/ 1280 w 1764"/>
                <a:gd name="T107" fmla="*/ 640 h 2000"/>
                <a:gd name="T108" fmla="*/ 1479 w 1764"/>
                <a:gd name="T109" fmla="*/ 872 h 2000"/>
                <a:gd name="T110" fmla="*/ 1696 w 1764"/>
                <a:gd name="T111" fmla="*/ 1170 h 2000"/>
                <a:gd name="T112" fmla="*/ 1760 w 1764"/>
                <a:gd name="T113" fmla="*/ 1494 h 2000"/>
                <a:gd name="T114" fmla="*/ 1728 w 1764"/>
                <a:gd name="T115" fmla="*/ 1894 h 2000"/>
                <a:gd name="T116" fmla="*/ 1280 w 1764"/>
                <a:gd name="T117" fmla="*/ 480 h 2000"/>
                <a:gd name="T118" fmla="*/ 800 w 1764"/>
                <a:gd name="T119" fmla="*/ 480 h 2000"/>
                <a:gd name="T120" fmla="*/ 800 w 1764"/>
                <a:gd name="T121" fmla="*/ 560 h 2000"/>
                <a:gd name="T122" fmla="*/ 1280 w 1764"/>
                <a:gd name="T123" fmla="*/ 560 h 2000"/>
                <a:gd name="T124" fmla="*/ 1280 w 1764"/>
                <a:gd name="T125" fmla="*/ 480 h 2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64" h="2000">
                  <a:moveTo>
                    <a:pt x="1000" y="1120"/>
                  </a:moveTo>
                  <a:cubicBezTo>
                    <a:pt x="757" y="1120"/>
                    <a:pt x="560" y="1317"/>
                    <a:pt x="560" y="1560"/>
                  </a:cubicBezTo>
                  <a:cubicBezTo>
                    <a:pt x="560" y="1803"/>
                    <a:pt x="757" y="2000"/>
                    <a:pt x="1000" y="2000"/>
                  </a:cubicBezTo>
                  <a:cubicBezTo>
                    <a:pt x="1243" y="2000"/>
                    <a:pt x="1440" y="1803"/>
                    <a:pt x="1440" y="1560"/>
                  </a:cubicBezTo>
                  <a:cubicBezTo>
                    <a:pt x="1440" y="1317"/>
                    <a:pt x="1243" y="1120"/>
                    <a:pt x="1000" y="1120"/>
                  </a:cubicBezTo>
                  <a:close/>
                  <a:moveTo>
                    <a:pt x="1150" y="13"/>
                  </a:moveTo>
                  <a:cubicBezTo>
                    <a:pt x="1193" y="4"/>
                    <a:pt x="1237" y="0"/>
                    <a:pt x="1280" y="0"/>
                  </a:cubicBezTo>
                  <a:cubicBezTo>
                    <a:pt x="1383" y="0"/>
                    <a:pt x="1459" y="90"/>
                    <a:pt x="1459" y="190"/>
                  </a:cubicBezTo>
                  <a:cubicBezTo>
                    <a:pt x="1459" y="269"/>
                    <a:pt x="1416" y="330"/>
                    <a:pt x="1357" y="378"/>
                  </a:cubicBezTo>
                  <a:cubicBezTo>
                    <a:pt x="1342" y="209"/>
                    <a:pt x="1266" y="88"/>
                    <a:pt x="1150" y="13"/>
                  </a:cubicBezTo>
                  <a:close/>
                  <a:moveTo>
                    <a:pt x="752" y="400"/>
                  </a:moveTo>
                  <a:cubicBezTo>
                    <a:pt x="732" y="386"/>
                    <a:pt x="711" y="370"/>
                    <a:pt x="692" y="350"/>
                  </a:cubicBezTo>
                  <a:cubicBezTo>
                    <a:pt x="642" y="300"/>
                    <a:pt x="621" y="243"/>
                    <a:pt x="621" y="190"/>
                  </a:cubicBezTo>
                  <a:cubicBezTo>
                    <a:pt x="621" y="163"/>
                    <a:pt x="626" y="138"/>
                    <a:pt x="636" y="114"/>
                  </a:cubicBezTo>
                  <a:cubicBezTo>
                    <a:pt x="664" y="47"/>
                    <a:pt x="726" y="0"/>
                    <a:pt x="800" y="0"/>
                  </a:cubicBezTo>
                  <a:cubicBezTo>
                    <a:pt x="1059" y="0"/>
                    <a:pt x="1262" y="123"/>
                    <a:pt x="1279" y="400"/>
                  </a:cubicBezTo>
                  <a:lnTo>
                    <a:pt x="752" y="400"/>
                  </a:lnTo>
                  <a:close/>
                  <a:moveTo>
                    <a:pt x="960" y="1760"/>
                  </a:moveTo>
                  <a:cubicBezTo>
                    <a:pt x="960" y="1440"/>
                    <a:pt x="960" y="1440"/>
                    <a:pt x="960" y="1440"/>
                  </a:cubicBezTo>
                  <a:cubicBezTo>
                    <a:pt x="920" y="1440"/>
                    <a:pt x="920" y="1440"/>
                    <a:pt x="920" y="1440"/>
                  </a:cubicBezTo>
                  <a:cubicBezTo>
                    <a:pt x="920" y="1360"/>
                    <a:pt x="920" y="1360"/>
                    <a:pt x="920" y="1360"/>
                  </a:cubicBezTo>
                  <a:cubicBezTo>
                    <a:pt x="1040" y="1360"/>
                    <a:pt x="1040" y="1360"/>
                    <a:pt x="1040" y="1360"/>
                  </a:cubicBezTo>
                  <a:cubicBezTo>
                    <a:pt x="1040" y="1760"/>
                    <a:pt x="1040" y="1760"/>
                    <a:pt x="1040" y="1760"/>
                  </a:cubicBezTo>
                  <a:lnTo>
                    <a:pt x="960" y="1760"/>
                  </a:lnTo>
                  <a:close/>
                  <a:moveTo>
                    <a:pt x="440" y="880"/>
                  </a:moveTo>
                  <a:cubicBezTo>
                    <a:pt x="588" y="880"/>
                    <a:pt x="725" y="954"/>
                    <a:pt x="807" y="1077"/>
                  </a:cubicBezTo>
                  <a:cubicBezTo>
                    <a:pt x="615" y="1154"/>
                    <a:pt x="480" y="1341"/>
                    <a:pt x="480" y="1560"/>
                  </a:cubicBezTo>
                  <a:cubicBezTo>
                    <a:pt x="480" y="1628"/>
                    <a:pt x="493" y="1694"/>
                    <a:pt x="517" y="1753"/>
                  </a:cubicBezTo>
                  <a:cubicBezTo>
                    <a:pt x="492" y="1758"/>
                    <a:pt x="466" y="1760"/>
                    <a:pt x="440" y="1760"/>
                  </a:cubicBezTo>
                  <a:cubicBezTo>
                    <a:pt x="197" y="1760"/>
                    <a:pt x="0" y="1563"/>
                    <a:pt x="0" y="1320"/>
                  </a:cubicBezTo>
                  <a:cubicBezTo>
                    <a:pt x="0" y="1077"/>
                    <a:pt x="197" y="880"/>
                    <a:pt x="440" y="880"/>
                  </a:cubicBezTo>
                  <a:close/>
                  <a:moveTo>
                    <a:pt x="400" y="1520"/>
                  </a:moveTo>
                  <a:cubicBezTo>
                    <a:pt x="480" y="1520"/>
                    <a:pt x="480" y="1520"/>
                    <a:pt x="480" y="1520"/>
                  </a:cubicBezTo>
                  <a:cubicBezTo>
                    <a:pt x="480" y="1120"/>
                    <a:pt x="480" y="1120"/>
                    <a:pt x="480" y="1120"/>
                  </a:cubicBezTo>
                  <a:cubicBezTo>
                    <a:pt x="360" y="1120"/>
                    <a:pt x="360" y="1120"/>
                    <a:pt x="360" y="1120"/>
                  </a:cubicBezTo>
                  <a:cubicBezTo>
                    <a:pt x="360" y="1200"/>
                    <a:pt x="360" y="1200"/>
                    <a:pt x="360" y="1200"/>
                  </a:cubicBezTo>
                  <a:cubicBezTo>
                    <a:pt x="400" y="1200"/>
                    <a:pt x="400" y="1200"/>
                    <a:pt x="400" y="1200"/>
                  </a:cubicBezTo>
                  <a:lnTo>
                    <a:pt x="400" y="1520"/>
                  </a:lnTo>
                  <a:close/>
                  <a:moveTo>
                    <a:pt x="723" y="2000"/>
                  </a:moveTo>
                  <a:cubicBezTo>
                    <a:pt x="480" y="2000"/>
                    <a:pt x="480" y="2000"/>
                    <a:pt x="480" y="2000"/>
                  </a:cubicBezTo>
                  <a:cubicBezTo>
                    <a:pt x="413" y="2000"/>
                    <a:pt x="369" y="1955"/>
                    <a:pt x="352" y="1894"/>
                  </a:cubicBezTo>
                  <a:cubicBezTo>
                    <a:pt x="346" y="1873"/>
                    <a:pt x="341" y="1852"/>
                    <a:pt x="337" y="1830"/>
                  </a:cubicBezTo>
                  <a:cubicBezTo>
                    <a:pt x="414" y="1845"/>
                    <a:pt x="478" y="1842"/>
                    <a:pt x="554" y="1828"/>
                  </a:cubicBezTo>
                  <a:cubicBezTo>
                    <a:pt x="596" y="1898"/>
                    <a:pt x="654" y="1957"/>
                    <a:pt x="723" y="2000"/>
                  </a:cubicBezTo>
                  <a:close/>
                  <a:moveTo>
                    <a:pt x="1728" y="1894"/>
                  </a:moveTo>
                  <a:cubicBezTo>
                    <a:pt x="1711" y="1955"/>
                    <a:pt x="1667" y="2000"/>
                    <a:pt x="1600" y="2000"/>
                  </a:cubicBezTo>
                  <a:cubicBezTo>
                    <a:pt x="1277" y="2000"/>
                    <a:pt x="1277" y="2000"/>
                    <a:pt x="1277" y="2000"/>
                  </a:cubicBezTo>
                  <a:cubicBezTo>
                    <a:pt x="1423" y="1908"/>
                    <a:pt x="1520" y="1745"/>
                    <a:pt x="1520" y="1560"/>
                  </a:cubicBezTo>
                  <a:cubicBezTo>
                    <a:pt x="1520" y="1273"/>
                    <a:pt x="1287" y="1040"/>
                    <a:pt x="1000" y="1040"/>
                  </a:cubicBezTo>
                  <a:cubicBezTo>
                    <a:pt x="961" y="1040"/>
                    <a:pt x="923" y="1044"/>
                    <a:pt x="886" y="1052"/>
                  </a:cubicBezTo>
                  <a:cubicBezTo>
                    <a:pt x="874" y="1033"/>
                    <a:pt x="874" y="1033"/>
                    <a:pt x="874" y="1033"/>
                  </a:cubicBezTo>
                  <a:cubicBezTo>
                    <a:pt x="815" y="944"/>
                    <a:pt x="731" y="877"/>
                    <a:pt x="636" y="838"/>
                  </a:cubicBezTo>
                  <a:cubicBezTo>
                    <a:pt x="706" y="769"/>
                    <a:pt x="800" y="673"/>
                    <a:pt x="800" y="640"/>
                  </a:cubicBezTo>
                  <a:cubicBezTo>
                    <a:pt x="1280" y="640"/>
                    <a:pt x="1280" y="640"/>
                    <a:pt x="1280" y="640"/>
                  </a:cubicBezTo>
                  <a:cubicBezTo>
                    <a:pt x="1280" y="679"/>
                    <a:pt x="1411" y="806"/>
                    <a:pt x="1479" y="872"/>
                  </a:cubicBezTo>
                  <a:cubicBezTo>
                    <a:pt x="1571" y="961"/>
                    <a:pt x="1645" y="1050"/>
                    <a:pt x="1696" y="1170"/>
                  </a:cubicBezTo>
                  <a:cubicBezTo>
                    <a:pt x="1739" y="1268"/>
                    <a:pt x="1760" y="1374"/>
                    <a:pt x="1760" y="1494"/>
                  </a:cubicBezTo>
                  <a:cubicBezTo>
                    <a:pt x="1759" y="1622"/>
                    <a:pt x="1764" y="1771"/>
                    <a:pt x="1728" y="1894"/>
                  </a:cubicBezTo>
                  <a:close/>
                  <a:moveTo>
                    <a:pt x="1280" y="480"/>
                  </a:moveTo>
                  <a:cubicBezTo>
                    <a:pt x="800" y="480"/>
                    <a:pt x="800" y="480"/>
                    <a:pt x="800" y="480"/>
                  </a:cubicBezTo>
                  <a:cubicBezTo>
                    <a:pt x="800" y="560"/>
                    <a:pt x="800" y="560"/>
                    <a:pt x="800" y="560"/>
                  </a:cubicBezTo>
                  <a:cubicBezTo>
                    <a:pt x="1280" y="560"/>
                    <a:pt x="1280" y="560"/>
                    <a:pt x="1280" y="560"/>
                  </a:cubicBezTo>
                  <a:lnTo>
                    <a:pt x="1280" y="4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+mn-ea"/>
                <a:cs typeface="+mn-cs"/>
                <a:sym typeface="+mn-lt"/>
              </a:endParaRPr>
            </a:p>
          </p:txBody>
        </p:sp>
      </p:grpSp>
      <p:sp>
        <p:nvSpPr>
          <p:cNvPr id="122" name="Freeform 5">
            <a:extLst>
              <a:ext uri="{FF2B5EF4-FFF2-40B4-BE49-F238E27FC236}">
                <a16:creationId xmlns:a16="http://schemas.microsoft.com/office/drawing/2014/main" id="{BC09FEA2-4F5E-4440-85B5-FB76AC87525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718490" y="2778653"/>
            <a:ext cx="188860" cy="214091"/>
          </a:xfrm>
          <a:custGeom>
            <a:avLst/>
            <a:gdLst>
              <a:gd name="T0" fmla="*/ 1000 w 1764"/>
              <a:gd name="T1" fmla="*/ 1120 h 2000"/>
              <a:gd name="T2" fmla="*/ 560 w 1764"/>
              <a:gd name="T3" fmla="*/ 1560 h 2000"/>
              <a:gd name="T4" fmla="*/ 1000 w 1764"/>
              <a:gd name="T5" fmla="*/ 2000 h 2000"/>
              <a:gd name="T6" fmla="*/ 1440 w 1764"/>
              <a:gd name="T7" fmla="*/ 1560 h 2000"/>
              <a:gd name="T8" fmla="*/ 1000 w 1764"/>
              <a:gd name="T9" fmla="*/ 1120 h 2000"/>
              <a:gd name="T10" fmla="*/ 1150 w 1764"/>
              <a:gd name="T11" fmla="*/ 13 h 2000"/>
              <a:gd name="T12" fmla="*/ 1280 w 1764"/>
              <a:gd name="T13" fmla="*/ 0 h 2000"/>
              <a:gd name="T14" fmla="*/ 1459 w 1764"/>
              <a:gd name="T15" fmla="*/ 190 h 2000"/>
              <a:gd name="T16" fmla="*/ 1357 w 1764"/>
              <a:gd name="T17" fmla="*/ 378 h 2000"/>
              <a:gd name="T18" fmla="*/ 1150 w 1764"/>
              <a:gd name="T19" fmla="*/ 13 h 2000"/>
              <a:gd name="T20" fmla="*/ 752 w 1764"/>
              <a:gd name="T21" fmla="*/ 400 h 2000"/>
              <a:gd name="T22" fmla="*/ 692 w 1764"/>
              <a:gd name="T23" fmla="*/ 350 h 2000"/>
              <a:gd name="T24" fmla="*/ 621 w 1764"/>
              <a:gd name="T25" fmla="*/ 190 h 2000"/>
              <a:gd name="T26" fmla="*/ 636 w 1764"/>
              <a:gd name="T27" fmla="*/ 114 h 2000"/>
              <a:gd name="T28" fmla="*/ 800 w 1764"/>
              <a:gd name="T29" fmla="*/ 0 h 2000"/>
              <a:gd name="T30" fmla="*/ 1279 w 1764"/>
              <a:gd name="T31" fmla="*/ 400 h 2000"/>
              <a:gd name="T32" fmla="*/ 752 w 1764"/>
              <a:gd name="T33" fmla="*/ 400 h 2000"/>
              <a:gd name="T34" fmla="*/ 960 w 1764"/>
              <a:gd name="T35" fmla="*/ 1760 h 2000"/>
              <a:gd name="T36" fmla="*/ 960 w 1764"/>
              <a:gd name="T37" fmla="*/ 1440 h 2000"/>
              <a:gd name="T38" fmla="*/ 920 w 1764"/>
              <a:gd name="T39" fmla="*/ 1440 h 2000"/>
              <a:gd name="T40" fmla="*/ 920 w 1764"/>
              <a:gd name="T41" fmla="*/ 1360 h 2000"/>
              <a:gd name="T42" fmla="*/ 1040 w 1764"/>
              <a:gd name="T43" fmla="*/ 1360 h 2000"/>
              <a:gd name="T44" fmla="*/ 1040 w 1764"/>
              <a:gd name="T45" fmla="*/ 1760 h 2000"/>
              <a:gd name="T46" fmla="*/ 960 w 1764"/>
              <a:gd name="T47" fmla="*/ 1760 h 2000"/>
              <a:gd name="T48" fmla="*/ 440 w 1764"/>
              <a:gd name="T49" fmla="*/ 880 h 2000"/>
              <a:gd name="T50" fmla="*/ 807 w 1764"/>
              <a:gd name="T51" fmla="*/ 1077 h 2000"/>
              <a:gd name="T52" fmla="*/ 480 w 1764"/>
              <a:gd name="T53" fmla="*/ 1560 h 2000"/>
              <a:gd name="T54" fmla="*/ 517 w 1764"/>
              <a:gd name="T55" fmla="*/ 1753 h 2000"/>
              <a:gd name="T56" fmla="*/ 440 w 1764"/>
              <a:gd name="T57" fmla="*/ 1760 h 2000"/>
              <a:gd name="T58" fmla="*/ 0 w 1764"/>
              <a:gd name="T59" fmla="*/ 1320 h 2000"/>
              <a:gd name="T60" fmla="*/ 440 w 1764"/>
              <a:gd name="T61" fmla="*/ 880 h 2000"/>
              <a:gd name="T62" fmla="*/ 400 w 1764"/>
              <a:gd name="T63" fmla="*/ 1520 h 2000"/>
              <a:gd name="T64" fmla="*/ 480 w 1764"/>
              <a:gd name="T65" fmla="*/ 1520 h 2000"/>
              <a:gd name="T66" fmla="*/ 480 w 1764"/>
              <a:gd name="T67" fmla="*/ 1120 h 2000"/>
              <a:gd name="T68" fmla="*/ 360 w 1764"/>
              <a:gd name="T69" fmla="*/ 1120 h 2000"/>
              <a:gd name="T70" fmla="*/ 360 w 1764"/>
              <a:gd name="T71" fmla="*/ 1200 h 2000"/>
              <a:gd name="T72" fmla="*/ 400 w 1764"/>
              <a:gd name="T73" fmla="*/ 1200 h 2000"/>
              <a:gd name="T74" fmla="*/ 400 w 1764"/>
              <a:gd name="T75" fmla="*/ 1520 h 2000"/>
              <a:gd name="T76" fmla="*/ 723 w 1764"/>
              <a:gd name="T77" fmla="*/ 2000 h 2000"/>
              <a:gd name="T78" fmla="*/ 480 w 1764"/>
              <a:gd name="T79" fmla="*/ 2000 h 2000"/>
              <a:gd name="T80" fmla="*/ 352 w 1764"/>
              <a:gd name="T81" fmla="*/ 1894 h 2000"/>
              <a:gd name="T82" fmla="*/ 337 w 1764"/>
              <a:gd name="T83" fmla="*/ 1830 h 2000"/>
              <a:gd name="T84" fmla="*/ 554 w 1764"/>
              <a:gd name="T85" fmla="*/ 1828 h 2000"/>
              <a:gd name="T86" fmla="*/ 723 w 1764"/>
              <a:gd name="T87" fmla="*/ 2000 h 2000"/>
              <a:gd name="T88" fmla="*/ 1728 w 1764"/>
              <a:gd name="T89" fmla="*/ 1894 h 2000"/>
              <a:gd name="T90" fmla="*/ 1600 w 1764"/>
              <a:gd name="T91" fmla="*/ 2000 h 2000"/>
              <a:gd name="T92" fmla="*/ 1277 w 1764"/>
              <a:gd name="T93" fmla="*/ 2000 h 2000"/>
              <a:gd name="T94" fmla="*/ 1520 w 1764"/>
              <a:gd name="T95" fmla="*/ 1560 h 2000"/>
              <a:gd name="T96" fmla="*/ 1000 w 1764"/>
              <a:gd name="T97" fmla="*/ 1040 h 2000"/>
              <a:gd name="T98" fmla="*/ 886 w 1764"/>
              <a:gd name="T99" fmla="*/ 1052 h 2000"/>
              <a:gd name="T100" fmla="*/ 874 w 1764"/>
              <a:gd name="T101" fmla="*/ 1033 h 2000"/>
              <a:gd name="T102" fmla="*/ 636 w 1764"/>
              <a:gd name="T103" fmla="*/ 838 h 2000"/>
              <a:gd name="T104" fmla="*/ 800 w 1764"/>
              <a:gd name="T105" fmla="*/ 640 h 2000"/>
              <a:gd name="T106" fmla="*/ 1280 w 1764"/>
              <a:gd name="T107" fmla="*/ 640 h 2000"/>
              <a:gd name="T108" fmla="*/ 1479 w 1764"/>
              <a:gd name="T109" fmla="*/ 872 h 2000"/>
              <a:gd name="T110" fmla="*/ 1696 w 1764"/>
              <a:gd name="T111" fmla="*/ 1170 h 2000"/>
              <a:gd name="T112" fmla="*/ 1760 w 1764"/>
              <a:gd name="T113" fmla="*/ 1494 h 2000"/>
              <a:gd name="T114" fmla="*/ 1728 w 1764"/>
              <a:gd name="T115" fmla="*/ 1894 h 2000"/>
              <a:gd name="T116" fmla="*/ 1280 w 1764"/>
              <a:gd name="T117" fmla="*/ 480 h 2000"/>
              <a:gd name="T118" fmla="*/ 800 w 1764"/>
              <a:gd name="T119" fmla="*/ 480 h 2000"/>
              <a:gd name="T120" fmla="*/ 800 w 1764"/>
              <a:gd name="T121" fmla="*/ 560 h 2000"/>
              <a:gd name="T122" fmla="*/ 1280 w 1764"/>
              <a:gd name="T123" fmla="*/ 560 h 2000"/>
              <a:gd name="T124" fmla="*/ 1280 w 1764"/>
              <a:gd name="T125" fmla="*/ 480 h 2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764" h="2000">
                <a:moveTo>
                  <a:pt x="1000" y="1120"/>
                </a:moveTo>
                <a:cubicBezTo>
                  <a:pt x="757" y="1120"/>
                  <a:pt x="560" y="1317"/>
                  <a:pt x="560" y="1560"/>
                </a:cubicBezTo>
                <a:cubicBezTo>
                  <a:pt x="560" y="1803"/>
                  <a:pt x="757" y="2000"/>
                  <a:pt x="1000" y="2000"/>
                </a:cubicBezTo>
                <a:cubicBezTo>
                  <a:pt x="1243" y="2000"/>
                  <a:pt x="1440" y="1803"/>
                  <a:pt x="1440" y="1560"/>
                </a:cubicBezTo>
                <a:cubicBezTo>
                  <a:pt x="1440" y="1317"/>
                  <a:pt x="1243" y="1120"/>
                  <a:pt x="1000" y="1120"/>
                </a:cubicBezTo>
                <a:close/>
                <a:moveTo>
                  <a:pt x="1150" y="13"/>
                </a:moveTo>
                <a:cubicBezTo>
                  <a:pt x="1193" y="4"/>
                  <a:pt x="1237" y="0"/>
                  <a:pt x="1280" y="0"/>
                </a:cubicBezTo>
                <a:cubicBezTo>
                  <a:pt x="1383" y="0"/>
                  <a:pt x="1459" y="90"/>
                  <a:pt x="1459" y="190"/>
                </a:cubicBezTo>
                <a:cubicBezTo>
                  <a:pt x="1459" y="269"/>
                  <a:pt x="1416" y="330"/>
                  <a:pt x="1357" y="378"/>
                </a:cubicBezTo>
                <a:cubicBezTo>
                  <a:pt x="1342" y="209"/>
                  <a:pt x="1266" y="88"/>
                  <a:pt x="1150" y="13"/>
                </a:cubicBezTo>
                <a:close/>
                <a:moveTo>
                  <a:pt x="752" y="400"/>
                </a:moveTo>
                <a:cubicBezTo>
                  <a:pt x="732" y="386"/>
                  <a:pt x="711" y="370"/>
                  <a:pt x="692" y="350"/>
                </a:cubicBezTo>
                <a:cubicBezTo>
                  <a:pt x="642" y="300"/>
                  <a:pt x="621" y="243"/>
                  <a:pt x="621" y="190"/>
                </a:cubicBezTo>
                <a:cubicBezTo>
                  <a:pt x="621" y="163"/>
                  <a:pt x="626" y="138"/>
                  <a:pt x="636" y="114"/>
                </a:cubicBezTo>
                <a:cubicBezTo>
                  <a:pt x="664" y="47"/>
                  <a:pt x="726" y="0"/>
                  <a:pt x="800" y="0"/>
                </a:cubicBezTo>
                <a:cubicBezTo>
                  <a:pt x="1059" y="0"/>
                  <a:pt x="1262" y="123"/>
                  <a:pt x="1279" y="400"/>
                </a:cubicBezTo>
                <a:lnTo>
                  <a:pt x="752" y="400"/>
                </a:lnTo>
                <a:close/>
                <a:moveTo>
                  <a:pt x="960" y="1760"/>
                </a:moveTo>
                <a:cubicBezTo>
                  <a:pt x="960" y="1440"/>
                  <a:pt x="960" y="1440"/>
                  <a:pt x="960" y="1440"/>
                </a:cubicBezTo>
                <a:cubicBezTo>
                  <a:pt x="920" y="1440"/>
                  <a:pt x="920" y="1440"/>
                  <a:pt x="920" y="1440"/>
                </a:cubicBezTo>
                <a:cubicBezTo>
                  <a:pt x="920" y="1360"/>
                  <a:pt x="920" y="1360"/>
                  <a:pt x="920" y="1360"/>
                </a:cubicBezTo>
                <a:cubicBezTo>
                  <a:pt x="1040" y="1360"/>
                  <a:pt x="1040" y="1360"/>
                  <a:pt x="1040" y="1360"/>
                </a:cubicBezTo>
                <a:cubicBezTo>
                  <a:pt x="1040" y="1760"/>
                  <a:pt x="1040" y="1760"/>
                  <a:pt x="1040" y="1760"/>
                </a:cubicBezTo>
                <a:lnTo>
                  <a:pt x="960" y="1760"/>
                </a:lnTo>
                <a:close/>
                <a:moveTo>
                  <a:pt x="440" y="880"/>
                </a:moveTo>
                <a:cubicBezTo>
                  <a:pt x="588" y="880"/>
                  <a:pt x="725" y="954"/>
                  <a:pt x="807" y="1077"/>
                </a:cubicBezTo>
                <a:cubicBezTo>
                  <a:pt x="615" y="1154"/>
                  <a:pt x="480" y="1341"/>
                  <a:pt x="480" y="1560"/>
                </a:cubicBezTo>
                <a:cubicBezTo>
                  <a:pt x="480" y="1628"/>
                  <a:pt x="493" y="1694"/>
                  <a:pt x="517" y="1753"/>
                </a:cubicBezTo>
                <a:cubicBezTo>
                  <a:pt x="492" y="1758"/>
                  <a:pt x="466" y="1760"/>
                  <a:pt x="440" y="1760"/>
                </a:cubicBezTo>
                <a:cubicBezTo>
                  <a:pt x="197" y="1760"/>
                  <a:pt x="0" y="1563"/>
                  <a:pt x="0" y="1320"/>
                </a:cubicBezTo>
                <a:cubicBezTo>
                  <a:pt x="0" y="1077"/>
                  <a:pt x="197" y="880"/>
                  <a:pt x="440" y="880"/>
                </a:cubicBezTo>
                <a:close/>
                <a:moveTo>
                  <a:pt x="400" y="1520"/>
                </a:moveTo>
                <a:cubicBezTo>
                  <a:pt x="480" y="1520"/>
                  <a:pt x="480" y="1520"/>
                  <a:pt x="480" y="1520"/>
                </a:cubicBezTo>
                <a:cubicBezTo>
                  <a:pt x="480" y="1120"/>
                  <a:pt x="480" y="1120"/>
                  <a:pt x="480" y="1120"/>
                </a:cubicBezTo>
                <a:cubicBezTo>
                  <a:pt x="360" y="1120"/>
                  <a:pt x="360" y="1120"/>
                  <a:pt x="360" y="1120"/>
                </a:cubicBezTo>
                <a:cubicBezTo>
                  <a:pt x="360" y="1200"/>
                  <a:pt x="360" y="1200"/>
                  <a:pt x="360" y="1200"/>
                </a:cubicBezTo>
                <a:cubicBezTo>
                  <a:pt x="400" y="1200"/>
                  <a:pt x="400" y="1200"/>
                  <a:pt x="400" y="1200"/>
                </a:cubicBezTo>
                <a:lnTo>
                  <a:pt x="400" y="1520"/>
                </a:lnTo>
                <a:close/>
                <a:moveTo>
                  <a:pt x="723" y="2000"/>
                </a:moveTo>
                <a:cubicBezTo>
                  <a:pt x="480" y="2000"/>
                  <a:pt x="480" y="2000"/>
                  <a:pt x="480" y="2000"/>
                </a:cubicBezTo>
                <a:cubicBezTo>
                  <a:pt x="413" y="2000"/>
                  <a:pt x="369" y="1955"/>
                  <a:pt x="352" y="1894"/>
                </a:cubicBezTo>
                <a:cubicBezTo>
                  <a:pt x="346" y="1873"/>
                  <a:pt x="341" y="1852"/>
                  <a:pt x="337" y="1830"/>
                </a:cubicBezTo>
                <a:cubicBezTo>
                  <a:pt x="414" y="1845"/>
                  <a:pt x="478" y="1842"/>
                  <a:pt x="554" y="1828"/>
                </a:cubicBezTo>
                <a:cubicBezTo>
                  <a:pt x="596" y="1898"/>
                  <a:pt x="654" y="1957"/>
                  <a:pt x="723" y="2000"/>
                </a:cubicBezTo>
                <a:close/>
                <a:moveTo>
                  <a:pt x="1728" y="1894"/>
                </a:moveTo>
                <a:cubicBezTo>
                  <a:pt x="1711" y="1955"/>
                  <a:pt x="1667" y="2000"/>
                  <a:pt x="1600" y="2000"/>
                </a:cubicBezTo>
                <a:cubicBezTo>
                  <a:pt x="1277" y="2000"/>
                  <a:pt x="1277" y="2000"/>
                  <a:pt x="1277" y="2000"/>
                </a:cubicBezTo>
                <a:cubicBezTo>
                  <a:pt x="1423" y="1908"/>
                  <a:pt x="1520" y="1745"/>
                  <a:pt x="1520" y="1560"/>
                </a:cubicBezTo>
                <a:cubicBezTo>
                  <a:pt x="1520" y="1273"/>
                  <a:pt x="1287" y="1040"/>
                  <a:pt x="1000" y="1040"/>
                </a:cubicBezTo>
                <a:cubicBezTo>
                  <a:pt x="961" y="1040"/>
                  <a:pt x="923" y="1044"/>
                  <a:pt x="886" y="1052"/>
                </a:cubicBezTo>
                <a:cubicBezTo>
                  <a:pt x="874" y="1033"/>
                  <a:pt x="874" y="1033"/>
                  <a:pt x="874" y="1033"/>
                </a:cubicBezTo>
                <a:cubicBezTo>
                  <a:pt x="815" y="944"/>
                  <a:pt x="731" y="877"/>
                  <a:pt x="636" y="838"/>
                </a:cubicBezTo>
                <a:cubicBezTo>
                  <a:pt x="706" y="769"/>
                  <a:pt x="800" y="673"/>
                  <a:pt x="800" y="640"/>
                </a:cubicBezTo>
                <a:cubicBezTo>
                  <a:pt x="1280" y="640"/>
                  <a:pt x="1280" y="640"/>
                  <a:pt x="1280" y="640"/>
                </a:cubicBezTo>
                <a:cubicBezTo>
                  <a:pt x="1280" y="679"/>
                  <a:pt x="1411" y="806"/>
                  <a:pt x="1479" y="872"/>
                </a:cubicBezTo>
                <a:cubicBezTo>
                  <a:pt x="1571" y="961"/>
                  <a:pt x="1645" y="1050"/>
                  <a:pt x="1696" y="1170"/>
                </a:cubicBezTo>
                <a:cubicBezTo>
                  <a:pt x="1739" y="1268"/>
                  <a:pt x="1760" y="1374"/>
                  <a:pt x="1760" y="1494"/>
                </a:cubicBezTo>
                <a:cubicBezTo>
                  <a:pt x="1759" y="1622"/>
                  <a:pt x="1764" y="1771"/>
                  <a:pt x="1728" y="1894"/>
                </a:cubicBezTo>
                <a:close/>
                <a:moveTo>
                  <a:pt x="1280" y="480"/>
                </a:moveTo>
                <a:cubicBezTo>
                  <a:pt x="800" y="480"/>
                  <a:pt x="800" y="480"/>
                  <a:pt x="800" y="480"/>
                </a:cubicBezTo>
                <a:cubicBezTo>
                  <a:pt x="800" y="560"/>
                  <a:pt x="800" y="560"/>
                  <a:pt x="800" y="560"/>
                </a:cubicBezTo>
                <a:cubicBezTo>
                  <a:pt x="1280" y="560"/>
                  <a:pt x="1280" y="560"/>
                  <a:pt x="1280" y="560"/>
                </a:cubicBezTo>
                <a:lnTo>
                  <a:pt x="1280" y="4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  <a:sym typeface="+mn-lt"/>
            </a:endParaRPr>
          </a:p>
        </p:txBody>
      </p:sp>
      <p:sp>
        <p:nvSpPr>
          <p:cNvPr id="123" name="Freeform 8">
            <a:extLst>
              <a:ext uri="{FF2B5EF4-FFF2-40B4-BE49-F238E27FC236}">
                <a16:creationId xmlns:a16="http://schemas.microsoft.com/office/drawing/2014/main" id="{EDFF18D3-086F-4919-9324-52A8EF59A5CC}"/>
              </a:ext>
            </a:extLst>
          </p:cNvPr>
          <p:cNvSpPr>
            <a:spLocks/>
          </p:cNvSpPr>
          <p:nvPr/>
        </p:nvSpPr>
        <p:spPr bwMode="auto">
          <a:xfrm flipV="1">
            <a:off x="4043683" y="3172887"/>
            <a:ext cx="1407387" cy="2115243"/>
          </a:xfrm>
          <a:custGeom>
            <a:avLst/>
            <a:gdLst/>
            <a:ahLst/>
            <a:cxnLst/>
            <a:rect l="l" t="t" r="r" b="b"/>
            <a:pathLst>
              <a:path w="1418545" h="2132013">
                <a:moveTo>
                  <a:pt x="1418545" y="0"/>
                </a:moveTo>
                <a:lnTo>
                  <a:pt x="1418545" y="672433"/>
                </a:lnTo>
                <a:lnTo>
                  <a:pt x="1414643" y="672236"/>
                </a:lnTo>
                <a:cubicBezTo>
                  <a:pt x="1002433" y="672236"/>
                  <a:pt x="668270" y="1006399"/>
                  <a:pt x="668270" y="1418609"/>
                </a:cubicBezTo>
                <a:cubicBezTo>
                  <a:pt x="668270" y="1555103"/>
                  <a:pt x="704910" y="1683039"/>
                  <a:pt x="771643" y="1791520"/>
                </a:cubicBezTo>
                <a:lnTo>
                  <a:pt x="181671" y="2132013"/>
                </a:lnTo>
                <a:cubicBezTo>
                  <a:pt x="57983" y="1913101"/>
                  <a:pt x="-8618" y="1665635"/>
                  <a:pt x="897" y="1418170"/>
                </a:cubicBezTo>
                <a:cubicBezTo>
                  <a:pt x="897" y="637700"/>
                  <a:pt x="628848" y="0"/>
                  <a:pt x="1418545" y="0"/>
                </a:cubicBezTo>
                <a:close/>
              </a:path>
            </a:pathLst>
          </a:custGeom>
          <a:solidFill>
            <a:schemeClr val="accent3"/>
          </a:solidFill>
          <a:ln w="15875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charset="0"/>
              <a:ea typeface="+mn-ea"/>
              <a:cs typeface="+mn-cs"/>
            </a:endParaRPr>
          </a:p>
        </p:txBody>
      </p:sp>
      <p:sp>
        <p:nvSpPr>
          <p:cNvPr id="124" name="Rectangle 1">
            <a:extLst>
              <a:ext uri="{FF2B5EF4-FFF2-40B4-BE49-F238E27FC236}">
                <a16:creationId xmlns:a16="http://schemas.microsoft.com/office/drawing/2014/main" id="{144C905A-B9EF-4CE9-AF06-6C0CA0CE8A7E}"/>
              </a:ext>
            </a:extLst>
          </p:cNvPr>
          <p:cNvSpPr/>
          <p:nvPr/>
        </p:nvSpPr>
        <p:spPr>
          <a:xfrm rot="1830888">
            <a:off x="4201780" y="3305888"/>
            <a:ext cx="637115" cy="59269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t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125" name="ListLeanHorizontalTextDetail0">
            <a:extLst>
              <a:ext uri="{FF2B5EF4-FFF2-40B4-BE49-F238E27FC236}">
                <a16:creationId xmlns:a16="http://schemas.microsoft.com/office/drawing/2014/main" id="{4BB672E5-D4EF-4616-91FA-88A126F05C5F}"/>
              </a:ext>
            </a:extLst>
          </p:cNvPr>
          <p:cNvSpPr txBox="1"/>
          <p:nvPr/>
        </p:nvSpPr>
        <p:spPr>
          <a:xfrm>
            <a:off x="4191930" y="3623771"/>
            <a:ext cx="437865" cy="330654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108000" rIns="0" bIns="0" rtlCol="0">
            <a:spAutoFit/>
          </a:bodyPr>
          <a:lstStyle/>
          <a:p>
            <a:pPr marL="0" marR="0" lvl="1" indent="0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 Narrow" pitchFamily="34" charset="0"/>
              </a:rPr>
              <a:t>50%</a:t>
            </a:r>
          </a:p>
        </p:txBody>
      </p:sp>
    </p:spTree>
    <p:extLst>
      <p:ext uri="{BB962C8B-B14F-4D97-AF65-F5344CB8AC3E}">
        <p14:creationId xmlns:p14="http://schemas.microsoft.com/office/powerpoint/2010/main" val="1879981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27B30E-6AF3-4297-AE42-8655B7A1E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Så vad händer nu?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ECC888-188D-4039-81A2-3C913BEF0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527" y="1909822"/>
            <a:ext cx="9596423" cy="4608424"/>
          </a:xfrm>
        </p:spPr>
        <p:txBody>
          <a:bodyPr/>
          <a:lstStyle/>
          <a:p>
            <a:r>
              <a:rPr lang="sv-SE" dirty="0"/>
              <a:t>Vägledning och FAQ</a:t>
            </a:r>
          </a:p>
          <a:p>
            <a:pPr lvl="1"/>
            <a:r>
              <a:rPr lang="sv-SE" dirty="0">
                <a:hlinkClick r:id="rId2"/>
              </a:rPr>
              <a:t>www.ftiab.se/kommuner</a:t>
            </a:r>
            <a:endParaRPr lang="sv-SE" dirty="0"/>
          </a:p>
          <a:p>
            <a:pPr lvl="1"/>
            <a:endParaRPr lang="sv-SE" dirty="0"/>
          </a:p>
          <a:p>
            <a:r>
              <a:rPr lang="sv-SE" dirty="0"/>
              <a:t>Nyhetsbreven</a:t>
            </a:r>
          </a:p>
          <a:p>
            <a:endParaRPr lang="sv-SE" dirty="0"/>
          </a:p>
          <a:p>
            <a:r>
              <a:rPr lang="sv-SE" dirty="0"/>
              <a:t>Kommunspecifika frågor</a:t>
            </a:r>
          </a:p>
          <a:p>
            <a:pPr lvl="1"/>
            <a:r>
              <a:rPr lang="sv-SE" dirty="0"/>
              <a:t>”vanliga” ÅVS-kontakt</a:t>
            </a:r>
          </a:p>
          <a:p>
            <a:pPr lvl="1"/>
            <a:r>
              <a:rPr lang="sv-SE" dirty="0"/>
              <a:t>ulrika.eliason@ftiab.se</a:t>
            </a:r>
          </a:p>
          <a:p>
            <a:pPr lvl="1"/>
            <a:endParaRPr lang="sv-SE" dirty="0"/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F86C073-E4E1-4EFB-BF07-E74BE4AF86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397" y="1909822"/>
            <a:ext cx="3055553" cy="2400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846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237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B3F072C-367B-4746-8BEF-3BE08A5115F2}"/>
              </a:ext>
            </a:extLst>
          </p:cNvPr>
          <p:cNvSpPr/>
          <p:nvPr/>
        </p:nvSpPr>
        <p:spPr>
          <a:xfrm>
            <a:off x="4627214" y="1163521"/>
            <a:ext cx="1260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Mål för materialutnyttjande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AA4DFCBA-0CDA-4983-B17A-263F090671B9}"/>
              </a:ext>
            </a:extLst>
          </p:cNvPr>
          <p:cNvSpPr/>
          <p:nvPr/>
        </p:nvSpPr>
        <p:spPr>
          <a:xfrm>
            <a:off x="3168381" y="2228198"/>
            <a:ext cx="1260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Förpackningsmängd och -utformning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EDA1539-3988-4BB9-8D0C-EF1009A00A23}"/>
              </a:ext>
            </a:extLst>
          </p:cNvPr>
          <p:cNvSpPr/>
          <p:nvPr/>
        </p:nvSpPr>
        <p:spPr>
          <a:xfrm>
            <a:off x="5121802" y="2228198"/>
            <a:ext cx="1260000" cy="72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Tillhandahålla insamlingssystem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(kräver tillstånd)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553D48F5-5489-40A8-9D60-3B5D8FBA8118}"/>
              </a:ext>
            </a:extLst>
          </p:cNvPr>
          <p:cNvSpPr/>
          <p:nvPr/>
        </p:nvSpPr>
        <p:spPr>
          <a:xfrm>
            <a:off x="1513552" y="3344910"/>
            <a:ext cx="1260000" cy="72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Tillhandahålla Infrastruktur / insamlingsflöde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1F7EECC5-4E80-4B97-A60A-F9C3644526FE}"/>
              </a:ext>
            </a:extLst>
          </p:cNvPr>
          <p:cNvSpPr/>
          <p:nvPr/>
        </p:nvSpPr>
        <p:spPr>
          <a:xfrm>
            <a:off x="3534069" y="3344910"/>
            <a:ext cx="1260000" cy="72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Materialåtervinna insamlat material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2175AA69-D933-4051-A9B2-EFCAEF0CCC20}"/>
              </a:ext>
            </a:extLst>
          </p:cNvPr>
          <p:cNvSpPr/>
          <p:nvPr/>
        </p:nvSpPr>
        <p:spPr>
          <a:xfrm>
            <a:off x="5554586" y="3344910"/>
            <a:ext cx="1260000" cy="72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”Fri konkurrens”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Samråda med konkurrerande ins.sys.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Ansluta alla producenter på lika villkor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F2E8AF7A-0E09-45EC-8955-B88083729CB9}"/>
              </a:ext>
            </a:extLst>
          </p:cNvPr>
          <p:cNvSpPr/>
          <p:nvPr/>
        </p:nvSpPr>
        <p:spPr>
          <a:xfrm>
            <a:off x="7575103" y="3344910"/>
            <a:ext cx="1260000" cy="72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Samråda med kommuner om infrastruktur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Inför ansökan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Under drift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274A1F70-8D1A-48E9-A3AE-30752130591C}"/>
              </a:ext>
            </a:extLst>
          </p:cNvPr>
          <p:cNvSpPr/>
          <p:nvPr/>
        </p:nvSpPr>
        <p:spPr>
          <a:xfrm>
            <a:off x="9595618" y="3344910"/>
            <a:ext cx="1260000" cy="72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Informera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hushållen och verksamheter om utsortering mm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Anslutna </a:t>
            </a:r>
            <a:r>
              <a:rPr kumimoji="0" lang="sv-SE" sz="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prod</a:t>
            </a:r>
            <a:r>
              <a:rPr kumimoji="0" lang="sv-SE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om materialval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4009E50D-6398-4E26-B7D8-75C698EFA3A3}"/>
              </a:ext>
            </a:extLst>
          </p:cNvPr>
          <p:cNvSpPr/>
          <p:nvPr/>
        </p:nvSpPr>
        <p:spPr>
          <a:xfrm>
            <a:off x="634396" y="4454468"/>
            <a:ext cx="1800000" cy="216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Erbjuda kostnadsfri borttransport av hushållens förpackningsavfall från bostadsfastigheter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400" dirty="0">
                <a:solidFill>
                  <a:schemeClr val="tx1"/>
                </a:solidFill>
                <a:latin typeface="Arial"/>
              </a:rPr>
              <a:t>p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å/vid fastighet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400" dirty="0">
                <a:solidFill>
                  <a:schemeClr val="tx1"/>
                </a:solidFill>
                <a:latin typeface="Arial"/>
              </a:rPr>
              <a:t>k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vartersnära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F2930019-8B13-47CB-94BF-9FB0F6841D7E}"/>
              </a:ext>
            </a:extLst>
          </p:cNvPr>
          <p:cNvSpPr/>
          <p:nvPr/>
        </p:nvSpPr>
        <p:spPr>
          <a:xfrm>
            <a:off x="3441470" y="4454468"/>
            <a:ext cx="1800000" cy="216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Lättillgängliga och kostnadsfria insamlingsplatser i varje kommun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F2891730-80A2-427A-B0E1-D1D0571319F9}"/>
              </a:ext>
            </a:extLst>
          </p:cNvPr>
          <p:cNvSpPr/>
          <p:nvPr/>
        </p:nvSpPr>
        <p:spPr>
          <a:xfrm>
            <a:off x="6248544" y="4454468"/>
            <a:ext cx="1800000" cy="216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Lättillgängliga och kostnadsfria insamlingsplatser (i varje kommun?) för förpackningsavfall som uppkommer i yrkesmässig verksamhet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23DE4F36-46FA-41F3-97AF-202608F7138E}"/>
              </a:ext>
            </a:extLst>
          </p:cNvPr>
          <p:cNvSpPr/>
          <p:nvPr/>
        </p:nvSpPr>
        <p:spPr>
          <a:xfrm>
            <a:off x="9055618" y="4454468"/>
            <a:ext cx="1800000" cy="216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Kostnadsfritt ta emot material som samlats in av annan från yrkesmässig verksamhet</a:t>
            </a:r>
          </a:p>
        </p:txBody>
      </p:sp>
      <p:cxnSp>
        <p:nvCxnSpPr>
          <p:cNvPr id="27" name="Koppling: vinklad 26">
            <a:extLst>
              <a:ext uri="{FF2B5EF4-FFF2-40B4-BE49-F238E27FC236}">
                <a16:creationId xmlns:a16="http://schemas.microsoft.com/office/drawing/2014/main" id="{A1731D7F-3FE0-44A7-BC42-30D5BB1D2037}"/>
              </a:ext>
            </a:extLst>
          </p:cNvPr>
          <p:cNvCxnSpPr>
            <a:stCxn id="8" idx="0"/>
            <a:endCxn id="6" idx="2"/>
          </p:cNvCxnSpPr>
          <p:nvPr/>
        </p:nvCxnSpPr>
        <p:spPr>
          <a:xfrm rot="5400000" flipH="1" flipV="1">
            <a:off x="3749321" y="1342429"/>
            <a:ext cx="396712" cy="360825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Koppling: vinklad 27">
            <a:extLst>
              <a:ext uri="{FF2B5EF4-FFF2-40B4-BE49-F238E27FC236}">
                <a16:creationId xmlns:a16="http://schemas.microsoft.com/office/drawing/2014/main" id="{508F23EA-A7BA-4788-A46D-A78B039AF85A}"/>
              </a:ext>
            </a:extLst>
          </p:cNvPr>
          <p:cNvCxnSpPr>
            <a:cxnSpLocks/>
            <a:stCxn id="9" idx="0"/>
            <a:endCxn id="6" idx="2"/>
          </p:cNvCxnSpPr>
          <p:nvPr/>
        </p:nvCxnSpPr>
        <p:spPr>
          <a:xfrm rot="5400000" flipH="1" flipV="1">
            <a:off x="4759579" y="2352688"/>
            <a:ext cx="396712" cy="158773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Koppling: vinklad 33">
            <a:extLst>
              <a:ext uri="{FF2B5EF4-FFF2-40B4-BE49-F238E27FC236}">
                <a16:creationId xmlns:a16="http://schemas.microsoft.com/office/drawing/2014/main" id="{D58AA999-648B-4386-A7B2-E3AF4EAA8A80}"/>
              </a:ext>
            </a:extLst>
          </p:cNvPr>
          <p:cNvCxnSpPr>
            <a:cxnSpLocks/>
            <a:stCxn id="10" idx="0"/>
            <a:endCxn id="6" idx="2"/>
          </p:cNvCxnSpPr>
          <p:nvPr/>
        </p:nvCxnSpPr>
        <p:spPr>
          <a:xfrm rot="16200000" flipV="1">
            <a:off x="5769838" y="2930162"/>
            <a:ext cx="396712" cy="43278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Koppling: vinklad 36">
            <a:extLst>
              <a:ext uri="{FF2B5EF4-FFF2-40B4-BE49-F238E27FC236}">
                <a16:creationId xmlns:a16="http://schemas.microsoft.com/office/drawing/2014/main" id="{6DA4A5BE-5AF9-486A-A386-B6FBBC56E0D7}"/>
              </a:ext>
            </a:extLst>
          </p:cNvPr>
          <p:cNvCxnSpPr>
            <a:cxnSpLocks/>
            <a:stCxn id="12" idx="0"/>
            <a:endCxn id="6" idx="2"/>
          </p:cNvCxnSpPr>
          <p:nvPr/>
        </p:nvCxnSpPr>
        <p:spPr>
          <a:xfrm rot="16200000" flipV="1">
            <a:off x="6780097" y="1919903"/>
            <a:ext cx="396712" cy="245330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Koppling: vinklad 42">
            <a:extLst>
              <a:ext uri="{FF2B5EF4-FFF2-40B4-BE49-F238E27FC236}">
                <a16:creationId xmlns:a16="http://schemas.microsoft.com/office/drawing/2014/main" id="{0FAB809A-F30D-41F9-8BEE-D78DCFEDAC11}"/>
              </a:ext>
            </a:extLst>
          </p:cNvPr>
          <p:cNvCxnSpPr>
            <a:cxnSpLocks/>
            <a:stCxn id="14" idx="0"/>
            <a:endCxn id="6" idx="2"/>
          </p:cNvCxnSpPr>
          <p:nvPr/>
        </p:nvCxnSpPr>
        <p:spPr>
          <a:xfrm rot="16200000" flipV="1">
            <a:off x="7790354" y="909646"/>
            <a:ext cx="396712" cy="447381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Koppling: vinklad 59">
            <a:extLst>
              <a:ext uri="{FF2B5EF4-FFF2-40B4-BE49-F238E27FC236}">
                <a16:creationId xmlns:a16="http://schemas.microsoft.com/office/drawing/2014/main" id="{C5862724-FB3C-4470-8FCC-219C232E7B03}"/>
              </a:ext>
            </a:extLst>
          </p:cNvPr>
          <p:cNvCxnSpPr>
            <a:cxnSpLocks/>
            <a:stCxn id="20" idx="0"/>
            <a:endCxn id="8" idx="2"/>
          </p:cNvCxnSpPr>
          <p:nvPr/>
        </p:nvCxnSpPr>
        <p:spPr>
          <a:xfrm rot="5400000" flipH="1" flipV="1">
            <a:off x="1644195" y="3955111"/>
            <a:ext cx="389558" cy="60915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Koppling: vinklad 62">
            <a:extLst>
              <a:ext uri="{FF2B5EF4-FFF2-40B4-BE49-F238E27FC236}">
                <a16:creationId xmlns:a16="http://schemas.microsoft.com/office/drawing/2014/main" id="{4D3008D7-BD07-4E19-A890-2B60981B94C9}"/>
              </a:ext>
            </a:extLst>
          </p:cNvPr>
          <p:cNvCxnSpPr>
            <a:cxnSpLocks/>
            <a:stCxn id="21" idx="0"/>
            <a:endCxn id="8" idx="2"/>
          </p:cNvCxnSpPr>
          <p:nvPr/>
        </p:nvCxnSpPr>
        <p:spPr>
          <a:xfrm rot="16200000" flipV="1">
            <a:off x="3047732" y="3160730"/>
            <a:ext cx="389558" cy="219791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Koppling: vinklad 68">
            <a:extLst>
              <a:ext uri="{FF2B5EF4-FFF2-40B4-BE49-F238E27FC236}">
                <a16:creationId xmlns:a16="http://schemas.microsoft.com/office/drawing/2014/main" id="{2157A808-9037-4357-8A45-5D0645209F3A}"/>
              </a:ext>
            </a:extLst>
          </p:cNvPr>
          <p:cNvCxnSpPr>
            <a:cxnSpLocks/>
            <a:stCxn id="23" idx="0"/>
            <a:endCxn id="8" idx="2"/>
          </p:cNvCxnSpPr>
          <p:nvPr/>
        </p:nvCxnSpPr>
        <p:spPr>
          <a:xfrm rot="16200000" flipV="1">
            <a:off x="4451269" y="1757193"/>
            <a:ext cx="389558" cy="500499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Koppling: vinklad 71">
            <a:extLst>
              <a:ext uri="{FF2B5EF4-FFF2-40B4-BE49-F238E27FC236}">
                <a16:creationId xmlns:a16="http://schemas.microsoft.com/office/drawing/2014/main" id="{92AE9DD3-DC09-4E67-A193-69DC89444CD9}"/>
              </a:ext>
            </a:extLst>
          </p:cNvPr>
          <p:cNvCxnSpPr>
            <a:cxnSpLocks/>
            <a:stCxn id="24" idx="0"/>
            <a:endCxn id="8" idx="2"/>
          </p:cNvCxnSpPr>
          <p:nvPr/>
        </p:nvCxnSpPr>
        <p:spPr>
          <a:xfrm rot="16200000" flipV="1">
            <a:off x="5854806" y="353656"/>
            <a:ext cx="389558" cy="781206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ktangel 46">
            <a:extLst>
              <a:ext uri="{FF2B5EF4-FFF2-40B4-BE49-F238E27FC236}">
                <a16:creationId xmlns:a16="http://schemas.microsoft.com/office/drawing/2014/main" id="{68D94343-4615-4300-BB42-EBF07E54B920}"/>
              </a:ext>
            </a:extLst>
          </p:cNvPr>
          <p:cNvSpPr/>
          <p:nvPr/>
        </p:nvSpPr>
        <p:spPr>
          <a:xfrm>
            <a:off x="6359923" y="1164273"/>
            <a:ext cx="1260000" cy="72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Krav på producenterna av förpackningar</a:t>
            </a:r>
          </a:p>
        </p:txBody>
      </p:sp>
      <p:cxnSp>
        <p:nvCxnSpPr>
          <p:cNvPr id="49" name="Koppling: vinklad 48">
            <a:extLst>
              <a:ext uri="{FF2B5EF4-FFF2-40B4-BE49-F238E27FC236}">
                <a16:creationId xmlns:a16="http://schemas.microsoft.com/office/drawing/2014/main" id="{E72A3384-0C15-4B69-BA74-02E70C3030F3}"/>
              </a:ext>
            </a:extLst>
          </p:cNvPr>
          <p:cNvCxnSpPr>
            <a:cxnSpLocks/>
            <a:stCxn id="4" idx="0"/>
            <a:endCxn id="47" idx="2"/>
          </p:cNvCxnSpPr>
          <p:nvPr/>
        </p:nvCxnSpPr>
        <p:spPr>
          <a:xfrm rot="5400000" flipH="1" flipV="1">
            <a:off x="5222190" y="460465"/>
            <a:ext cx="343925" cy="319154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Koppling: vinklad 54">
            <a:extLst>
              <a:ext uri="{FF2B5EF4-FFF2-40B4-BE49-F238E27FC236}">
                <a16:creationId xmlns:a16="http://schemas.microsoft.com/office/drawing/2014/main" id="{F0AB1796-8FBC-4FFB-94F9-FE69085784C2}"/>
              </a:ext>
            </a:extLst>
          </p:cNvPr>
          <p:cNvCxnSpPr>
            <a:cxnSpLocks/>
            <a:stCxn id="6" idx="0"/>
            <a:endCxn id="47" idx="2"/>
          </p:cNvCxnSpPr>
          <p:nvPr/>
        </p:nvCxnSpPr>
        <p:spPr>
          <a:xfrm rot="5400000" flipH="1" flipV="1">
            <a:off x="6198900" y="1437176"/>
            <a:ext cx="343925" cy="123812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ktangel 91">
            <a:extLst>
              <a:ext uri="{FF2B5EF4-FFF2-40B4-BE49-F238E27FC236}">
                <a16:creationId xmlns:a16="http://schemas.microsoft.com/office/drawing/2014/main" id="{5BDBB7C1-1083-4260-805B-F540B1D04397}"/>
              </a:ext>
            </a:extLst>
          </p:cNvPr>
          <p:cNvSpPr/>
          <p:nvPr/>
        </p:nvSpPr>
        <p:spPr>
          <a:xfrm>
            <a:off x="7075223" y="2228198"/>
            <a:ext cx="1260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Lämna uppgifter till Naturvårdsverket</a:t>
            </a:r>
          </a:p>
        </p:txBody>
      </p:sp>
      <p:cxnSp>
        <p:nvCxnSpPr>
          <p:cNvPr id="93" name="Koppling: vinklad 92">
            <a:extLst>
              <a:ext uri="{FF2B5EF4-FFF2-40B4-BE49-F238E27FC236}">
                <a16:creationId xmlns:a16="http://schemas.microsoft.com/office/drawing/2014/main" id="{78332FC4-590E-42C8-8052-FB227DFA7E7E}"/>
              </a:ext>
            </a:extLst>
          </p:cNvPr>
          <p:cNvCxnSpPr>
            <a:cxnSpLocks/>
            <a:stCxn id="92" idx="0"/>
            <a:endCxn id="47" idx="2"/>
          </p:cNvCxnSpPr>
          <p:nvPr/>
        </p:nvCxnSpPr>
        <p:spPr>
          <a:xfrm rot="16200000" flipV="1">
            <a:off x="7175611" y="1698586"/>
            <a:ext cx="343925" cy="7153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ktangel 96">
            <a:extLst>
              <a:ext uri="{FF2B5EF4-FFF2-40B4-BE49-F238E27FC236}">
                <a16:creationId xmlns:a16="http://schemas.microsoft.com/office/drawing/2014/main" id="{309E2DDC-A9F1-43E4-A95A-96C3CBFCF665}"/>
              </a:ext>
            </a:extLst>
          </p:cNvPr>
          <p:cNvSpPr/>
          <p:nvPr/>
        </p:nvSpPr>
        <p:spPr>
          <a:xfrm>
            <a:off x="5466000" y="218577"/>
            <a:ext cx="1260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Förordning om producentansvar för förpackningar </a:t>
            </a:r>
            <a:br>
              <a:rPr kumimoji="0" lang="sv-S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sv-S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(SFS 2018:1462)</a:t>
            </a:r>
          </a:p>
        </p:txBody>
      </p:sp>
      <p:cxnSp>
        <p:nvCxnSpPr>
          <p:cNvPr id="100" name="Koppling: vinklad 99">
            <a:extLst>
              <a:ext uri="{FF2B5EF4-FFF2-40B4-BE49-F238E27FC236}">
                <a16:creationId xmlns:a16="http://schemas.microsoft.com/office/drawing/2014/main" id="{43FB1BEB-CDAB-4F28-AD78-B715B6A0DF54}"/>
              </a:ext>
            </a:extLst>
          </p:cNvPr>
          <p:cNvCxnSpPr>
            <a:cxnSpLocks/>
            <a:stCxn id="3" idx="0"/>
            <a:endCxn id="97" idx="2"/>
          </p:cNvCxnSpPr>
          <p:nvPr/>
        </p:nvCxnSpPr>
        <p:spPr>
          <a:xfrm rot="5400000" flipH="1" flipV="1">
            <a:off x="5564135" y="631656"/>
            <a:ext cx="224944" cy="83878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Koppling: vinklad 102">
            <a:extLst>
              <a:ext uri="{FF2B5EF4-FFF2-40B4-BE49-F238E27FC236}">
                <a16:creationId xmlns:a16="http://schemas.microsoft.com/office/drawing/2014/main" id="{1B21E27E-610C-4F12-96C2-1B107BF73086}"/>
              </a:ext>
            </a:extLst>
          </p:cNvPr>
          <p:cNvCxnSpPr>
            <a:cxnSpLocks/>
            <a:stCxn id="47" idx="0"/>
            <a:endCxn id="97" idx="2"/>
          </p:cNvCxnSpPr>
          <p:nvPr/>
        </p:nvCxnSpPr>
        <p:spPr>
          <a:xfrm rot="16200000" flipV="1">
            <a:off x="6430114" y="604463"/>
            <a:ext cx="225696" cy="89392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el 1">
            <a:extLst>
              <a:ext uri="{FF2B5EF4-FFF2-40B4-BE49-F238E27FC236}">
                <a16:creationId xmlns:a16="http://schemas.microsoft.com/office/drawing/2014/main" id="{B6AA5CA3-5A9F-4EF3-A556-8F8079088D0C}"/>
              </a:ext>
            </a:extLst>
          </p:cNvPr>
          <p:cNvSpPr txBox="1">
            <a:spLocks/>
          </p:cNvSpPr>
          <p:nvPr/>
        </p:nvSpPr>
        <p:spPr>
          <a:xfrm>
            <a:off x="241739" y="452882"/>
            <a:ext cx="3922330" cy="57467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595959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595959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595959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595959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595959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595959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595959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sv-SE" dirty="0"/>
              <a:t>Vägen till </a:t>
            </a:r>
            <a:r>
              <a:rPr lang="sv-SE" dirty="0" err="1"/>
              <a:t>tis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8813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9FFCC40A-8D3A-46EE-863B-D456145565B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think-cell Slide" r:id="rId23" imgW="359" imgH="360" progId="TCLayout.ActiveDocument.1">
                  <p:embed/>
                </p:oleObj>
              </mc:Choice>
              <mc:Fallback>
                <p:oleObj name="think-cell Slide" r:id="rId23" imgW="359" imgH="360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9FFCC40A-8D3A-46EE-863B-D456145565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>
            <a:extLst>
              <a:ext uri="{FF2B5EF4-FFF2-40B4-BE49-F238E27FC236}">
                <a16:creationId xmlns:a16="http://schemas.microsoft.com/office/drawing/2014/main" id="{2CF2B17C-E8D0-4DC8-BADC-4C14E1CF646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59" name="Rectangle 3">
            <a:extLst>
              <a:ext uri="{FF2B5EF4-FFF2-40B4-BE49-F238E27FC236}">
                <a16:creationId xmlns:a16="http://schemas.microsoft.com/office/drawing/2014/main" id="{6B4BF8EC-0668-429C-91D8-0F02BB2AF67D}"/>
              </a:ext>
            </a:extLst>
          </p:cNvPr>
          <p:cNvSpPr/>
          <p:nvPr>
            <p:custDataLst>
              <p:tags r:id="rId4"/>
            </p:custDataLst>
          </p:nvPr>
        </p:nvSpPr>
        <p:spPr bwMode="auto">
          <a:xfrm>
            <a:off x="5768975" y="4886325"/>
            <a:ext cx="1828800" cy="247650"/>
          </a:xfrm>
          <a:prstGeom prst="rect">
            <a:avLst/>
          </a:prstGeom>
          <a:solidFill>
            <a:schemeClr val="accent5"/>
          </a:solidFill>
          <a:ln w="9525" algn="ctr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t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60" name="Rectangle 7">
            <a:extLst>
              <a:ext uri="{FF2B5EF4-FFF2-40B4-BE49-F238E27FC236}">
                <a16:creationId xmlns:a16="http://schemas.microsoft.com/office/drawing/2014/main" id="{E7CBD956-CAB1-4F35-9C2A-8A8095DB91CA}"/>
              </a:ext>
            </a:extLst>
          </p:cNvPr>
          <p:cNvSpPr/>
          <p:nvPr>
            <p:custDataLst>
              <p:tags r:id="rId5"/>
            </p:custDataLst>
          </p:nvPr>
        </p:nvSpPr>
        <p:spPr bwMode="auto">
          <a:xfrm>
            <a:off x="5768975" y="3057525"/>
            <a:ext cx="1828800" cy="182880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t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61" name="Rectangle 21">
            <a:extLst>
              <a:ext uri="{FF2B5EF4-FFF2-40B4-BE49-F238E27FC236}">
                <a16:creationId xmlns:a16="http://schemas.microsoft.com/office/drawing/2014/main" id="{C49540E4-7592-496F-9134-C4B7A3653860}"/>
              </a:ext>
            </a:extLst>
          </p:cNvPr>
          <p:cNvSpPr/>
          <p:nvPr>
            <p:custDataLst>
              <p:tags r:id="rId6"/>
            </p:custDataLst>
          </p:nvPr>
        </p:nvSpPr>
        <p:spPr bwMode="auto">
          <a:xfrm>
            <a:off x="5689600" y="4452938"/>
            <a:ext cx="79375" cy="681038"/>
          </a:xfrm>
          <a:prstGeom prst="rect">
            <a:avLst/>
          </a:prstGeom>
          <a:solidFill>
            <a:schemeClr val="accent5"/>
          </a:solidFill>
          <a:ln w="9525" algn="ctr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t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62" name="Rectangle 22">
            <a:extLst>
              <a:ext uri="{FF2B5EF4-FFF2-40B4-BE49-F238E27FC236}">
                <a16:creationId xmlns:a16="http://schemas.microsoft.com/office/drawing/2014/main" id="{69698EF1-F32F-4C16-A90B-07BE28E25C9F}"/>
              </a:ext>
            </a:extLst>
          </p:cNvPr>
          <p:cNvSpPr/>
          <p:nvPr>
            <p:custDataLst>
              <p:tags r:id="rId7"/>
            </p:custDataLst>
          </p:nvPr>
        </p:nvSpPr>
        <p:spPr bwMode="auto">
          <a:xfrm>
            <a:off x="5689600" y="3063875"/>
            <a:ext cx="79375" cy="1389063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t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63" name="Rectangle 14">
            <a:extLst>
              <a:ext uri="{FF2B5EF4-FFF2-40B4-BE49-F238E27FC236}">
                <a16:creationId xmlns:a16="http://schemas.microsoft.com/office/drawing/2014/main" id="{2872CE83-6FE1-46C8-B367-29ABB88AA532}"/>
              </a:ext>
            </a:extLst>
          </p:cNvPr>
          <p:cNvSpPr/>
          <p:nvPr>
            <p:custDataLst>
              <p:tags r:id="rId8"/>
            </p:custDataLst>
          </p:nvPr>
        </p:nvSpPr>
        <p:spPr bwMode="auto">
          <a:xfrm>
            <a:off x="2876550" y="4824413"/>
            <a:ext cx="1406525" cy="309563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t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64" name="Rectangle 15">
            <a:extLst>
              <a:ext uri="{FF2B5EF4-FFF2-40B4-BE49-F238E27FC236}">
                <a16:creationId xmlns:a16="http://schemas.microsoft.com/office/drawing/2014/main" id="{963D63BF-DEF0-4D26-BF6F-A414ADF2D2DA}"/>
              </a:ext>
            </a:extLst>
          </p:cNvPr>
          <p:cNvSpPr/>
          <p:nvPr>
            <p:custDataLst>
              <p:tags r:id="rId9"/>
            </p:custDataLst>
          </p:nvPr>
        </p:nvSpPr>
        <p:spPr bwMode="auto">
          <a:xfrm>
            <a:off x="2876550" y="3068638"/>
            <a:ext cx="1406525" cy="175577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t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65" name="Rectangle 16">
            <a:extLst>
              <a:ext uri="{FF2B5EF4-FFF2-40B4-BE49-F238E27FC236}">
                <a16:creationId xmlns:a16="http://schemas.microsoft.com/office/drawing/2014/main" id="{5675D72A-01CB-42D7-8D1B-2F1210C99321}"/>
              </a:ext>
            </a:extLst>
          </p:cNvPr>
          <p:cNvSpPr/>
          <p:nvPr>
            <p:custDataLst>
              <p:tags r:id="rId10"/>
            </p:custDataLst>
          </p:nvPr>
        </p:nvSpPr>
        <p:spPr bwMode="auto">
          <a:xfrm>
            <a:off x="1187450" y="3894138"/>
            <a:ext cx="1689100" cy="123983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t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66" name="Rectangle 18">
            <a:extLst>
              <a:ext uri="{FF2B5EF4-FFF2-40B4-BE49-F238E27FC236}">
                <a16:creationId xmlns:a16="http://schemas.microsoft.com/office/drawing/2014/main" id="{171554D6-D0CE-4BDD-825B-328BC8BC947F}"/>
              </a:ext>
            </a:extLst>
          </p:cNvPr>
          <p:cNvSpPr/>
          <p:nvPr>
            <p:custDataLst>
              <p:tags r:id="rId11"/>
            </p:custDataLst>
          </p:nvPr>
        </p:nvSpPr>
        <p:spPr bwMode="auto">
          <a:xfrm>
            <a:off x="1187450" y="3068638"/>
            <a:ext cx="1689100" cy="82550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t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cxnSp>
        <p:nvCxnSpPr>
          <p:cNvPr id="67" name="Straight Connector 71">
            <a:extLst>
              <a:ext uri="{FF2B5EF4-FFF2-40B4-BE49-F238E27FC236}">
                <a16:creationId xmlns:a16="http://schemas.microsoft.com/office/drawing/2014/main" id="{C38697A0-9594-4952-8D01-D317C2C247FE}"/>
              </a:ext>
            </a:extLst>
          </p:cNvPr>
          <p:cNvCxnSpPr/>
          <p:nvPr>
            <p:custDataLst>
              <p:tags r:id="rId12"/>
            </p:custDataLst>
          </p:nvPr>
        </p:nvCxnSpPr>
        <p:spPr bwMode="auto">
          <a:xfrm>
            <a:off x="1182688" y="5133975"/>
            <a:ext cx="6419850" cy="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Placeholder">
            <a:extLst>
              <a:ext uri="{FF2B5EF4-FFF2-40B4-BE49-F238E27FC236}">
                <a16:creationId xmlns:a16="http://schemas.microsoft.com/office/drawing/2014/main" id="{3BC01F2E-DEBB-4AA0-BA3B-F55DCCFB7FE8}"/>
              </a:ext>
            </a:extLst>
          </p:cNvPr>
          <p:cNvSpPr>
            <a:spLocks noGrp="1"/>
          </p:cNvSpPr>
          <p:nvPr>
            <p:custDataLst>
              <p:tags r:id="rId13"/>
            </p:custDataLst>
          </p:nvPr>
        </p:nvSpPr>
        <p:spPr bwMode="gray">
          <a:xfrm>
            <a:off x="1758950" y="4418013"/>
            <a:ext cx="547688" cy="1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D1B2A853-827A-4CA7-9847-E4F920515A0C}" type="datetime'''c.''''''''''6''''''''''''''''0''''''''''''%'''">
              <a:rPr kumimoji="0" lang="sv-SE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c.60%</a:t>
            </a:fld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71" name="Text Placeholder">
            <a:extLst>
              <a:ext uri="{FF2B5EF4-FFF2-40B4-BE49-F238E27FC236}">
                <a16:creationId xmlns:a16="http://schemas.microsoft.com/office/drawing/2014/main" id="{1BD78137-D1AD-4DCC-8DF5-52BA81319739}"/>
              </a:ext>
            </a:extLst>
          </p:cNvPr>
          <p:cNvSpPr>
            <a:spLocks noGrp="1"/>
          </p:cNvSpPr>
          <p:nvPr>
            <p:custDataLst>
              <p:tags r:id="rId14"/>
            </p:custDataLst>
          </p:nvPr>
        </p:nvSpPr>
        <p:spPr bwMode="gray">
          <a:xfrm>
            <a:off x="5456238" y="4697413"/>
            <a:ext cx="547688" cy="192088"/>
          </a:xfrm>
          <a:prstGeom prst="rect">
            <a:avLst/>
          </a:prstGeom>
          <a:solidFill>
            <a:schemeClr val="accent5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0DF4E3CD-581B-48AB-82D4-EBF18EC0F4FB}" type="datetime'''''''''''''''''''''''''''''''c.''''''''''''''3''3''%'''''''''">
              <a:rPr kumimoji="0" lang="sv-SE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1B1B1D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c.33%</a:t>
            </a:fld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srgbClr val="1B1B1D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73" name="Text Placeholder">
            <a:extLst>
              <a:ext uri="{FF2B5EF4-FFF2-40B4-BE49-F238E27FC236}">
                <a16:creationId xmlns:a16="http://schemas.microsoft.com/office/drawing/2014/main" id="{A495BA55-D0CA-4E77-B473-9EB735F61ECB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gray">
          <a:xfrm>
            <a:off x="3306763" y="4883150"/>
            <a:ext cx="547688" cy="1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BBAD844A-A5DB-428D-933C-9D88FF7D523D}" type="datetime'''''''c''.''1''''''5''''''''''''''''''''''''''''''''''''%'">
              <a:rPr kumimoji="0" lang="sv-SE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c.15%</a:t>
            </a:fld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69" name="Text Placeholder">
            <a:extLst>
              <a:ext uri="{FF2B5EF4-FFF2-40B4-BE49-F238E27FC236}">
                <a16:creationId xmlns:a16="http://schemas.microsoft.com/office/drawing/2014/main" id="{8CCDB300-60A1-4BF0-BC0B-D466BEC9FA35}"/>
              </a:ext>
            </a:extLst>
          </p:cNvPr>
          <p:cNvSpPr>
            <a:spLocks noGrp="1"/>
          </p:cNvSpPr>
          <p:nvPr>
            <p:custDataLst>
              <p:tags r:id="rId16"/>
            </p:custDataLst>
          </p:nvPr>
        </p:nvSpPr>
        <p:spPr bwMode="gray">
          <a:xfrm>
            <a:off x="6410325" y="4914900"/>
            <a:ext cx="547688" cy="1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r>
              <a:rPr kumimoji="0" lang="sv-SE" alt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B1B1D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c.12</a:t>
            </a:r>
            <a:r>
              <a:rPr kumimoji="0" lang="sv-SE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B1B1D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%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srgbClr val="1B1B1D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74" name="Text Placeholder">
            <a:extLst>
              <a:ext uri="{FF2B5EF4-FFF2-40B4-BE49-F238E27FC236}">
                <a16:creationId xmlns:a16="http://schemas.microsoft.com/office/drawing/2014/main" id="{A2ADC3B3-7B59-4D51-B6F0-4F336A4B668A}"/>
              </a:ext>
            </a:extLst>
          </p:cNvPr>
          <p:cNvSpPr>
            <a:spLocks noGrp="1"/>
          </p:cNvSpPr>
          <p:nvPr>
            <p:custDataLst>
              <p:tags r:id="rId17"/>
            </p:custDataLst>
          </p:nvPr>
        </p:nvSpPr>
        <p:spPr bwMode="gray">
          <a:xfrm>
            <a:off x="1690688" y="2851150"/>
            <a:ext cx="684213" cy="1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6988" tIns="0" rIns="26988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418C0FE5-CB2B-464F-8819-5D1C2B29F333}" type="datetime'''''∑'''' ''2''''''''.''4'' m'''">
              <a:rPr kumimoji="0" lang="sv-SE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∑ 2.4 m</a:t>
            </a:fld>
            <a:endParaRPr kumimoji="0" lang="sv-SE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72" name="Text Placeholder">
            <a:extLst>
              <a:ext uri="{FF2B5EF4-FFF2-40B4-BE49-F238E27FC236}">
                <a16:creationId xmlns:a16="http://schemas.microsoft.com/office/drawing/2014/main" id="{FB16CEF3-62D9-42E5-88F2-56D86A7AB336}"/>
              </a:ext>
            </a:extLst>
          </p:cNvPr>
          <p:cNvSpPr>
            <a:spLocks noGrp="1"/>
          </p:cNvSpPr>
          <p:nvPr>
            <p:custDataLst>
              <p:tags r:id="rId18"/>
            </p:custDataLst>
          </p:nvPr>
        </p:nvSpPr>
        <p:spPr bwMode="gray">
          <a:xfrm>
            <a:off x="3184525" y="2851150"/>
            <a:ext cx="790575" cy="1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6988" tIns="0" rIns="26988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A95A9429-9B5C-4FAD-9AD2-0EFC0586C63A}" type="datetime'∑ ''''''''2''''''''''''''''''''.''''0 ''''''''''''''m'">
              <a:rPr kumimoji="0" lang="sv-SE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∑ 2.0 m</a:t>
            </a:fld>
            <a:r>
              <a:rPr kumimoji="0" lang="sv-SE" altLang="en-US" sz="1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1)</a:t>
            </a:r>
            <a:endParaRPr kumimoji="0" lang="sv-SE" sz="140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70" name="Text Placeholder">
            <a:extLst>
              <a:ext uri="{FF2B5EF4-FFF2-40B4-BE49-F238E27FC236}">
                <a16:creationId xmlns:a16="http://schemas.microsoft.com/office/drawing/2014/main" id="{AF7B562C-8F84-4CF1-8C42-326C7FB4A46B}"/>
              </a:ext>
            </a:extLst>
          </p:cNvPr>
          <p:cNvSpPr>
            <a:spLocks noGrp="1"/>
          </p:cNvSpPr>
          <p:nvPr>
            <p:custDataLst>
              <p:tags r:id="rId19"/>
            </p:custDataLst>
          </p:nvPr>
        </p:nvSpPr>
        <p:spPr bwMode="gray">
          <a:xfrm>
            <a:off x="5387975" y="2840038"/>
            <a:ext cx="684213" cy="1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6988" tIns="0" rIns="26988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E07A378D-5EF9-428D-B951-573CC86236F9}" type="datetime'''''''∑ 0''''''.''''''''''''''1'''' ''''''''m'''''''''''''''''">
              <a:rPr kumimoji="0" lang="sv-SE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∑ 0.1 m</a:t>
            </a:fld>
            <a:endParaRPr kumimoji="0" lang="sv-SE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68" name="Text Placeholder">
            <a:extLst>
              <a:ext uri="{FF2B5EF4-FFF2-40B4-BE49-F238E27FC236}">
                <a16:creationId xmlns:a16="http://schemas.microsoft.com/office/drawing/2014/main" id="{0DBD21DA-94A9-41C5-8F2F-FC3F639A6DFF}"/>
              </a:ext>
            </a:extLst>
          </p:cNvPr>
          <p:cNvSpPr>
            <a:spLocks noGrp="1"/>
          </p:cNvSpPr>
          <p:nvPr>
            <p:custDataLst>
              <p:tags r:id="rId20"/>
            </p:custDataLst>
          </p:nvPr>
        </p:nvSpPr>
        <p:spPr bwMode="gray">
          <a:xfrm>
            <a:off x="6342063" y="2840038"/>
            <a:ext cx="684213" cy="1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6988" tIns="0" rIns="26988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198AA9F0-1972-466A-B2A9-C8CF480CD2EE}" type="datetime'''''''''''∑'' ''''''2''''''.''6'' ''''''m'''''''''''">
              <a:rPr kumimoji="0" lang="sv-SE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∑ 2.6 m</a:t>
            </a:fld>
            <a:endParaRPr kumimoji="0" lang="sv-SE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433862-F3F1-4D92-8232-A09DCB133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311" y="924066"/>
            <a:ext cx="9588639" cy="574675"/>
          </a:xfrm>
        </p:spPr>
        <p:txBody>
          <a:bodyPr/>
          <a:lstStyle/>
          <a:p>
            <a:r>
              <a:rPr lang="sv-SE" dirty="0"/>
              <a:t>Hushåll vs bostadsfastighet </a:t>
            </a:r>
          </a:p>
        </p:txBody>
      </p:sp>
      <p:sp>
        <p:nvSpPr>
          <p:cNvPr id="7" name="Source">
            <a:extLst>
              <a:ext uri="{FF2B5EF4-FFF2-40B4-BE49-F238E27FC236}">
                <a16:creationId xmlns:a16="http://schemas.microsoft.com/office/drawing/2014/main" id="{6023FDE7-AF66-4934-A867-B06226EF0305}"/>
              </a:ext>
            </a:extLst>
          </p:cNvPr>
          <p:cNvSpPr txBox="1"/>
          <p:nvPr/>
        </p:nvSpPr>
        <p:spPr>
          <a:xfrm>
            <a:off x="1187311" y="6628825"/>
            <a:ext cx="493725" cy="124650"/>
          </a:xfrm>
          <a:prstGeom prst="rect">
            <a:avLst/>
          </a:prstGeom>
          <a:noFill/>
          <a:ln w="9525">
            <a:noFill/>
          </a:ln>
        </p:spPr>
        <p:txBody>
          <a:bodyPr vert="horz" wrap="none" lIns="0" tIns="0" rIns="0" bIns="0" rtlCol="0" anchor="b" anchorCtr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Källa: FTI</a:t>
            </a:r>
          </a:p>
        </p:txBody>
      </p:sp>
      <p:sp>
        <p:nvSpPr>
          <p:cNvPr id="8" name="Notes">
            <a:extLst>
              <a:ext uri="{FF2B5EF4-FFF2-40B4-BE49-F238E27FC236}">
                <a16:creationId xmlns:a16="http://schemas.microsoft.com/office/drawing/2014/main" id="{187032D3-3B7E-406F-8F55-5555F7A945A2}"/>
              </a:ext>
            </a:extLst>
          </p:cNvPr>
          <p:cNvSpPr txBox="1"/>
          <p:nvPr/>
        </p:nvSpPr>
        <p:spPr>
          <a:xfrm>
            <a:off x="1187311" y="6409238"/>
            <a:ext cx="8535798" cy="1384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 anchor="b" anchorCtr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1) Exkluderar fritidshus</a:t>
            </a:r>
          </a:p>
        </p:txBody>
      </p:sp>
      <p:sp>
        <p:nvSpPr>
          <p:cNvPr id="10" name="LegendIcon">
            <a:extLst>
              <a:ext uri="{FF2B5EF4-FFF2-40B4-BE49-F238E27FC236}">
                <a16:creationId xmlns:a16="http://schemas.microsoft.com/office/drawing/2014/main" id="{B5CC1ED1-6B44-4EAC-8F4D-9BCE0FBDC93B}"/>
              </a:ext>
            </a:extLst>
          </p:cNvPr>
          <p:cNvSpPr/>
          <p:nvPr/>
        </p:nvSpPr>
        <p:spPr>
          <a:xfrm>
            <a:off x="1195389" y="5970469"/>
            <a:ext cx="215900" cy="146050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3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  <a:sym typeface="+mn-lt"/>
            </a:endParaRPr>
          </a:p>
        </p:txBody>
      </p:sp>
      <p:sp>
        <p:nvSpPr>
          <p:cNvPr id="11" name="LegendText">
            <a:extLst>
              <a:ext uri="{FF2B5EF4-FFF2-40B4-BE49-F238E27FC236}">
                <a16:creationId xmlns:a16="http://schemas.microsoft.com/office/drawing/2014/main" id="{C4815F65-C1C0-4DE0-AC91-3DF05FEC727F}"/>
              </a:ext>
            </a:extLst>
          </p:cNvPr>
          <p:cNvSpPr txBox="1"/>
          <p:nvPr/>
        </p:nvSpPr>
        <p:spPr>
          <a:xfrm>
            <a:off x="1493840" y="5971937"/>
            <a:ext cx="4384214" cy="138499"/>
          </a:xfrm>
          <a:prstGeom prst="rect">
            <a:avLst/>
          </a:prstGeom>
          <a:noFill/>
          <a:ln w="9525">
            <a:noFill/>
          </a:ln>
        </p:spPr>
        <p:txBody>
          <a:bodyPr vert="horz" wrap="none" lIns="0" tIns="0" rIns="0" bIns="0" rtlCol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sv-SE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Hushåll (bosatta i flerfamiljshus eller småhus) med borttransport från fastighet</a:t>
            </a:r>
          </a:p>
        </p:txBody>
      </p:sp>
      <p:sp>
        <p:nvSpPr>
          <p:cNvPr id="13" name="LegendIcon">
            <a:extLst>
              <a:ext uri="{FF2B5EF4-FFF2-40B4-BE49-F238E27FC236}">
                <a16:creationId xmlns:a16="http://schemas.microsoft.com/office/drawing/2014/main" id="{7DA247E8-F04E-4011-BF7D-19638CF6662D}"/>
              </a:ext>
            </a:extLst>
          </p:cNvPr>
          <p:cNvSpPr/>
          <p:nvPr/>
        </p:nvSpPr>
        <p:spPr>
          <a:xfrm>
            <a:off x="1195389" y="6176209"/>
            <a:ext cx="215900" cy="14605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3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  <a:sym typeface="+mn-lt"/>
            </a:endParaRPr>
          </a:p>
        </p:txBody>
      </p:sp>
      <p:sp>
        <p:nvSpPr>
          <p:cNvPr id="14" name="LegendText">
            <a:extLst>
              <a:ext uri="{FF2B5EF4-FFF2-40B4-BE49-F238E27FC236}">
                <a16:creationId xmlns:a16="http://schemas.microsoft.com/office/drawing/2014/main" id="{A81415EE-2C63-496B-B911-746901AA0362}"/>
              </a:ext>
            </a:extLst>
          </p:cNvPr>
          <p:cNvSpPr txBox="1"/>
          <p:nvPr/>
        </p:nvSpPr>
        <p:spPr>
          <a:xfrm>
            <a:off x="1493839" y="6177676"/>
            <a:ext cx="5039841" cy="138499"/>
          </a:xfrm>
          <a:prstGeom prst="rect">
            <a:avLst/>
          </a:prstGeom>
          <a:noFill/>
          <a:ln w="9525">
            <a:noFill/>
          </a:ln>
        </p:spPr>
        <p:txBody>
          <a:bodyPr vert="horz" wrap="none" lIns="0" tIns="0" rIns="0" bIns="0" rtlCol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sv-SE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Bostadsfastighet (flerfamiljshus eller småhus + fritidshus) med borttransport från fastighet</a:t>
            </a:r>
          </a:p>
        </p:txBody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90EA902C-F542-4B25-BA8F-DB93BD3EA2A4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715016" y="5926903"/>
            <a:ext cx="155303" cy="183532"/>
          </a:xfrm>
          <a:custGeom>
            <a:avLst/>
            <a:gdLst>
              <a:gd name="T0" fmla="*/ 0 w 1766"/>
              <a:gd name="T1" fmla="*/ 2087 h 2087"/>
              <a:gd name="T2" fmla="*/ 963 w 1766"/>
              <a:gd name="T3" fmla="*/ 0 h 2087"/>
              <a:gd name="T4" fmla="*/ 1766 w 1766"/>
              <a:gd name="T5" fmla="*/ 963 h 2087"/>
              <a:gd name="T6" fmla="*/ 722 w 1766"/>
              <a:gd name="T7" fmla="*/ 2087 h 2087"/>
              <a:gd name="T8" fmla="*/ 241 w 1766"/>
              <a:gd name="T9" fmla="*/ 1605 h 2087"/>
              <a:gd name="T10" fmla="*/ 642 w 1766"/>
              <a:gd name="T11" fmla="*/ 1686 h 2087"/>
              <a:gd name="T12" fmla="*/ 321 w 1766"/>
              <a:gd name="T13" fmla="*/ 2087 h 2087"/>
              <a:gd name="T14" fmla="*/ 642 w 1766"/>
              <a:gd name="T15" fmla="*/ 1686 h 2087"/>
              <a:gd name="T16" fmla="*/ 1445 w 1766"/>
              <a:gd name="T17" fmla="*/ 1886 h 2087"/>
              <a:gd name="T18" fmla="*/ 1606 w 1766"/>
              <a:gd name="T19" fmla="*/ 1646 h 2087"/>
              <a:gd name="T20" fmla="*/ 1365 w 1766"/>
              <a:gd name="T21" fmla="*/ 1565 h 2087"/>
              <a:gd name="T22" fmla="*/ 963 w 1766"/>
              <a:gd name="T23" fmla="*/ 1886 h 2087"/>
              <a:gd name="T24" fmla="*/ 1044 w 1766"/>
              <a:gd name="T25" fmla="*/ 1646 h 2087"/>
              <a:gd name="T26" fmla="*/ 1204 w 1766"/>
              <a:gd name="T27" fmla="*/ 1565 h 2087"/>
              <a:gd name="T28" fmla="*/ 963 w 1766"/>
              <a:gd name="T29" fmla="*/ 1886 h 2087"/>
              <a:gd name="T30" fmla="*/ 1445 w 1766"/>
              <a:gd name="T31" fmla="*/ 1445 h 2087"/>
              <a:gd name="T32" fmla="*/ 1606 w 1766"/>
              <a:gd name="T33" fmla="*/ 1204 h 2087"/>
              <a:gd name="T34" fmla="*/ 1365 w 1766"/>
              <a:gd name="T35" fmla="*/ 1124 h 2087"/>
              <a:gd name="T36" fmla="*/ 963 w 1766"/>
              <a:gd name="T37" fmla="*/ 1445 h 2087"/>
              <a:gd name="T38" fmla="*/ 1044 w 1766"/>
              <a:gd name="T39" fmla="*/ 1204 h 2087"/>
              <a:gd name="T40" fmla="*/ 1204 w 1766"/>
              <a:gd name="T41" fmla="*/ 1124 h 2087"/>
              <a:gd name="T42" fmla="*/ 963 w 1766"/>
              <a:gd name="T43" fmla="*/ 1445 h 2087"/>
              <a:gd name="T44" fmla="*/ 642 w 1766"/>
              <a:gd name="T45" fmla="*/ 1445 h 2087"/>
              <a:gd name="T46" fmla="*/ 803 w 1766"/>
              <a:gd name="T47" fmla="*/ 1204 h 2087"/>
              <a:gd name="T48" fmla="*/ 562 w 1766"/>
              <a:gd name="T49" fmla="*/ 1124 h 2087"/>
              <a:gd name="T50" fmla="*/ 161 w 1766"/>
              <a:gd name="T51" fmla="*/ 1445 h 2087"/>
              <a:gd name="T52" fmla="*/ 241 w 1766"/>
              <a:gd name="T53" fmla="*/ 1204 h 2087"/>
              <a:gd name="T54" fmla="*/ 401 w 1766"/>
              <a:gd name="T55" fmla="*/ 1124 h 2087"/>
              <a:gd name="T56" fmla="*/ 161 w 1766"/>
              <a:gd name="T57" fmla="*/ 1445 h 2087"/>
              <a:gd name="T58" fmla="*/ 642 w 1766"/>
              <a:gd name="T59" fmla="*/ 1003 h 2087"/>
              <a:gd name="T60" fmla="*/ 803 w 1766"/>
              <a:gd name="T61" fmla="*/ 763 h 2087"/>
              <a:gd name="T62" fmla="*/ 562 w 1766"/>
              <a:gd name="T63" fmla="*/ 682 h 2087"/>
              <a:gd name="T64" fmla="*/ 161 w 1766"/>
              <a:gd name="T65" fmla="*/ 1003 h 2087"/>
              <a:gd name="T66" fmla="*/ 241 w 1766"/>
              <a:gd name="T67" fmla="*/ 763 h 2087"/>
              <a:gd name="T68" fmla="*/ 401 w 1766"/>
              <a:gd name="T69" fmla="*/ 682 h 2087"/>
              <a:gd name="T70" fmla="*/ 161 w 1766"/>
              <a:gd name="T71" fmla="*/ 1003 h 2087"/>
              <a:gd name="T72" fmla="*/ 642 w 1766"/>
              <a:gd name="T73" fmla="*/ 562 h 2087"/>
              <a:gd name="T74" fmla="*/ 803 w 1766"/>
              <a:gd name="T75" fmla="*/ 321 h 2087"/>
              <a:gd name="T76" fmla="*/ 562 w 1766"/>
              <a:gd name="T77" fmla="*/ 241 h 2087"/>
              <a:gd name="T78" fmla="*/ 161 w 1766"/>
              <a:gd name="T79" fmla="*/ 562 h 2087"/>
              <a:gd name="T80" fmla="*/ 241 w 1766"/>
              <a:gd name="T81" fmla="*/ 321 h 2087"/>
              <a:gd name="T82" fmla="*/ 401 w 1766"/>
              <a:gd name="T83" fmla="*/ 241 h 2087"/>
              <a:gd name="T84" fmla="*/ 161 w 1766"/>
              <a:gd name="T85" fmla="*/ 562 h 2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766" h="2087">
                <a:moveTo>
                  <a:pt x="241" y="2087"/>
                </a:moveTo>
                <a:lnTo>
                  <a:pt x="0" y="2087"/>
                </a:lnTo>
                <a:lnTo>
                  <a:pt x="0" y="0"/>
                </a:lnTo>
                <a:lnTo>
                  <a:pt x="963" y="0"/>
                </a:lnTo>
                <a:lnTo>
                  <a:pt x="963" y="963"/>
                </a:lnTo>
                <a:lnTo>
                  <a:pt x="1766" y="963"/>
                </a:lnTo>
                <a:lnTo>
                  <a:pt x="1766" y="2087"/>
                </a:lnTo>
                <a:lnTo>
                  <a:pt x="722" y="2087"/>
                </a:lnTo>
                <a:lnTo>
                  <a:pt x="722" y="1605"/>
                </a:lnTo>
                <a:lnTo>
                  <a:pt x="241" y="1605"/>
                </a:lnTo>
                <a:lnTo>
                  <a:pt x="241" y="2087"/>
                </a:lnTo>
                <a:close/>
                <a:moveTo>
                  <a:pt x="642" y="1686"/>
                </a:moveTo>
                <a:lnTo>
                  <a:pt x="321" y="1686"/>
                </a:lnTo>
                <a:lnTo>
                  <a:pt x="321" y="2087"/>
                </a:lnTo>
                <a:lnTo>
                  <a:pt x="642" y="2087"/>
                </a:lnTo>
                <a:lnTo>
                  <a:pt x="642" y="1686"/>
                </a:lnTo>
                <a:close/>
                <a:moveTo>
                  <a:pt x="1365" y="1886"/>
                </a:moveTo>
                <a:lnTo>
                  <a:pt x="1445" y="1886"/>
                </a:lnTo>
                <a:lnTo>
                  <a:pt x="1445" y="1646"/>
                </a:lnTo>
                <a:lnTo>
                  <a:pt x="1606" y="1646"/>
                </a:lnTo>
                <a:lnTo>
                  <a:pt x="1606" y="1565"/>
                </a:lnTo>
                <a:lnTo>
                  <a:pt x="1365" y="1565"/>
                </a:lnTo>
                <a:lnTo>
                  <a:pt x="1365" y="1886"/>
                </a:lnTo>
                <a:close/>
                <a:moveTo>
                  <a:pt x="963" y="1886"/>
                </a:moveTo>
                <a:lnTo>
                  <a:pt x="1044" y="1886"/>
                </a:lnTo>
                <a:lnTo>
                  <a:pt x="1044" y="1646"/>
                </a:lnTo>
                <a:lnTo>
                  <a:pt x="1204" y="1646"/>
                </a:lnTo>
                <a:lnTo>
                  <a:pt x="1204" y="1565"/>
                </a:lnTo>
                <a:lnTo>
                  <a:pt x="963" y="1565"/>
                </a:lnTo>
                <a:lnTo>
                  <a:pt x="963" y="1886"/>
                </a:lnTo>
                <a:close/>
                <a:moveTo>
                  <a:pt x="1365" y="1445"/>
                </a:moveTo>
                <a:lnTo>
                  <a:pt x="1445" y="1445"/>
                </a:lnTo>
                <a:lnTo>
                  <a:pt x="1445" y="1204"/>
                </a:lnTo>
                <a:lnTo>
                  <a:pt x="1606" y="1204"/>
                </a:lnTo>
                <a:lnTo>
                  <a:pt x="1606" y="1124"/>
                </a:lnTo>
                <a:lnTo>
                  <a:pt x="1365" y="1124"/>
                </a:lnTo>
                <a:lnTo>
                  <a:pt x="1365" y="1445"/>
                </a:lnTo>
                <a:close/>
                <a:moveTo>
                  <a:pt x="963" y="1445"/>
                </a:moveTo>
                <a:lnTo>
                  <a:pt x="1044" y="1445"/>
                </a:lnTo>
                <a:lnTo>
                  <a:pt x="1044" y="1204"/>
                </a:lnTo>
                <a:lnTo>
                  <a:pt x="1204" y="1204"/>
                </a:lnTo>
                <a:lnTo>
                  <a:pt x="1204" y="1124"/>
                </a:lnTo>
                <a:lnTo>
                  <a:pt x="963" y="1124"/>
                </a:lnTo>
                <a:lnTo>
                  <a:pt x="963" y="1445"/>
                </a:lnTo>
                <a:close/>
                <a:moveTo>
                  <a:pt x="562" y="1445"/>
                </a:moveTo>
                <a:lnTo>
                  <a:pt x="642" y="1445"/>
                </a:lnTo>
                <a:lnTo>
                  <a:pt x="642" y="1204"/>
                </a:lnTo>
                <a:lnTo>
                  <a:pt x="803" y="1204"/>
                </a:lnTo>
                <a:lnTo>
                  <a:pt x="803" y="1124"/>
                </a:lnTo>
                <a:lnTo>
                  <a:pt x="562" y="1124"/>
                </a:lnTo>
                <a:lnTo>
                  <a:pt x="562" y="1445"/>
                </a:lnTo>
                <a:close/>
                <a:moveTo>
                  <a:pt x="161" y="1445"/>
                </a:moveTo>
                <a:lnTo>
                  <a:pt x="241" y="1445"/>
                </a:lnTo>
                <a:lnTo>
                  <a:pt x="241" y="1204"/>
                </a:lnTo>
                <a:lnTo>
                  <a:pt x="401" y="1204"/>
                </a:lnTo>
                <a:lnTo>
                  <a:pt x="401" y="1124"/>
                </a:lnTo>
                <a:lnTo>
                  <a:pt x="161" y="1124"/>
                </a:lnTo>
                <a:lnTo>
                  <a:pt x="161" y="1445"/>
                </a:lnTo>
                <a:close/>
                <a:moveTo>
                  <a:pt x="562" y="1003"/>
                </a:moveTo>
                <a:lnTo>
                  <a:pt x="642" y="1003"/>
                </a:lnTo>
                <a:lnTo>
                  <a:pt x="642" y="763"/>
                </a:lnTo>
                <a:lnTo>
                  <a:pt x="803" y="763"/>
                </a:lnTo>
                <a:lnTo>
                  <a:pt x="803" y="682"/>
                </a:lnTo>
                <a:lnTo>
                  <a:pt x="562" y="682"/>
                </a:lnTo>
                <a:lnTo>
                  <a:pt x="562" y="1003"/>
                </a:lnTo>
                <a:close/>
                <a:moveTo>
                  <a:pt x="161" y="1003"/>
                </a:moveTo>
                <a:lnTo>
                  <a:pt x="241" y="1003"/>
                </a:lnTo>
                <a:lnTo>
                  <a:pt x="241" y="763"/>
                </a:lnTo>
                <a:lnTo>
                  <a:pt x="401" y="763"/>
                </a:lnTo>
                <a:lnTo>
                  <a:pt x="401" y="682"/>
                </a:lnTo>
                <a:lnTo>
                  <a:pt x="161" y="682"/>
                </a:lnTo>
                <a:lnTo>
                  <a:pt x="161" y="1003"/>
                </a:lnTo>
                <a:close/>
                <a:moveTo>
                  <a:pt x="562" y="562"/>
                </a:moveTo>
                <a:lnTo>
                  <a:pt x="642" y="562"/>
                </a:lnTo>
                <a:lnTo>
                  <a:pt x="642" y="321"/>
                </a:lnTo>
                <a:lnTo>
                  <a:pt x="803" y="321"/>
                </a:lnTo>
                <a:lnTo>
                  <a:pt x="803" y="241"/>
                </a:lnTo>
                <a:lnTo>
                  <a:pt x="562" y="241"/>
                </a:lnTo>
                <a:lnTo>
                  <a:pt x="562" y="562"/>
                </a:lnTo>
                <a:close/>
                <a:moveTo>
                  <a:pt x="161" y="562"/>
                </a:moveTo>
                <a:lnTo>
                  <a:pt x="241" y="562"/>
                </a:lnTo>
                <a:lnTo>
                  <a:pt x="241" y="321"/>
                </a:lnTo>
                <a:lnTo>
                  <a:pt x="401" y="321"/>
                </a:lnTo>
                <a:lnTo>
                  <a:pt x="401" y="241"/>
                </a:lnTo>
                <a:lnTo>
                  <a:pt x="161" y="241"/>
                </a:lnTo>
                <a:lnTo>
                  <a:pt x="161" y="56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  <a:sym typeface="+mn-lt"/>
            </a:endParaRPr>
          </a:p>
        </p:txBody>
      </p:sp>
      <p:sp>
        <p:nvSpPr>
          <p:cNvPr id="16" name="LegendText">
            <a:extLst>
              <a:ext uri="{FF2B5EF4-FFF2-40B4-BE49-F238E27FC236}">
                <a16:creationId xmlns:a16="http://schemas.microsoft.com/office/drawing/2014/main" id="{0FB04D30-EBE5-4C89-8DA4-ABE17E4EEC30}"/>
              </a:ext>
            </a:extLst>
          </p:cNvPr>
          <p:cNvSpPr txBox="1"/>
          <p:nvPr/>
        </p:nvSpPr>
        <p:spPr>
          <a:xfrm>
            <a:off x="6947315" y="5971937"/>
            <a:ext cx="790281" cy="138499"/>
          </a:xfrm>
          <a:prstGeom prst="rect">
            <a:avLst/>
          </a:prstGeom>
          <a:noFill/>
          <a:ln w="9525">
            <a:noFill/>
          </a:ln>
        </p:spPr>
        <p:txBody>
          <a:bodyPr vert="horz" wrap="none" lIns="0" tIns="0" rIns="0" bIns="0" rtlCol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sv-SE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Flerfamiljshus</a:t>
            </a:r>
          </a:p>
        </p:txBody>
      </p:sp>
      <p:sp>
        <p:nvSpPr>
          <p:cNvPr id="17" name="LegendText">
            <a:extLst>
              <a:ext uri="{FF2B5EF4-FFF2-40B4-BE49-F238E27FC236}">
                <a16:creationId xmlns:a16="http://schemas.microsoft.com/office/drawing/2014/main" id="{59252CFB-2A30-4216-AEBC-C16D5969A725}"/>
              </a:ext>
            </a:extLst>
          </p:cNvPr>
          <p:cNvSpPr txBox="1"/>
          <p:nvPr/>
        </p:nvSpPr>
        <p:spPr>
          <a:xfrm>
            <a:off x="6947315" y="6193183"/>
            <a:ext cx="468077" cy="138499"/>
          </a:xfrm>
          <a:prstGeom prst="rect">
            <a:avLst/>
          </a:prstGeom>
          <a:noFill/>
          <a:ln w="9525">
            <a:noFill/>
          </a:ln>
        </p:spPr>
        <p:txBody>
          <a:bodyPr vert="horz" wrap="none" lIns="0" tIns="0" rIns="0" bIns="0" rtlCol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sv-SE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Småhus</a:t>
            </a:r>
          </a:p>
        </p:txBody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id="{0B0C1B9C-5CA7-431C-9EC0-2B9A25D05A7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703532" y="6182249"/>
            <a:ext cx="166786" cy="149432"/>
          </a:xfrm>
          <a:custGeom>
            <a:avLst/>
            <a:gdLst>
              <a:gd name="T0" fmla="*/ 1358 w 1826"/>
              <a:gd name="T1" fmla="*/ 872 h 1636"/>
              <a:gd name="T2" fmla="*/ 1040 w 1826"/>
              <a:gd name="T3" fmla="*/ 872 h 1636"/>
              <a:gd name="T4" fmla="*/ 1040 w 1826"/>
              <a:gd name="T5" fmla="*/ 1636 h 1636"/>
              <a:gd name="T6" fmla="*/ 1358 w 1826"/>
              <a:gd name="T7" fmla="*/ 1636 h 1636"/>
              <a:gd name="T8" fmla="*/ 1358 w 1826"/>
              <a:gd name="T9" fmla="*/ 872 h 1636"/>
              <a:gd name="T10" fmla="*/ 404 w 1826"/>
              <a:gd name="T11" fmla="*/ 1191 h 1636"/>
              <a:gd name="T12" fmla="*/ 849 w 1826"/>
              <a:gd name="T13" fmla="*/ 1191 h 1636"/>
              <a:gd name="T14" fmla="*/ 849 w 1826"/>
              <a:gd name="T15" fmla="*/ 809 h 1636"/>
              <a:gd name="T16" fmla="*/ 404 w 1826"/>
              <a:gd name="T17" fmla="*/ 809 h 1636"/>
              <a:gd name="T18" fmla="*/ 404 w 1826"/>
              <a:gd name="T19" fmla="*/ 1191 h 1636"/>
              <a:gd name="T20" fmla="*/ 213 w 1826"/>
              <a:gd name="T21" fmla="*/ 1636 h 1636"/>
              <a:gd name="T22" fmla="*/ 213 w 1826"/>
              <a:gd name="T23" fmla="*/ 790 h 1636"/>
              <a:gd name="T24" fmla="*/ 45 w 1826"/>
              <a:gd name="T25" fmla="*/ 958 h 1636"/>
              <a:gd name="T26" fmla="*/ 0 w 1826"/>
              <a:gd name="T27" fmla="*/ 914 h 1636"/>
              <a:gd name="T28" fmla="*/ 913 w 1826"/>
              <a:gd name="T29" fmla="*/ 0 h 1636"/>
              <a:gd name="T30" fmla="*/ 1826 w 1826"/>
              <a:gd name="T31" fmla="*/ 914 h 1636"/>
              <a:gd name="T32" fmla="*/ 1781 w 1826"/>
              <a:gd name="T33" fmla="*/ 958 h 1636"/>
              <a:gd name="T34" fmla="*/ 1613 w 1826"/>
              <a:gd name="T35" fmla="*/ 790 h 1636"/>
              <a:gd name="T36" fmla="*/ 1613 w 1826"/>
              <a:gd name="T37" fmla="*/ 1636 h 1636"/>
              <a:gd name="T38" fmla="*/ 1422 w 1826"/>
              <a:gd name="T39" fmla="*/ 1636 h 1636"/>
              <a:gd name="T40" fmla="*/ 1422 w 1826"/>
              <a:gd name="T41" fmla="*/ 809 h 1636"/>
              <a:gd name="T42" fmla="*/ 977 w 1826"/>
              <a:gd name="T43" fmla="*/ 809 h 1636"/>
              <a:gd name="T44" fmla="*/ 977 w 1826"/>
              <a:gd name="T45" fmla="*/ 1636 h 1636"/>
              <a:gd name="T46" fmla="*/ 213 w 1826"/>
              <a:gd name="T47" fmla="*/ 1636 h 1636"/>
              <a:gd name="T48" fmla="*/ 468 w 1826"/>
              <a:gd name="T49" fmla="*/ 872 h 1636"/>
              <a:gd name="T50" fmla="*/ 786 w 1826"/>
              <a:gd name="T51" fmla="*/ 872 h 1636"/>
              <a:gd name="T52" fmla="*/ 786 w 1826"/>
              <a:gd name="T53" fmla="*/ 1127 h 1636"/>
              <a:gd name="T54" fmla="*/ 468 w 1826"/>
              <a:gd name="T55" fmla="*/ 1127 h 1636"/>
              <a:gd name="T56" fmla="*/ 468 w 1826"/>
              <a:gd name="T57" fmla="*/ 872 h 1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826" h="1636">
                <a:moveTo>
                  <a:pt x="1358" y="872"/>
                </a:moveTo>
                <a:lnTo>
                  <a:pt x="1040" y="872"/>
                </a:lnTo>
                <a:lnTo>
                  <a:pt x="1040" y="1636"/>
                </a:lnTo>
                <a:lnTo>
                  <a:pt x="1358" y="1636"/>
                </a:lnTo>
                <a:lnTo>
                  <a:pt x="1358" y="872"/>
                </a:lnTo>
                <a:close/>
                <a:moveTo>
                  <a:pt x="404" y="1191"/>
                </a:moveTo>
                <a:lnTo>
                  <a:pt x="849" y="1191"/>
                </a:lnTo>
                <a:lnTo>
                  <a:pt x="849" y="809"/>
                </a:lnTo>
                <a:lnTo>
                  <a:pt x="404" y="809"/>
                </a:lnTo>
                <a:lnTo>
                  <a:pt x="404" y="1191"/>
                </a:lnTo>
                <a:close/>
                <a:moveTo>
                  <a:pt x="213" y="1636"/>
                </a:moveTo>
                <a:lnTo>
                  <a:pt x="213" y="790"/>
                </a:lnTo>
                <a:lnTo>
                  <a:pt x="45" y="958"/>
                </a:lnTo>
                <a:lnTo>
                  <a:pt x="0" y="914"/>
                </a:lnTo>
                <a:lnTo>
                  <a:pt x="913" y="0"/>
                </a:lnTo>
                <a:lnTo>
                  <a:pt x="1826" y="914"/>
                </a:lnTo>
                <a:lnTo>
                  <a:pt x="1781" y="958"/>
                </a:lnTo>
                <a:lnTo>
                  <a:pt x="1613" y="790"/>
                </a:lnTo>
                <a:lnTo>
                  <a:pt x="1613" y="1636"/>
                </a:lnTo>
                <a:lnTo>
                  <a:pt x="1422" y="1636"/>
                </a:lnTo>
                <a:lnTo>
                  <a:pt x="1422" y="809"/>
                </a:lnTo>
                <a:lnTo>
                  <a:pt x="977" y="809"/>
                </a:lnTo>
                <a:lnTo>
                  <a:pt x="977" y="1636"/>
                </a:lnTo>
                <a:lnTo>
                  <a:pt x="213" y="1636"/>
                </a:lnTo>
                <a:close/>
                <a:moveTo>
                  <a:pt x="468" y="872"/>
                </a:moveTo>
                <a:lnTo>
                  <a:pt x="786" y="872"/>
                </a:lnTo>
                <a:lnTo>
                  <a:pt x="786" y="1127"/>
                </a:lnTo>
                <a:lnTo>
                  <a:pt x="468" y="1127"/>
                </a:lnTo>
                <a:lnTo>
                  <a:pt x="468" y="87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  <a:sym typeface="+mn-lt"/>
            </a:endParaRPr>
          </a:p>
        </p:txBody>
      </p:sp>
      <p:sp>
        <p:nvSpPr>
          <p:cNvPr id="19" name="RbLeanShape Left Angle 8">
            <a:extLst>
              <a:ext uri="{FF2B5EF4-FFF2-40B4-BE49-F238E27FC236}">
                <a16:creationId xmlns:a16="http://schemas.microsoft.com/office/drawing/2014/main" id="{C3E186F2-10FF-4AE5-A403-3DD7DF26E887}"/>
              </a:ext>
            </a:extLst>
          </p:cNvPr>
          <p:cNvSpPr/>
          <p:nvPr/>
        </p:nvSpPr>
        <p:spPr>
          <a:xfrm flipH="1">
            <a:off x="7820023" y="2665413"/>
            <a:ext cx="2955925" cy="3106738"/>
          </a:xfrm>
          <a:custGeom>
            <a:avLst/>
            <a:gdLst>
              <a:gd name="connsiteX0" fmla="*/ 0 w 1270000"/>
              <a:gd name="connsiteY0" fmla="*/ 0 h 476250"/>
              <a:gd name="connsiteX1" fmla="*/ 1270000 w 1270000"/>
              <a:gd name="connsiteY1" fmla="*/ 0 h 476250"/>
              <a:gd name="connsiteX2" fmla="*/ 1270000 w 1270000"/>
              <a:gd name="connsiteY2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0000" h="476250">
                <a:moveTo>
                  <a:pt x="0" y="0"/>
                </a:moveTo>
                <a:lnTo>
                  <a:pt x="1270000" y="0"/>
                </a:lnTo>
                <a:lnTo>
                  <a:pt x="1270000" y="476250"/>
                </a:lnTo>
              </a:path>
            </a:pathLst>
          </a:custGeom>
          <a:ln w="9525" cmpd="sng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0" name="RBContent162">
            <a:extLst>
              <a:ext uri="{FF2B5EF4-FFF2-40B4-BE49-F238E27FC236}">
                <a16:creationId xmlns:a16="http://schemas.microsoft.com/office/drawing/2014/main" id="{BF815DF1-99AF-429E-8FA3-B5E036F62411}"/>
              </a:ext>
            </a:extLst>
          </p:cNvPr>
          <p:cNvSpPr txBox="1">
            <a:spLocks/>
          </p:cNvSpPr>
          <p:nvPr/>
        </p:nvSpPr>
        <p:spPr>
          <a:xfrm>
            <a:off x="8029574" y="2774950"/>
            <a:ext cx="2746373" cy="19764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180975" marR="0" lvl="0" indent="-180975" algn="l" defTabSz="9144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Bostadsfastighet antas definieras som en fastighet med ett eller flera hushåll som används för bostadsändamål till mer än 50%</a:t>
            </a:r>
          </a:p>
          <a:p>
            <a:pPr marL="180975" marR="0" lvl="0" indent="-180975" algn="l" defTabSz="9144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Skillnaden i antal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småhushåll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 och småhusbostadsfastigheter förklaras av fritidshusen som inkluderas i den nya definitionen </a:t>
            </a:r>
          </a:p>
        </p:txBody>
      </p:sp>
      <p:cxnSp>
        <p:nvCxnSpPr>
          <p:cNvPr id="55" name="Horizontal Line">
            <a:extLst>
              <a:ext uri="{FF2B5EF4-FFF2-40B4-BE49-F238E27FC236}">
                <a16:creationId xmlns:a16="http://schemas.microsoft.com/office/drawing/2014/main" id="{DD6E73D5-24DD-44CD-AFF6-91F80BF376C1}"/>
              </a:ext>
            </a:extLst>
          </p:cNvPr>
          <p:cNvCxnSpPr>
            <a:cxnSpLocks/>
          </p:cNvCxnSpPr>
          <p:nvPr/>
        </p:nvCxnSpPr>
        <p:spPr>
          <a:xfrm>
            <a:off x="1187311" y="2665413"/>
            <a:ext cx="6413639" cy="0"/>
          </a:xfrm>
          <a:prstGeom prst="line">
            <a:avLst/>
          </a:prstGeom>
          <a:ln w="952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ListLeanHorizontalTextTopic3">
            <a:extLst>
              <a:ext uri="{FF2B5EF4-FFF2-40B4-BE49-F238E27FC236}">
                <a16:creationId xmlns:a16="http://schemas.microsoft.com/office/drawing/2014/main" id="{EE245680-C41B-4FBB-82AA-5E4EBA689072}"/>
              </a:ext>
            </a:extLst>
          </p:cNvPr>
          <p:cNvSpPr txBox="1">
            <a:spLocks/>
          </p:cNvSpPr>
          <p:nvPr/>
        </p:nvSpPr>
        <p:spPr>
          <a:xfrm>
            <a:off x="1187311" y="2393949"/>
            <a:ext cx="6025030" cy="2413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36000" rtlCol="0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srgbClr val="0492D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Erbjuden borttransport: från hushåll till bostadsfastighet </a:t>
            </a:r>
          </a:p>
        </p:txBody>
      </p:sp>
      <p:cxnSp>
        <p:nvCxnSpPr>
          <p:cNvPr id="76" name="VerticalLine12">
            <a:extLst>
              <a:ext uri="{FF2B5EF4-FFF2-40B4-BE49-F238E27FC236}">
                <a16:creationId xmlns:a16="http://schemas.microsoft.com/office/drawing/2014/main" id="{FD48D52E-BCD5-4D88-9E30-B68AA5AC6FE8}"/>
              </a:ext>
            </a:extLst>
          </p:cNvPr>
          <p:cNvCxnSpPr>
            <a:cxnSpLocks/>
          </p:cNvCxnSpPr>
          <p:nvPr/>
        </p:nvCxnSpPr>
        <p:spPr>
          <a:xfrm>
            <a:off x="4927600" y="3057526"/>
            <a:ext cx="0" cy="2022475"/>
          </a:xfrm>
          <a:prstGeom prst="line">
            <a:avLst/>
          </a:prstGeom>
          <a:ln w="9525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67">
            <a:extLst>
              <a:ext uri="{FF2B5EF4-FFF2-40B4-BE49-F238E27FC236}">
                <a16:creationId xmlns:a16="http://schemas.microsoft.com/office/drawing/2014/main" id="{C281D8BA-9280-44DF-A441-460C2A15CF3F}"/>
              </a:ext>
            </a:extLst>
          </p:cNvPr>
          <p:cNvGrpSpPr/>
          <p:nvPr/>
        </p:nvGrpSpPr>
        <p:grpSpPr>
          <a:xfrm>
            <a:off x="4708526" y="3854450"/>
            <a:ext cx="436563" cy="428625"/>
            <a:chOff x="4621060" y="3424066"/>
            <a:chExt cx="609674" cy="554324"/>
          </a:xfrm>
          <a:solidFill>
            <a:schemeClr val="accent3"/>
          </a:solidFill>
        </p:grpSpPr>
        <p:sp>
          <p:nvSpPr>
            <p:cNvPr id="78" name="Rechteck 45">
              <a:extLst>
                <a:ext uri="{FF2B5EF4-FFF2-40B4-BE49-F238E27FC236}">
                  <a16:creationId xmlns:a16="http://schemas.microsoft.com/office/drawing/2014/main" id="{0D711B7F-3EA9-4773-BEEB-42178EB2D9FA}"/>
                </a:ext>
              </a:extLst>
            </p:cNvPr>
            <p:cNvSpPr/>
            <p:nvPr/>
          </p:nvSpPr>
          <p:spPr>
            <a:xfrm>
              <a:off x="4719398" y="3496080"/>
              <a:ext cx="511336" cy="4102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rIns="36000" rtlCol="0" anchor="ctr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1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charset="0"/>
                <a:ea typeface="+mn-ea"/>
                <a:cs typeface="+mn-cs"/>
              </a:endParaRPr>
            </a:p>
          </p:txBody>
        </p:sp>
        <p:grpSp>
          <p:nvGrpSpPr>
            <p:cNvPr id="79" name="Gruppieren 11">
              <a:extLst>
                <a:ext uri="{FF2B5EF4-FFF2-40B4-BE49-F238E27FC236}">
                  <a16:creationId xmlns:a16="http://schemas.microsoft.com/office/drawing/2014/main" id="{921B2C89-1689-474E-B17D-D78F60E1C099}"/>
                </a:ext>
              </a:extLst>
            </p:cNvPr>
            <p:cNvGrpSpPr/>
            <p:nvPr/>
          </p:nvGrpSpPr>
          <p:grpSpPr>
            <a:xfrm>
              <a:off x="4621060" y="3424066"/>
              <a:ext cx="585576" cy="554324"/>
              <a:chOff x="5072864" y="4152923"/>
              <a:chExt cx="470082" cy="309389"/>
            </a:xfrm>
            <a:grpFill/>
          </p:grpSpPr>
          <p:sp>
            <p:nvSpPr>
              <p:cNvPr id="80" name="Eingekerbter Richtungspfeil 21">
                <a:extLst>
                  <a:ext uri="{FF2B5EF4-FFF2-40B4-BE49-F238E27FC236}">
                    <a16:creationId xmlns:a16="http://schemas.microsoft.com/office/drawing/2014/main" id="{3A2EDC42-C92F-40E5-AB1A-FFDC7924E01D}"/>
                  </a:ext>
                </a:extLst>
              </p:cNvPr>
              <p:cNvSpPr/>
              <p:nvPr/>
            </p:nvSpPr>
            <p:spPr bwMode="auto">
              <a:xfrm>
                <a:off x="5072864" y="4152923"/>
                <a:ext cx="291192" cy="309389"/>
              </a:xfrm>
              <a:prstGeom prst="chevron">
                <a:avLst/>
              </a:prstGeom>
              <a:grpFill/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DEE0E3"/>
                  </a:buClr>
                  <a:buSzTx/>
                  <a:buFontTx/>
                  <a:buNone/>
                  <a:tabLst/>
                  <a:defRPr/>
                </a:pPr>
                <a:endParaRPr kumimoji="0" lang="sv-SE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Arial" pitchFamily="-110" charset="0"/>
                  <a:cs typeface="Arial" pitchFamily="-110" charset="0"/>
                </a:endParaRPr>
              </a:p>
            </p:txBody>
          </p:sp>
          <p:sp>
            <p:nvSpPr>
              <p:cNvPr id="81" name="Eingekerbter Richtungspfeil 22">
                <a:extLst>
                  <a:ext uri="{FF2B5EF4-FFF2-40B4-BE49-F238E27FC236}">
                    <a16:creationId xmlns:a16="http://schemas.microsoft.com/office/drawing/2014/main" id="{3A546068-9AAD-4BEC-AD17-BA3B4B970AD7}"/>
                  </a:ext>
                </a:extLst>
              </p:cNvPr>
              <p:cNvSpPr/>
              <p:nvPr/>
            </p:nvSpPr>
            <p:spPr bwMode="auto">
              <a:xfrm>
                <a:off x="5251754" y="4152923"/>
                <a:ext cx="291192" cy="309389"/>
              </a:xfrm>
              <a:prstGeom prst="chevron">
                <a:avLst/>
              </a:prstGeom>
              <a:grpFill/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DEE0E3"/>
                  </a:buClr>
                  <a:buSzTx/>
                  <a:buFontTx/>
                  <a:buNone/>
                  <a:tabLst/>
                  <a:defRPr/>
                </a:pPr>
                <a:endParaRPr kumimoji="0" lang="sv-SE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Arial" pitchFamily="-110" charset="0"/>
                  <a:cs typeface="Arial" pitchFamily="-110" charset="0"/>
                </a:endParaRPr>
              </a:p>
            </p:txBody>
          </p:sp>
        </p:grpSp>
      </p:grpSp>
      <p:sp>
        <p:nvSpPr>
          <p:cNvPr id="83" name="Rectangle 101">
            <a:extLst>
              <a:ext uri="{FF2B5EF4-FFF2-40B4-BE49-F238E27FC236}">
                <a16:creationId xmlns:a16="http://schemas.microsoft.com/office/drawing/2014/main" id="{EED2CD36-18CF-4C8E-98E8-98047A9C6AC7}"/>
              </a:ext>
            </a:extLst>
          </p:cNvPr>
          <p:cNvSpPr/>
          <p:nvPr/>
        </p:nvSpPr>
        <p:spPr>
          <a:xfrm>
            <a:off x="2553544" y="5565775"/>
            <a:ext cx="646011" cy="2159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Hushåll</a:t>
            </a:r>
            <a:endParaRPr kumimoji="0" lang="sv-SE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Rectangle 125">
            <a:extLst>
              <a:ext uri="{FF2B5EF4-FFF2-40B4-BE49-F238E27FC236}">
                <a16:creationId xmlns:a16="http://schemas.microsoft.com/office/drawing/2014/main" id="{F68928BE-C008-45F8-A941-112F5120A41B}"/>
              </a:ext>
            </a:extLst>
          </p:cNvPr>
          <p:cNvSpPr/>
          <p:nvPr/>
        </p:nvSpPr>
        <p:spPr>
          <a:xfrm>
            <a:off x="5906150" y="5565775"/>
            <a:ext cx="1449116" cy="2159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Bostadsfastighet</a:t>
            </a:r>
            <a:endParaRPr kumimoji="0" lang="sv-SE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Ellipse 66">
            <a:extLst>
              <a:ext uri="{FF2B5EF4-FFF2-40B4-BE49-F238E27FC236}">
                <a16:creationId xmlns:a16="http://schemas.microsoft.com/office/drawing/2014/main" id="{EFCB1FA2-AABE-48A2-BF8D-54AF37316FB1}"/>
              </a:ext>
            </a:extLst>
          </p:cNvPr>
          <p:cNvSpPr>
            <a:spLocks/>
          </p:cNvSpPr>
          <p:nvPr/>
        </p:nvSpPr>
        <p:spPr>
          <a:xfrm>
            <a:off x="3401465" y="5189538"/>
            <a:ext cx="370329" cy="369888"/>
          </a:xfrm>
          <a:prstGeom prst="ellipse">
            <a:avLst/>
          </a:prstGeom>
          <a:solidFill>
            <a:schemeClr val="accent2"/>
          </a:solidFill>
          <a:ln w="22225" cmpd="sng">
            <a:noFill/>
          </a:ln>
        </p:spPr>
        <p:txBody>
          <a:bodyPr wrap="square" lIns="36000" rIns="36000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1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charset="0"/>
              <a:ea typeface="+mn-ea"/>
              <a:cs typeface="+mn-cs"/>
            </a:endParaRPr>
          </a:p>
        </p:txBody>
      </p:sp>
      <p:sp>
        <p:nvSpPr>
          <p:cNvPr id="86" name="Freeform 5">
            <a:extLst>
              <a:ext uri="{FF2B5EF4-FFF2-40B4-BE49-F238E27FC236}">
                <a16:creationId xmlns:a16="http://schemas.microsoft.com/office/drawing/2014/main" id="{38FFC0E9-4AF0-4627-9332-723D8F7AA88C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505313" y="5297489"/>
            <a:ext cx="166555" cy="149225"/>
          </a:xfrm>
          <a:custGeom>
            <a:avLst/>
            <a:gdLst>
              <a:gd name="T0" fmla="*/ 1358 w 1826"/>
              <a:gd name="T1" fmla="*/ 872 h 1636"/>
              <a:gd name="T2" fmla="*/ 1040 w 1826"/>
              <a:gd name="T3" fmla="*/ 872 h 1636"/>
              <a:gd name="T4" fmla="*/ 1040 w 1826"/>
              <a:gd name="T5" fmla="*/ 1636 h 1636"/>
              <a:gd name="T6" fmla="*/ 1358 w 1826"/>
              <a:gd name="T7" fmla="*/ 1636 h 1636"/>
              <a:gd name="T8" fmla="*/ 1358 w 1826"/>
              <a:gd name="T9" fmla="*/ 872 h 1636"/>
              <a:gd name="T10" fmla="*/ 404 w 1826"/>
              <a:gd name="T11" fmla="*/ 1191 h 1636"/>
              <a:gd name="T12" fmla="*/ 849 w 1826"/>
              <a:gd name="T13" fmla="*/ 1191 h 1636"/>
              <a:gd name="T14" fmla="*/ 849 w 1826"/>
              <a:gd name="T15" fmla="*/ 809 h 1636"/>
              <a:gd name="T16" fmla="*/ 404 w 1826"/>
              <a:gd name="T17" fmla="*/ 809 h 1636"/>
              <a:gd name="T18" fmla="*/ 404 w 1826"/>
              <a:gd name="T19" fmla="*/ 1191 h 1636"/>
              <a:gd name="T20" fmla="*/ 213 w 1826"/>
              <a:gd name="T21" fmla="*/ 1636 h 1636"/>
              <a:gd name="T22" fmla="*/ 213 w 1826"/>
              <a:gd name="T23" fmla="*/ 790 h 1636"/>
              <a:gd name="T24" fmla="*/ 45 w 1826"/>
              <a:gd name="T25" fmla="*/ 958 h 1636"/>
              <a:gd name="T26" fmla="*/ 0 w 1826"/>
              <a:gd name="T27" fmla="*/ 914 h 1636"/>
              <a:gd name="T28" fmla="*/ 913 w 1826"/>
              <a:gd name="T29" fmla="*/ 0 h 1636"/>
              <a:gd name="T30" fmla="*/ 1826 w 1826"/>
              <a:gd name="T31" fmla="*/ 914 h 1636"/>
              <a:gd name="T32" fmla="*/ 1781 w 1826"/>
              <a:gd name="T33" fmla="*/ 958 h 1636"/>
              <a:gd name="T34" fmla="*/ 1613 w 1826"/>
              <a:gd name="T35" fmla="*/ 790 h 1636"/>
              <a:gd name="T36" fmla="*/ 1613 w 1826"/>
              <a:gd name="T37" fmla="*/ 1636 h 1636"/>
              <a:gd name="T38" fmla="*/ 1422 w 1826"/>
              <a:gd name="T39" fmla="*/ 1636 h 1636"/>
              <a:gd name="T40" fmla="*/ 1422 w 1826"/>
              <a:gd name="T41" fmla="*/ 809 h 1636"/>
              <a:gd name="T42" fmla="*/ 977 w 1826"/>
              <a:gd name="T43" fmla="*/ 809 h 1636"/>
              <a:gd name="T44" fmla="*/ 977 w 1826"/>
              <a:gd name="T45" fmla="*/ 1636 h 1636"/>
              <a:gd name="T46" fmla="*/ 213 w 1826"/>
              <a:gd name="T47" fmla="*/ 1636 h 1636"/>
              <a:gd name="T48" fmla="*/ 468 w 1826"/>
              <a:gd name="T49" fmla="*/ 872 h 1636"/>
              <a:gd name="T50" fmla="*/ 786 w 1826"/>
              <a:gd name="T51" fmla="*/ 872 h 1636"/>
              <a:gd name="T52" fmla="*/ 786 w 1826"/>
              <a:gd name="T53" fmla="*/ 1127 h 1636"/>
              <a:gd name="T54" fmla="*/ 468 w 1826"/>
              <a:gd name="T55" fmla="*/ 1127 h 1636"/>
              <a:gd name="T56" fmla="*/ 468 w 1826"/>
              <a:gd name="T57" fmla="*/ 872 h 1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826" h="1636">
                <a:moveTo>
                  <a:pt x="1358" y="872"/>
                </a:moveTo>
                <a:lnTo>
                  <a:pt x="1040" y="872"/>
                </a:lnTo>
                <a:lnTo>
                  <a:pt x="1040" y="1636"/>
                </a:lnTo>
                <a:lnTo>
                  <a:pt x="1358" y="1636"/>
                </a:lnTo>
                <a:lnTo>
                  <a:pt x="1358" y="872"/>
                </a:lnTo>
                <a:close/>
                <a:moveTo>
                  <a:pt x="404" y="1191"/>
                </a:moveTo>
                <a:lnTo>
                  <a:pt x="849" y="1191"/>
                </a:lnTo>
                <a:lnTo>
                  <a:pt x="849" y="809"/>
                </a:lnTo>
                <a:lnTo>
                  <a:pt x="404" y="809"/>
                </a:lnTo>
                <a:lnTo>
                  <a:pt x="404" y="1191"/>
                </a:lnTo>
                <a:close/>
                <a:moveTo>
                  <a:pt x="213" y="1636"/>
                </a:moveTo>
                <a:lnTo>
                  <a:pt x="213" y="790"/>
                </a:lnTo>
                <a:lnTo>
                  <a:pt x="45" y="958"/>
                </a:lnTo>
                <a:lnTo>
                  <a:pt x="0" y="914"/>
                </a:lnTo>
                <a:lnTo>
                  <a:pt x="913" y="0"/>
                </a:lnTo>
                <a:lnTo>
                  <a:pt x="1826" y="914"/>
                </a:lnTo>
                <a:lnTo>
                  <a:pt x="1781" y="958"/>
                </a:lnTo>
                <a:lnTo>
                  <a:pt x="1613" y="790"/>
                </a:lnTo>
                <a:lnTo>
                  <a:pt x="1613" y="1636"/>
                </a:lnTo>
                <a:lnTo>
                  <a:pt x="1422" y="1636"/>
                </a:lnTo>
                <a:lnTo>
                  <a:pt x="1422" y="809"/>
                </a:lnTo>
                <a:lnTo>
                  <a:pt x="977" y="809"/>
                </a:lnTo>
                <a:lnTo>
                  <a:pt x="977" y="1636"/>
                </a:lnTo>
                <a:lnTo>
                  <a:pt x="213" y="1636"/>
                </a:lnTo>
                <a:close/>
                <a:moveTo>
                  <a:pt x="468" y="872"/>
                </a:moveTo>
                <a:lnTo>
                  <a:pt x="786" y="872"/>
                </a:lnTo>
                <a:lnTo>
                  <a:pt x="786" y="1127"/>
                </a:lnTo>
                <a:lnTo>
                  <a:pt x="468" y="1127"/>
                </a:lnTo>
                <a:lnTo>
                  <a:pt x="468" y="87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  <a:sym typeface="+mn-lt"/>
            </a:endParaRPr>
          </a:p>
        </p:txBody>
      </p:sp>
      <p:sp>
        <p:nvSpPr>
          <p:cNvPr id="87" name="Ellipse 67">
            <a:extLst>
              <a:ext uri="{FF2B5EF4-FFF2-40B4-BE49-F238E27FC236}">
                <a16:creationId xmlns:a16="http://schemas.microsoft.com/office/drawing/2014/main" id="{C4367149-67E1-44D3-841E-CC27B9122F0E}"/>
              </a:ext>
            </a:extLst>
          </p:cNvPr>
          <p:cNvSpPr>
            <a:spLocks/>
          </p:cNvSpPr>
          <p:nvPr/>
        </p:nvSpPr>
        <p:spPr>
          <a:xfrm>
            <a:off x="1862736" y="5189538"/>
            <a:ext cx="370329" cy="369888"/>
          </a:xfrm>
          <a:prstGeom prst="ellipse">
            <a:avLst/>
          </a:prstGeom>
          <a:solidFill>
            <a:schemeClr val="accent2"/>
          </a:solidFill>
          <a:ln w="22225" cmpd="sng">
            <a:noFill/>
          </a:ln>
        </p:spPr>
        <p:txBody>
          <a:bodyPr wrap="square" lIns="36000" rIns="36000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1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charset="0"/>
              <a:ea typeface="+mn-ea"/>
              <a:cs typeface="+mn-cs"/>
            </a:endParaRPr>
          </a:p>
        </p:txBody>
      </p:sp>
      <p:sp>
        <p:nvSpPr>
          <p:cNvPr id="88" name="Freeform 5">
            <a:extLst>
              <a:ext uri="{FF2B5EF4-FFF2-40B4-BE49-F238E27FC236}">
                <a16:creationId xmlns:a16="http://schemas.microsoft.com/office/drawing/2014/main" id="{F943EFEF-1C09-4128-AF4D-C5CD1812FE7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975940" y="5281613"/>
            <a:ext cx="155826" cy="184150"/>
          </a:xfrm>
          <a:custGeom>
            <a:avLst/>
            <a:gdLst>
              <a:gd name="T0" fmla="*/ 0 w 1766"/>
              <a:gd name="T1" fmla="*/ 2087 h 2087"/>
              <a:gd name="T2" fmla="*/ 963 w 1766"/>
              <a:gd name="T3" fmla="*/ 0 h 2087"/>
              <a:gd name="T4" fmla="*/ 1766 w 1766"/>
              <a:gd name="T5" fmla="*/ 963 h 2087"/>
              <a:gd name="T6" fmla="*/ 722 w 1766"/>
              <a:gd name="T7" fmla="*/ 2087 h 2087"/>
              <a:gd name="T8" fmla="*/ 241 w 1766"/>
              <a:gd name="T9" fmla="*/ 1605 h 2087"/>
              <a:gd name="T10" fmla="*/ 642 w 1766"/>
              <a:gd name="T11" fmla="*/ 1686 h 2087"/>
              <a:gd name="T12" fmla="*/ 321 w 1766"/>
              <a:gd name="T13" fmla="*/ 2087 h 2087"/>
              <a:gd name="T14" fmla="*/ 642 w 1766"/>
              <a:gd name="T15" fmla="*/ 1686 h 2087"/>
              <a:gd name="T16" fmla="*/ 1445 w 1766"/>
              <a:gd name="T17" fmla="*/ 1886 h 2087"/>
              <a:gd name="T18" fmla="*/ 1606 w 1766"/>
              <a:gd name="T19" fmla="*/ 1646 h 2087"/>
              <a:gd name="T20" fmla="*/ 1365 w 1766"/>
              <a:gd name="T21" fmla="*/ 1565 h 2087"/>
              <a:gd name="T22" fmla="*/ 963 w 1766"/>
              <a:gd name="T23" fmla="*/ 1886 h 2087"/>
              <a:gd name="T24" fmla="*/ 1044 w 1766"/>
              <a:gd name="T25" fmla="*/ 1646 h 2087"/>
              <a:gd name="T26" fmla="*/ 1204 w 1766"/>
              <a:gd name="T27" fmla="*/ 1565 h 2087"/>
              <a:gd name="T28" fmla="*/ 963 w 1766"/>
              <a:gd name="T29" fmla="*/ 1886 h 2087"/>
              <a:gd name="T30" fmla="*/ 1445 w 1766"/>
              <a:gd name="T31" fmla="*/ 1445 h 2087"/>
              <a:gd name="T32" fmla="*/ 1606 w 1766"/>
              <a:gd name="T33" fmla="*/ 1204 h 2087"/>
              <a:gd name="T34" fmla="*/ 1365 w 1766"/>
              <a:gd name="T35" fmla="*/ 1124 h 2087"/>
              <a:gd name="T36" fmla="*/ 963 w 1766"/>
              <a:gd name="T37" fmla="*/ 1445 h 2087"/>
              <a:gd name="T38" fmla="*/ 1044 w 1766"/>
              <a:gd name="T39" fmla="*/ 1204 h 2087"/>
              <a:gd name="T40" fmla="*/ 1204 w 1766"/>
              <a:gd name="T41" fmla="*/ 1124 h 2087"/>
              <a:gd name="T42" fmla="*/ 963 w 1766"/>
              <a:gd name="T43" fmla="*/ 1445 h 2087"/>
              <a:gd name="T44" fmla="*/ 642 w 1766"/>
              <a:gd name="T45" fmla="*/ 1445 h 2087"/>
              <a:gd name="T46" fmla="*/ 803 w 1766"/>
              <a:gd name="T47" fmla="*/ 1204 h 2087"/>
              <a:gd name="T48" fmla="*/ 562 w 1766"/>
              <a:gd name="T49" fmla="*/ 1124 h 2087"/>
              <a:gd name="T50" fmla="*/ 161 w 1766"/>
              <a:gd name="T51" fmla="*/ 1445 h 2087"/>
              <a:gd name="T52" fmla="*/ 241 w 1766"/>
              <a:gd name="T53" fmla="*/ 1204 h 2087"/>
              <a:gd name="T54" fmla="*/ 401 w 1766"/>
              <a:gd name="T55" fmla="*/ 1124 h 2087"/>
              <a:gd name="T56" fmla="*/ 161 w 1766"/>
              <a:gd name="T57" fmla="*/ 1445 h 2087"/>
              <a:gd name="T58" fmla="*/ 642 w 1766"/>
              <a:gd name="T59" fmla="*/ 1003 h 2087"/>
              <a:gd name="T60" fmla="*/ 803 w 1766"/>
              <a:gd name="T61" fmla="*/ 763 h 2087"/>
              <a:gd name="T62" fmla="*/ 562 w 1766"/>
              <a:gd name="T63" fmla="*/ 682 h 2087"/>
              <a:gd name="T64" fmla="*/ 161 w 1766"/>
              <a:gd name="T65" fmla="*/ 1003 h 2087"/>
              <a:gd name="T66" fmla="*/ 241 w 1766"/>
              <a:gd name="T67" fmla="*/ 763 h 2087"/>
              <a:gd name="T68" fmla="*/ 401 w 1766"/>
              <a:gd name="T69" fmla="*/ 682 h 2087"/>
              <a:gd name="T70" fmla="*/ 161 w 1766"/>
              <a:gd name="T71" fmla="*/ 1003 h 2087"/>
              <a:gd name="T72" fmla="*/ 642 w 1766"/>
              <a:gd name="T73" fmla="*/ 562 h 2087"/>
              <a:gd name="T74" fmla="*/ 803 w 1766"/>
              <a:gd name="T75" fmla="*/ 321 h 2087"/>
              <a:gd name="T76" fmla="*/ 562 w 1766"/>
              <a:gd name="T77" fmla="*/ 241 h 2087"/>
              <a:gd name="T78" fmla="*/ 161 w 1766"/>
              <a:gd name="T79" fmla="*/ 562 h 2087"/>
              <a:gd name="T80" fmla="*/ 241 w 1766"/>
              <a:gd name="T81" fmla="*/ 321 h 2087"/>
              <a:gd name="T82" fmla="*/ 401 w 1766"/>
              <a:gd name="T83" fmla="*/ 241 h 2087"/>
              <a:gd name="T84" fmla="*/ 161 w 1766"/>
              <a:gd name="T85" fmla="*/ 562 h 2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766" h="2087">
                <a:moveTo>
                  <a:pt x="241" y="2087"/>
                </a:moveTo>
                <a:lnTo>
                  <a:pt x="0" y="2087"/>
                </a:lnTo>
                <a:lnTo>
                  <a:pt x="0" y="0"/>
                </a:lnTo>
                <a:lnTo>
                  <a:pt x="963" y="0"/>
                </a:lnTo>
                <a:lnTo>
                  <a:pt x="963" y="963"/>
                </a:lnTo>
                <a:lnTo>
                  <a:pt x="1766" y="963"/>
                </a:lnTo>
                <a:lnTo>
                  <a:pt x="1766" y="2087"/>
                </a:lnTo>
                <a:lnTo>
                  <a:pt x="722" y="2087"/>
                </a:lnTo>
                <a:lnTo>
                  <a:pt x="722" y="1605"/>
                </a:lnTo>
                <a:lnTo>
                  <a:pt x="241" y="1605"/>
                </a:lnTo>
                <a:lnTo>
                  <a:pt x="241" y="2087"/>
                </a:lnTo>
                <a:close/>
                <a:moveTo>
                  <a:pt x="642" y="1686"/>
                </a:moveTo>
                <a:lnTo>
                  <a:pt x="321" y="1686"/>
                </a:lnTo>
                <a:lnTo>
                  <a:pt x="321" y="2087"/>
                </a:lnTo>
                <a:lnTo>
                  <a:pt x="642" y="2087"/>
                </a:lnTo>
                <a:lnTo>
                  <a:pt x="642" y="1686"/>
                </a:lnTo>
                <a:close/>
                <a:moveTo>
                  <a:pt x="1365" y="1886"/>
                </a:moveTo>
                <a:lnTo>
                  <a:pt x="1445" y="1886"/>
                </a:lnTo>
                <a:lnTo>
                  <a:pt x="1445" y="1646"/>
                </a:lnTo>
                <a:lnTo>
                  <a:pt x="1606" y="1646"/>
                </a:lnTo>
                <a:lnTo>
                  <a:pt x="1606" y="1565"/>
                </a:lnTo>
                <a:lnTo>
                  <a:pt x="1365" y="1565"/>
                </a:lnTo>
                <a:lnTo>
                  <a:pt x="1365" y="1886"/>
                </a:lnTo>
                <a:close/>
                <a:moveTo>
                  <a:pt x="963" y="1886"/>
                </a:moveTo>
                <a:lnTo>
                  <a:pt x="1044" y="1886"/>
                </a:lnTo>
                <a:lnTo>
                  <a:pt x="1044" y="1646"/>
                </a:lnTo>
                <a:lnTo>
                  <a:pt x="1204" y="1646"/>
                </a:lnTo>
                <a:lnTo>
                  <a:pt x="1204" y="1565"/>
                </a:lnTo>
                <a:lnTo>
                  <a:pt x="963" y="1565"/>
                </a:lnTo>
                <a:lnTo>
                  <a:pt x="963" y="1886"/>
                </a:lnTo>
                <a:close/>
                <a:moveTo>
                  <a:pt x="1365" y="1445"/>
                </a:moveTo>
                <a:lnTo>
                  <a:pt x="1445" y="1445"/>
                </a:lnTo>
                <a:lnTo>
                  <a:pt x="1445" y="1204"/>
                </a:lnTo>
                <a:lnTo>
                  <a:pt x="1606" y="1204"/>
                </a:lnTo>
                <a:lnTo>
                  <a:pt x="1606" y="1124"/>
                </a:lnTo>
                <a:lnTo>
                  <a:pt x="1365" y="1124"/>
                </a:lnTo>
                <a:lnTo>
                  <a:pt x="1365" y="1445"/>
                </a:lnTo>
                <a:close/>
                <a:moveTo>
                  <a:pt x="963" y="1445"/>
                </a:moveTo>
                <a:lnTo>
                  <a:pt x="1044" y="1445"/>
                </a:lnTo>
                <a:lnTo>
                  <a:pt x="1044" y="1204"/>
                </a:lnTo>
                <a:lnTo>
                  <a:pt x="1204" y="1204"/>
                </a:lnTo>
                <a:lnTo>
                  <a:pt x="1204" y="1124"/>
                </a:lnTo>
                <a:lnTo>
                  <a:pt x="963" y="1124"/>
                </a:lnTo>
                <a:lnTo>
                  <a:pt x="963" y="1445"/>
                </a:lnTo>
                <a:close/>
                <a:moveTo>
                  <a:pt x="562" y="1445"/>
                </a:moveTo>
                <a:lnTo>
                  <a:pt x="642" y="1445"/>
                </a:lnTo>
                <a:lnTo>
                  <a:pt x="642" y="1204"/>
                </a:lnTo>
                <a:lnTo>
                  <a:pt x="803" y="1204"/>
                </a:lnTo>
                <a:lnTo>
                  <a:pt x="803" y="1124"/>
                </a:lnTo>
                <a:lnTo>
                  <a:pt x="562" y="1124"/>
                </a:lnTo>
                <a:lnTo>
                  <a:pt x="562" y="1445"/>
                </a:lnTo>
                <a:close/>
                <a:moveTo>
                  <a:pt x="161" y="1445"/>
                </a:moveTo>
                <a:lnTo>
                  <a:pt x="241" y="1445"/>
                </a:lnTo>
                <a:lnTo>
                  <a:pt x="241" y="1204"/>
                </a:lnTo>
                <a:lnTo>
                  <a:pt x="401" y="1204"/>
                </a:lnTo>
                <a:lnTo>
                  <a:pt x="401" y="1124"/>
                </a:lnTo>
                <a:lnTo>
                  <a:pt x="161" y="1124"/>
                </a:lnTo>
                <a:lnTo>
                  <a:pt x="161" y="1445"/>
                </a:lnTo>
                <a:close/>
                <a:moveTo>
                  <a:pt x="562" y="1003"/>
                </a:moveTo>
                <a:lnTo>
                  <a:pt x="642" y="1003"/>
                </a:lnTo>
                <a:lnTo>
                  <a:pt x="642" y="763"/>
                </a:lnTo>
                <a:lnTo>
                  <a:pt x="803" y="763"/>
                </a:lnTo>
                <a:lnTo>
                  <a:pt x="803" y="682"/>
                </a:lnTo>
                <a:lnTo>
                  <a:pt x="562" y="682"/>
                </a:lnTo>
                <a:lnTo>
                  <a:pt x="562" y="1003"/>
                </a:lnTo>
                <a:close/>
                <a:moveTo>
                  <a:pt x="161" y="1003"/>
                </a:moveTo>
                <a:lnTo>
                  <a:pt x="241" y="1003"/>
                </a:lnTo>
                <a:lnTo>
                  <a:pt x="241" y="763"/>
                </a:lnTo>
                <a:lnTo>
                  <a:pt x="401" y="763"/>
                </a:lnTo>
                <a:lnTo>
                  <a:pt x="401" y="682"/>
                </a:lnTo>
                <a:lnTo>
                  <a:pt x="161" y="682"/>
                </a:lnTo>
                <a:lnTo>
                  <a:pt x="161" y="1003"/>
                </a:lnTo>
                <a:close/>
                <a:moveTo>
                  <a:pt x="562" y="562"/>
                </a:moveTo>
                <a:lnTo>
                  <a:pt x="642" y="562"/>
                </a:lnTo>
                <a:lnTo>
                  <a:pt x="642" y="321"/>
                </a:lnTo>
                <a:lnTo>
                  <a:pt x="803" y="321"/>
                </a:lnTo>
                <a:lnTo>
                  <a:pt x="803" y="241"/>
                </a:lnTo>
                <a:lnTo>
                  <a:pt x="562" y="241"/>
                </a:lnTo>
                <a:lnTo>
                  <a:pt x="562" y="562"/>
                </a:lnTo>
                <a:close/>
                <a:moveTo>
                  <a:pt x="161" y="562"/>
                </a:moveTo>
                <a:lnTo>
                  <a:pt x="241" y="562"/>
                </a:lnTo>
                <a:lnTo>
                  <a:pt x="241" y="321"/>
                </a:lnTo>
                <a:lnTo>
                  <a:pt x="401" y="321"/>
                </a:lnTo>
                <a:lnTo>
                  <a:pt x="401" y="241"/>
                </a:lnTo>
                <a:lnTo>
                  <a:pt x="161" y="241"/>
                </a:lnTo>
                <a:lnTo>
                  <a:pt x="161" y="562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  <a:sym typeface="+mn-lt"/>
            </a:endParaRPr>
          </a:p>
        </p:txBody>
      </p:sp>
      <p:sp>
        <p:nvSpPr>
          <p:cNvPr id="89" name="Ellipse 67">
            <a:extLst>
              <a:ext uri="{FF2B5EF4-FFF2-40B4-BE49-F238E27FC236}">
                <a16:creationId xmlns:a16="http://schemas.microsoft.com/office/drawing/2014/main" id="{46398E44-0C1E-49F1-B6DA-A6044CC0D6D3}"/>
              </a:ext>
            </a:extLst>
          </p:cNvPr>
          <p:cNvSpPr>
            <a:spLocks/>
          </p:cNvSpPr>
          <p:nvPr/>
        </p:nvSpPr>
        <p:spPr>
          <a:xfrm>
            <a:off x="5567961" y="5189538"/>
            <a:ext cx="370329" cy="369888"/>
          </a:xfrm>
          <a:prstGeom prst="ellipse">
            <a:avLst/>
          </a:prstGeom>
          <a:solidFill>
            <a:schemeClr val="accent5"/>
          </a:solidFill>
          <a:ln w="22225" cmpd="sng">
            <a:noFill/>
          </a:ln>
        </p:spPr>
        <p:txBody>
          <a:bodyPr wrap="square" lIns="36000" rIns="36000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1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charset="0"/>
              <a:ea typeface="+mn-ea"/>
              <a:cs typeface="+mn-cs"/>
            </a:endParaRPr>
          </a:p>
        </p:txBody>
      </p:sp>
      <p:sp>
        <p:nvSpPr>
          <p:cNvPr id="90" name="Freeform 5">
            <a:extLst>
              <a:ext uri="{FF2B5EF4-FFF2-40B4-BE49-F238E27FC236}">
                <a16:creationId xmlns:a16="http://schemas.microsoft.com/office/drawing/2014/main" id="{4F842A8E-1719-4B8D-948E-7FBCBDE2F534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681165" y="5281613"/>
            <a:ext cx="155826" cy="184150"/>
          </a:xfrm>
          <a:custGeom>
            <a:avLst/>
            <a:gdLst>
              <a:gd name="T0" fmla="*/ 0 w 1766"/>
              <a:gd name="T1" fmla="*/ 2087 h 2087"/>
              <a:gd name="T2" fmla="*/ 963 w 1766"/>
              <a:gd name="T3" fmla="*/ 0 h 2087"/>
              <a:gd name="T4" fmla="*/ 1766 w 1766"/>
              <a:gd name="T5" fmla="*/ 963 h 2087"/>
              <a:gd name="T6" fmla="*/ 722 w 1766"/>
              <a:gd name="T7" fmla="*/ 2087 h 2087"/>
              <a:gd name="T8" fmla="*/ 241 w 1766"/>
              <a:gd name="T9" fmla="*/ 1605 h 2087"/>
              <a:gd name="T10" fmla="*/ 642 w 1766"/>
              <a:gd name="T11" fmla="*/ 1686 h 2087"/>
              <a:gd name="T12" fmla="*/ 321 w 1766"/>
              <a:gd name="T13" fmla="*/ 2087 h 2087"/>
              <a:gd name="T14" fmla="*/ 642 w 1766"/>
              <a:gd name="T15" fmla="*/ 1686 h 2087"/>
              <a:gd name="T16" fmla="*/ 1445 w 1766"/>
              <a:gd name="T17" fmla="*/ 1886 h 2087"/>
              <a:gd name="T18" fmla="*/ 1606 w 1766"/>
              <a:gd name="T19" fmla="*/ 1646 h 2087"/>
              <a:gd name="T20" fmla="*/ 1365 w 1766"/>
              <a:gd name="T21" fmla="*/ 1565 h 2087"/>
              <a:gd name="T22" fmla="*/ 963 w 1766"/>
              <a:gd name="T23" fmla="*/ 1886 h 2087"/>
              <a:gd name="T24" fmla="*/ 1044 w 1766"/>
              <a:gd name="T25" fmla="*/ 1646 h 2087"/>
              <a:gd name="T26" fmla="*/ 1204 w 1766"/>
              <a:gd name="T27" fmla="*/ 1565 h 2087"/>
              <a:gd name="T28" fmla="*/ 963 w 1766"/>
              <a:gd name="T29" fmla="*/ 1886 h 2087"/>
              <a:gd name="T30" fmla="*/ 1445 w 1766"/>
              <a:gd name="T31" fmla="*/ 1445 h 2087"/>
              <a:gd name="T32" fmla="*/ 1606 w 1766"/>
              <a:gd name="T33" fmla="*/ 1204 h 2087"/>
              <a:gd name="T34" fmla="*/ 1365 w 1766"/>
              <a:gd name="T35" fmla="*/ 1124 h 2087"/>
              <a:gd name="T36" fmla="*/ 963 w 1766"/>
              <a:gd name="T37" fmla="*/ 1445 h 2087"/>
              <a:gd name="T38" fmla="*/ 1044 w 1766"/>
              <a:gd name="T39" fmla="*/ 1204 h 2087"/>
              <a:gd name="T40" fmla="*/ 1204 w 1766"/>
              <a:gd name="T41" fmla="*/ 1124 h 2087"/>
              <a:gd name="T42" fmla="*/ 963 w 1766"/>
              <a:gd name="T43" fmla="*/ 1445 h 2087"/>
              <a:gd name="T44" fmla="*/ 642 w 1766"/>
              <a:gd name="T45" fmla="*/ 1445 h 2087"/>
              <a:gd name="T46" fmla="*/ 803 w 1766"/>
              <a:gd name="T47" fmla="*/ 1204 h 2087"/>
              <a:gd name="T48" fmla="*/ 562 w 1766"/>
              <a:gd name="T49" fmla="*/ 1124 h 2087"/>
              <a:gd name="T50" fmla="*/ 161 w 1766"/>
              <a:gd name="T51" fmla="*/ 1445 h 2087"/>
              <a:gd name="T52" fmla="*/ 241 w 1766"/>
              <a:gd name="T53" fmla="*/ 1204 h 2087"/>
              <a:gd name="T54" fmla="*/ 401 w 1766"/>
              <a:gd name="T55" fmla="*/ 1124 h 2087"/>
              <a:gd name="T56" fmla="*/ 161 w 1766"/>
              <a:gd name="T57" fmla="*/ 1445 h 2087"/>
              <a:gd name="T58" fmla="*/ 642 w 1766"/>
              <a:gd name="T59" fmla="*/ 1003 h 2087"/>
              <a:gd name="T60" fmla="*/ 803 w 1766"/>
              <a:gd name="T61" fmla="*/ 763 h 2087"/>
              <a:gd name="T62" fmla="*/ 562 w 1766"/>
              <a:gd name="T63" fmla="*/ 682 h 2087"/>
              <a:gd name="T64" fmla="*/ 161 w 1766"/>
              <a:gd name="T65" fmla="*/ 1003 h 2087"/>
              <a:gd name="T66" fmla="*/ 241 w 1766"/>
              <a:gd name="T67" fmla="*/ 763 h 2087"/>
              <a:gd name="T68" fmla="*/ 401 w 1766"/>
              <a:gd name="T69" fmla="*/ 682 h 2087"/>
              <a:gd name="T70" fmla="*/ 161 w 1766"/>
              <a:gd name="T71" fmla="*/ 1003 h 2087"/>
              <a:gd name="T72" fmla="*/ 642 w 1766"/>
              <a:gd name="T73" fmla="*/ 562 h 2087"/>
              <a:gd name="T74" fmla="*/ 803 w 1766"/>
              <a:gd name="T75" fmla="*/ 321 h 2087"/>
              <a:gd name="T76" fmla="*/ 562 w 1766"/>
              <a:gd name="T77" fmla="*/ 241 h 2087"/>
              <a:gd name="T78" fmla="*/ 161 w 1766"/>
              <a:gd name="T79" fmla="*/ 562 h 2087"/>
              <a:gd name="T80" fmla="*/ 241 w 1766"/>
              <a:gd name="T81" fmla="*/ 321 h 2087"/>
              <a:gd name="T82" fmla="*/ 401 w 1766"/>
              <a:gd name="T83" fmla="*/ 241 h 2087"/>
              <a:gd name="T84" fmla="*/ 161 w 1766"/>
              <a:gd name="T85" fmla="*/ 562 h 2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766" h="2087">
                <a:moveTo>
                  <a:pt x="241" y="2087"/>
                </a:moveTo>
                <a:lnTo>
                  <a:pt x="0" y="2087"/>
                </a:lnTo>
                <a:lnTo>
                  <a:pt x="0" y="0"/>
                </a:lnTo>
                <a:lnTo>
                  <a:pt x="963" y="0"/>
                </a:lnTo>
                <a:lnTo>
                  <a:pt x="963" y="963"/>
                </a:lnTo>
                <a:lnTo>
                  <a:pt x="1766" y="963"/>
                </a:lnTo>
                <a:lnTo>
                  <a:pt x="1766" y="2087"/>
                </a:lnTo>
                <a:lnTo>
                  <a:pt x="722" y="2087"/>
                </a:lnTo>
                <a:lnTo>
                  <a:pt x="722" y="1605"/>
                </a:lnTo>
                <a:lnTo>
                  <a:pt x="241" y="1605"/>
                </a:lnTo>
                <a:lnTo>
                  <a:pt x="241" y="2087"/>
                </a:lnTo>
                <a:close/>
                <a:moveTo>
                  <a:pt x="642" y="1686"/>
                </a:moveTo>
                <a:lnTo>
                  <a:pt x="321" y="1686"/>
                </a:lnTo>
                <a:lnTo>
                  <a:pt x="321" y="2087"/>
                </a:lnTo>
                <a:lnTo>
                  <a:pt x="642" y="2087"/>
                </a:lnTo>
                <a:lnTo>
                  <a:pt x="642" y="1686"/>
                </a:lnTo>
                <a:close/>
                <a:moveTo>
                  <a:pt x="1365" y="1886"/>
                </a:moveTo>
                <a:lnTo>
                  <a:pt x="1445" y="1886"/>
                </a:lnTo>
                <a:lnTo>
                  <a:pt x="1445" y="1646"/>
                </a:lnTo>
                <a:lnTo>
                  <a:pt x="1606" y="1646"/>
                </a:lnTo>
                <a:lnTo>
                  <a:pt x="1606" y="1565"/>
                </a:lnTo>
                <a:lnTo>
                  <a:pt x="1365" y="1565"/>
                </a:lnTo>
                <a:lnTo>
                  <a:pt x="1365" y="1886"/>
                </a:lnTo>
                <a:close/>
                <a:moveTo>
                  <a:pt x="963" y="1886"/>
                </a:moveTo>
                <a:lnTo>
                  <a:pt x="1044" y="1886"/>
                </a:lnTo>
                <a:lnTo>
                  <a:pt x="1044" y="1646"/>
                </a:lnTo>
                <a:lnTo>
                  <a:pt x="1204" y="1646"/>
                </a:lnTo>
                <a:lnTo>
                  <a:pt x="1204" y="1565"/>
                </a:lnTo>
                <a:lnTo>
                  <a:pt x="963" y="1565"/>
                </a:lnTo>
                <a:lnTo>
                  <a:pt x="963" y="1886"/>
                </a:lnTo>
                <a:close/>
                <a:moveTo>
                  <a:pt x="1365" y="1445"/>
                </a:moveTo>
                <a:lnTo>
                  <a:pt x="1445" y="1445"/>
                </a:lnTo>
                <a:lnTo>
                  <a:pt x="1445" y="1204"/>
                </a:lnTo>
                <a:lnTo>
                  <a:pt x="1606" y="1204"/>
                </a:lnTo>
                <a:lnTo>
                  <a:pt x="1606" y="1124"/>
                </a:lnTo>
                <a:lnTo>
                  <a:pt x="1365" y="1124"/>
                </a:lnTo>
                <a:lnTo>
                  <a:pt x="1365" y="1445"/>
                </a:lnTo>
                <a:close/>
                <a:moveTo>
                  <a:pt x="963" y="1445"/>
                </a:moveTo>
                <a:lnTo>
                  <a:pt x="1044" y="1445"/>
                </a:lnTo>
                <a:lnTo>
                  <a:pt x="1044" y="1204"/>
                </a:lnTo>
                <a:lnTo>
                  <a:pt x="1204" y="1204"/>
                </a:lnTo>
                <a:lnTo>
                  <a:pt x="1204" y="1124"/>
                </a:lnTo>
                <a:lnTo>
                  <a:pt x="963" y="1124"/>
                </a:lnTo>
                <a:lnTo>
                  <a:pt x="963" y="1445"/>
                </a:lnTo>
                <a:close/>
                <a:moveTo>
                  <a:pt x="562" y="1445"/>
                </a:moveTo>
                <a:lnTo>
                  <a:pt x="642" y="1445"/>
                </a:lnTo>
                <a:lnTo>
                  <a:pt x="642" y="1204"/>
                </a:lnTo>
                <a:lnTo>
                  <a:pt x="803" y="1204"/>
                </a:lnTo>
                <a:lnTo>
                  <a:pt x="803" y="1124"/>
                </a:lnTo>
                <a:lnTo>
                  <a:pt x="562" y="1124"/>
                </a:lnTo>
                <a:lnTo>
                  <a:pt x="562" y="1445"/>
                </a:lnTo>
                <a:close/>
                <a:moveTo>
                  <a:pt x="161" y="1445"/>
                </a:moveTo>
                <a:lnTo>
                  <a:pt x="241" y="1445"/>
                </a:lnTo>
                <a:lnTo>
                  <a:pt x="241" y="1204"/>
                </a:lnTo>
                <a:lnTo>
                  <a:pt x="401" y="1204"/>
                </a:lnTo>
                <a:lnTo>
                  <a:pt x="401" y="1124"/>
                </a:lnTo>
                <a:lnTo>
                  <a:pt x="161" y="1124"/>
                </a:lnTo>
                <a:lnTo>
                  <a:pt x="161" y="1445"/>
                </a:lnTo>
                <a:close/>
                <a:moveTo>
                  <a:pt x="562" y="1003"/>
                </a:moveTo>
                <a:lnTo>
                  <a:pt x="642" y="1003"/>
                </a:lnTo>
                <a:lnTo>
                  <a:pt x="642" y="763"/>
                </a:lnTo>
                <a:lnTo>
                  <a:pt x="803" y="763"/>
                </a:lnTo>
                <a:lnTo>
                  <a:pt x="803" y="682"/>
                </a:lnTo>
                <a:lnTo>
                  <a:pt x="562" y="682"/>
                </a:lnTo>
                <a:lnTo>
                  <a:pt x="562" y="1003"/>
                </a:lnTo>
                <a:close/>
                <a:moveTo>
                  <a:pt x="161" y="1003"/>
                </a:moveTo>
                <a:lnTo>
                  <a:pt x="241" y="1003"/>
                </a:lnTo>
                <a:lnTo>
                  <a:pt x="241" y="763"/>
                </a:lnTo>
                <a:lnTo>
                  <a:pt x="401" y="763"/>
                </a:lnTo>
                <a:lnTo>
                  <a:pt x="401" y="682"/>
                </a:lnTo>
                <a:lnTo>
                  <a:pt x="161" y="682"/>
                </a:lnTo>
                <a:lnTo>
                  <a:pt x="161" y="1003"/>
                </a:lnTo>
                <a:close/>
                <a:moveTo>
                  <a:pt x="562" y="562"/>
                </a:moveTo>
                <a:lnTo>
                  <a:pt x="642" y="562"/>
                </a:lnTo>
                <a:lnTo>
                  <a:pt x="642" y="321"/>
                </a:lnTo>
                <a:lnTo>
                  <a:pt x="803" y="321"/>
                </a:lnTo>
                <a:lnTo>
                  <a:pt x="803" y="241"/>
                </a:lnTo>
                <a:lnTo>
                  <a:pt x="562" y="241"/>
                </a:lnTo>
                <a:lnTo>
                  <a:pt x="562" y="562"/>
                </a:lnTo>
                <a:close/>
                <a:moveTo>
                  <a:pt x="161" y="562"/>
                </a:moveTo>
                <a:lnTo>
                  <a:pt x="241" y="562"/>
                </a:lnTo>
                <a:lnTo>
                  <a:pt x="241" y="321"/>
                </a:lnTo>
                <a:lnTo>
                  <a:pt x="401" y="321"/>
                </a:lnTo>
                <a:lnTo>
                  <a:pt x="401" y="241"/>
                </a:lnTo>
                <a:lnTo>
                  <a:pt x="161" y="241"/>
                </a:lnTo>
                <a:lnTo>
                  <a:pt x="161" y="562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  <a:sym typeface="+mn-lt"/>
            </a:endParaRPr>
          </a:p>
        </p:txBody>
      </p:sp>
      <p:sp>
        <p:nvSpPr>
          <p:cNvPr id="91" name="Ellipse 66">
            <a:extLst>
              <a:ext uri="{FF2B5EF4-FFF2-40B4-BE49-F238E27FC236}">
                <a16:creationId xmlns:a16="http://schemas.microsoft.com/office/drawing/2014/main" id="{F48AFC7B-24C8-435B-98E3-41A4C871D0D9}"/>
              </a:ext>
            </a:extLst>
          </p:cNvPr>
          <p:cNvSpPr>
            <a:spLocks/>
          </p:cNvSpPr>
          <p:nvPr/>
        </p:nvSpPr>
        <p:spPr>
          <a:xfrm>
            <a:off x="6516140" y="5189538"/>
            <a:ext cx="370329" cy="369888"/>
          </a:xfrm>
          <a:prstGeom prst="ellipse">
            <a:avLst/>
          </a:prstGeom>
          <a:solidFill>
            <a:schemeClr val="accent5"/>
          </a:solidFill>
          <a:ln w="22225" cmpd="sng">
            <a:noFill/>
          </a:ln>
        </p:spPr>
        <p:txBody>
          <a:bodyPr wrap="square" lIns="36000" rIns="36000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1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charset="0"/>
              <a:ea typeface="+mn-ea"/>
              <a:cs typeface="+mn-cs"/>
            </a:endParaRPr>
          </a:p>
        </p:txBody>
      </p:sp>
      <p:sp>
        <p:nvSpPr>
          <p:cNvPr id="92" name="Freeform 5">
            <a:extLst>
              <a:ext uri="{FF2B5EF4-FFF2-40B4-BE49-F238E27FC236}">
                <a16:creationId xmlns:a16="http://schemas.microsoft.com/office/drawing/2014/main" id="{C32505E9-3C0B-4BD2-A815-5684ECDCB07D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619988" y="5297489"/>
            <a:ext cx="166555" cy="149225"/>
          </a:xfrm>
          <a:custGeom>
            <a:avLst/>
            <a:gdLst>
              <a:gd name="T0" fmla="*/ 1358 w 1826"/>
              <a:gd name="T1" fmla="*/ 872 h 1636"/>
              <a:gd name="T2" fmla="*/ 1040 w 1826"/>
              <a:gd name="T3" fmla="*/ 872 h 1636"/>
              <a:gd name="T4" fmla="*/ 1040 w 1826"/>
              <a:gd name="T5" fmla="*/ 1636 h 1636"/>
              <a:gd name="T6" fmla="*/ 1358 w 1826"/>
              <a:gd name="T7" fmla="*/ 1636 h 1636"/>
              <a:gd name="T8" fmla="*/ 1358 w 1826"/>
              <a:gd name="T9" fmla="*/ 872 h 1636"/>
              <a:gd name="T10" fmla="*/ 404 w 1826"/>
              <a:gd name="T11" fmla="*/ 1191 h 1636"/>
              <a:gd name="T12" fmla="*/ 849 w 1826"/>
              <a:gd name="T13" fmla="*/ 1191 h 1636"/>
              <a:gd name="T14" fmla="*/ 849 w 1826"/>
              <a:gd name="T15" fmla="*/ 809 h 1636"/>
              <a:gd name="T16" fmla="*/ 404 w 1826"/>
              <a:gd name="T17" fmla="*/ 809 h 1636"/>
              <a:gd name="T18" fmla="*/ 404 w 1826"/>
              <a:gd name="T19" fmla="*/ 1191 h 1636"/>
              <a:gd name="T20" fmla="*/ 213 w 1826"/>
              <a:gd name="T21" fmla="*/ 1636 h 1636"/>
              <a:gd name="T22" fmla="*/ 213 w 1826"/>
              <a:gd name="T23" fmla="*/ 790 h 1636"/>
              <a:gd name="T24" fmla="*/ 45 w 1826"/>
              <a:gd name="T25" fmla="*/ 958 h 1636"/>
              <a:gd name="T26" fmla="*/ 0 w 1826"/>
              <a:gd name="T27" fmla="*/ 914 h 1636"/>
              <a:gd name="T28" fmla="*/ 913 w 1826"/>
              <a:gd name="T29" fmla="*/ 0 h 1636"/>
              <a:gd name="T30" fmla="*/ 1826 w 1826"/>
              <a:gd name="T31" fmla="*/ 914 h 1636"/>
              <a:gd name="T32" fmla="*/ 1781 w 1826"/>
              <a:gd name="T33" fmla="*/ 958 h 1636"/>
              <a:gd name="T34" fmla="*/ 1613 w 1826"/>
              <a:gd name="T35" fmla="*/ 790 h 1636"/>
              <a:gd name="T36" fmla="*/ 1613 w 1826"/>
              <a:gd name="T37" fmla="*/ 1636 h 1636"/>
              <a:gd name="T38" fmla="*/ 1422 w 1826"/>
              <a:gd name="T39" fmla="*/ 1636 h 1636"/>
              <a:gd name="T40" fmla="*/ 1422 w 1826"/>
              <a:gd name="T41" fmla="*/ 809 h 1636"/>
              <a:gd name="T42" fmla="*/ 977 w 1826"/>
              <a:gd name="T43" fmla="*/ 809 h 1636"/>
              <a:gd name="T44" fmla="*/ 977 w 1826"/>
              <a:gd name="T45" fmla="*/ 1636 h 1636"/>
              <a:gd name="T46" fmla="*/ 213 w 1826"/>
              <a:gd name="T47" fmla="*/ 1636 h 1636"/>
              <a:gd name="T48" fmla="*/ 468 w 1826"/>
              <a:gd name="T49" fmla="*/ 872 h 1636"/>
              <a:gd name="T50" fmla="*/ 786 w 1826"/>
              <a:gd name="T51" fmla="*/ 872 h 1636"/>
              <a:gd name="T52" fmla="*/ 786 w 1826"/>
              <a:gd name="T53" fmla="*/ 1127 h 1636"/>
              <a:gd name="T54" fmla="*/ 468 w 1826"/>
              <a:gd name="T55" fmla="*/ 1127 h 1636"/>
              <a:gd name="T56" fmla="*/ 468 w 1826"/>
              <a:gd name="T57" fmla="*/ 872 h 1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826" h="1636">
                <a:moveTo>
                  <a:pt x="1358" y="872"/>
                </a:moveTo>
                <a:lnTo>
                  <a:pt x="1040" y="872"/>
                </a:lnTo>
                <a:lnTo>
                  <a:pt x="1040" y="1636"/>
                </a:lnTo>
                <a:lnTo>
                  <a:pt x="1358" y="1636"/>
                </a:lnTo>
                <a:lnTo>
                  <a:pt x="1358" y="872"/>
                </a:lnTo>
                <a:close/>
                <a:moveTo>
                  <a:pt x="404" y="1191"/>
                </a:moveTo>
                <a:lnTo>
                  <a:pt x="849" y="1191"/>
                </a:lnTo>
                <a:lnTo>
                  <a:pt x="849" y="809"/>
                </a:lnTo>
                <a:lnTo>
                  <a:pt x="404" y="809"/>
                </a:lnTo>
                <a:lnTo>
                  <a:pt x="404" y="1191"/>
                </a:lnTo>
                <a:close/>
                <a:moveTo>
                  <a:pt x="213" y="1636"/>
                </a:moveTo>
                <a:lnTo>
                  <a:pt x="213" y="790"/>
                </a:lnTo>
                <a:lnTo>
                  <a:pt x="45" y="958"/>
                </a:lnTo>
                <a:lnTo>
                  <a:pt x="0" y="914"/>
                </a:lnTo>
                <a:lnTo>
                  <a:pt x="913" y="0"/>
                </a:lnTo>
                <a:lnTo>
                  <a:pt x="1826" y="914"/>
                </a:lnTo>
                <a:lnTo>
                  <a:pt x="1781" y="958"/>
                </a:lnTo>
                <a:lnTo>
                  <a:pt x="1613" y="790"/>
                </a:lnTo>
                <a:lnTo>
                  <a:pt x="1613" y="1636"/>
                </a:lnTo>
                <a:lnTo>
                  <a:pt x="1422" y="1636"/>
                </a:lnTo>
                <a:lnTo>
                  <a:pt x="1422" y="809"/>
                </a:lnTo>
                <a:lnTo>
                  <a:pt x="977" y="809"/>
                </a:lnTo>
                <a:lnTo>
                  <a:pt x="977" y="1636"/>
                </a:lnTo>
                <a:lnTo>
                  <a:pt x="213" y="1636"/>
                </a:lnTo>
                <a:close/>
                <a:moveTo>
                  <a:pt x="468" y="872"/>
                </a:moveTo>
                <a:lnTo>
                  <a:pt x="786" y="872"/>
                </a:lnTo>
                <a:lnTo>
                  <a:pt x="786" y="1127"/>
                </a:lnTo>
                <a:lnTo>
                  <a:pt x="468" y="1127"/>
                </a:lnTo>
                <a:lnTo>
                  <a:pt x="468" y="87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  <a:sym typeface="+mn-lt"/>
            </a:endParaRPr>
          </a:p>
        </p:txBody>
      </p:sp>
      <p:sp>
        <p:nvSpPr>
          <p:cNvPr id="57" name="RbSticker">
            <a:extLst>
              <a:ext uri="{FF2B5EF4-FFF2-40B4-BE49-F238E27FC236}">
                <a16:creationId xmlns:a16="http://schemas.microsoft.com/office/drawing/2014/main" id="{2BEA7ABA-368A-49AC-91D4-729F218B36D2}"/>
              </a:ext>
            </a:extLst>
          </p:cNvPr>
          <p:cNvSpPr txBox="1"/>
          <p:nvPr/>
        </p:nvSpPr>
        <p:spPr>
          <a:xfrm>
            <a:off x="1187311" y="229175"/>
            <a:ext cx="65" cy="166199"/>
          </a:xfrm>
          <a:prstGeom prst="rect">
            <a:avLst/>
          </a:prstGeom>
          <a:solidFill>
            <a:srgbClr val="BBE0E3">
              <a:lumMod val="100000"/>
              <a:alpha val="0"/>
            </a:srgbClr>
          </a:solidFill>
          <a:ln w="9525">
            <a:noFill/>
          </a:ln>
        </p:spPr>
        <p:txBody>
          <a:bodyPr vert="horz" wrap="none" lIns="0" tIns="0" rIns="0" bIns="0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sv-SE" sz="1200" b="1" i="0" u="none" strike="noStrike" kern="1200" cap="none" spc="0" normalizeH="0" baseline="0" noProof="0" dirty="0">
              <a:ln>
                <a:noFill/>
              </a:ln>
              <a:solidFill>
                <a:srgbClr val="8D9399"/>
              </a:solidFill>
              <a:effectLst/>
              <a:uLnTx/>
              <a:uFillTx/>
              <a:latin typeface="Arial Narrow"/>
              <a:ea typeface="+mn-ea"/>
              <a:cs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91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9FFCC40A-8D3A-46EE-863B-D456145565B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think-cell Slide" r:id="rId6" imgW="359" imgH="360" progId="TCLayout.ActiveDocument.1">
                  <p:embed/>
                </p:oleObj>
              </mc:Choice>
              <mc:Fallback>
                <p:oleObj name="think-cell Slide" r:id="rId6" imgW="359" imgH="360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9FFCC40A-8D3A-46EE-863B-D456145565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>
            <a:extLst>
              <a:ext uri="{FF2B5EF4-FFF2-40B4-BE49-F238E27FC236}">
                <a16:creationId xmlns:a16="http://schemas.microsoft.com/office/drawing/2014/main" id="{2CF2B17C-E8D0-4DC8-BADC-4C14E1CF646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sv-SE" sz="2000" b="1" dirty="0"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433862-F3F1-4D92-8232-A09DCB133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311" y="924066"/>
            <a:ext cx="9588639" cy="574675"/>
          </a:xfrm>
        </p:spPr>
        <p:txBody>
          <a:bodyPr/>
          <a:lstStyle/>
          <a:p>
            <a:r>
              <a:rPr lang="sv-SE" dirty="0">
                <a:cs typeface="Arial Narrow" pitchFamily="34" charset="0"/>
              </a:rPr>
              <a:t>Olika insamlingssystem är olika bra</a:t>
            </a:r>
            <a:br>
              <a:rPr lang="sv-SE" sz="2000" dirty="0">
                <a:solidFill>
                  <a:schemeClr val="accent5"/>
                </a:solidFill>
                <a:cs typeface="Arial Narrow" pitchFamily="34" charset="0"/>
              </a:rPr>
            </a:br>
            <a:endParaRPr lang="sv-SE" sz="2000" strike="sngStrike" dirty="0"/>
          </a:p>
        </p:txBody>
      </p:sp>
      <p:sp>
        <p:nvSpPr>
          <p:cNvPr id="7" name="Source">
            <a:extLst>
              <a:ext uri="{FF2B5EF4-FFF2-40B4-BE49-F238E27FC236}">
                <a16:creationId xmlns:a16="http://schemas.microsoft.com/office/drawing/2014/main" id="{6023FDE7-AF66-4934-A867-B06226EF0305}"/>
              </a:ext>
            </a:extLst>
          </p:cNvPr>
          <p:cNvSpPr txBox="1"/>
          <p:nvPr/>
        </p:nvSpPr>
        <p:spPr>
          <a:xfrm>
            <a:off x="1187311" y="6628825"/>
            <a:ext cx="2154436" cy="124650"/>
          </a:xfrm>
          <a:prstGeom prst="rect">
            <a:avLst/>
          </a:prstGeom>
          <a:noFill/>
          <a:ln w="9525">
            <a:noFill/>
          </a:ln>
        </p:spPr>
        <p:txBody>
          <a:bodyPr vert="horz" wrap="none" lIns="0" tIns="0" rIns="0" bIns="0" rtlCol="0" anchor="b" anchorCtr="0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sv-SE" sz="900" dirty="0">
                <a:solidFill>
                  <a:srgbClr val="000000"/>
                </a:solidFill>
                <a:sym typeface="+mn-lt"/>
              </a:rPr>
              <a:t>Källa: Intervjuer, Desk research, RFQ, FTI</a:t>
            </a:r>
          </a:p>
        </p:txBody>
      </p:sp>
      <p:sp>
        <p:nvSpPr>
          <p:cNvPr id="93" name="Notes">
            <a:extLst>
              <a:ext uri="{FF2B5EF4-FFF2-40B4-BE49-F238E27FC236}">
                <a16:creationId xmlns:a16="http://schemas.microsoft.com/office/drawing/2014/main" id="{198B1B41-2807-4E98-9E25-14D79FA823C3}"/>
              </a:ext>
            </a:extLst>
          </p:cNvPr>
          <p:cNvSpPr txBox="1"/>
          <p:nvPr/>
        </p:nvSpPr>
        <p:spPr>
          <a:xfrm>
            <a:off x="1187311" y="6270738"/>
            <a:ext cx="8535798" cy="2769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 anchor="b" anchorCtr="0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sv-SE" sz="1000" dirty="0">
                <a:solidFill>
                  <a:srgbClr val="000000"/>
                </a:solidFill>
                <a:sym typeface="+mn-lt"/>
              </a:rPr>
              <a:t>1) Samordnas med kommunens rest- och matavfall     2) 1-3 fraktioner utanför FNI samlas in via singelsstationer som ej kräver bygglov; ≥4 fraktioner utanför FNI antas kräva investering i ÅVS</a:t>
            </a:r>
          </a:p>
        </p:txBody>
      </p:sp>
      <p:sp>
        <p:nvSpPr>
          <p:cNvPr id="95" name="RBContent11">
            <a:extLst>
              <a:ext uri="{FF2B5EF4-FFF2-40B4-BE49-F238E27FC236}">
                <a16:creationId xmlns:a16="http://schemas.microsoft.com/office/drawing/2014/main" id="{E012DDF6-81F8-4E8A-8394-F7FFB9A20E30}"/>
              </a:ext>
            </a:extLst>
          </p:cNvPr>
          <p:cNvSpPr txBox="1">
            <a:spLocks/>
          </p:cNvSpPr>
          <p:nvPr/>
        </p:nvSpPr>
        <p:spPr>
          <a:xfrm>
            <a:off x="5856635" y="2311320"/>
            <a:ext cx="794947" cy="1938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SzPct val="100000"/>
            </a:pPr>
            <a:r>
              <a:rPr lang="sv-SE" sz="1400" b="1" dirty="0">
                <a:solidFill>
                  <a:schemeClr val="accent2"/>
                </a:solidFill>
                <a:sym typeface="+mn-lt"/>
              </a:rPr>
              <a:t>Småhus</a:t>
            </a:r>
          </a:p>
        </p:txBody>
      </p:sp>
      <p:cxnSp>
        <p:nvCxnSpPr>
          <p:cNvPr id="96" name="Straight Connector 6">
            <a:extLst>
              <a:ext uri="{FF2B5EF4-FFF2-40B4-BE49-F238E27FC236}">
                <a16:creationId xmlns:a16="http://schemas.microsoft.com/office/drawing/2014/main" id="{FB5FF918-405A-4FCE-882A-ACEA2C77300B}"/>
              </a:ext>
            </a:extLst>
          </p:cNvPr>
          <p:cNvCxnSpPr>
            <a:cxnSpLocks/>
          </p:cNvCxnSpPr>
          <p:nvPr/>
        </p:nvCxnSpPr>
        <p:spPr>
          <a:xfrm>
            <a:off x="5856637" y="2528991"/>
            <a:ext cx="3896965" cy="0"/>
          </a:xfrm>
          <a:prstGeom prst="line">
            <a:avLst/>
          </a:prstGeom>
          <a:ln w="952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BContent11">
            <a:extLst>
              <a:ext uri="{FF2B5EF4-FFF2-40B4-BE49-F238E27FC236}">
                <a16:creationId xmlns:a16="http://schemas.microsoft.com/office/drawing/2014/main" id="{1C28ABC8-D97D-4E4F-BD7F-4EC3B119F6A5}"/>
              </a:ext>
            </a:extLst>
          </p:cNvPr>
          <p:cNvSpPr txBox="1">
            <a:spLocks/>
          </p:cNvSpPr>
          <p:nvPr/>
        </p:nvSpPr>
        <p:spPr>
          <a:xfrm>
            <a:off x="5856636" y="5317146"/>
            <a:ext cx="1386109" cy="1938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SzPct val="100000"/>
            </a:pPr>
            <a:r>
              <a:rPr lang="sv-SE" sz="1400" b="1" dirty="0">
                <a:solidFill>
                  <a:schemeClr val="accent2"/>
                </a:solidFill>
                <a:sym typeface="+mn-lt"/>
              </a:rPr>
              <a:t>Flerfamiljshus</a:t>
            </a:r>
          </a:p>
        </p:txBody>
      </p:sp>
      <p:cxnSp>
        <p:nvCxnSpPr>
          <p:cNvPr id="98" name="Straight Connector 6">
            <a:extLst>
              <a:ext uri="{FF2B5EF4-FFF2-40B4-BE49-F238E27FC236}">
                <a16:creationId xmlns:a16="http://schemas.microsoft.com/office/drawing/2014/main" id="{6509E348-AA41-41BF-BD98-AB0CC66E389C}"/>
              </a:ext>
            </a:extLst>
          </p:cNvPr>
          <p:cNvCxnSpPr>
            <a:cxnSpLocks/>
          </p:cNvCxnSpPr>
          <p:nvPr/>
        </p:nvCxnSpPr>
        <p:spPr>
          <a:xfrm>
            <a:off x="5856635" y="5544342"/>
            <a:ext cx="3896965" cy="0"/>
          </a:xfrm>
          <a:prstGeom prst="line">
            <a:avLst/>
          </a:prstGeom>
          <a:ln w="952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BContent3">
            <a:extLst>
              <a:ext uri="{FF2B5EF4-FFF2-40B4-BE49-F238E27FC236}">
                <a16:creationId xmlns:a16="http://schemas.microsoft.com/office/drawing/2014/main" id="{1BA8A5F8-EE07-451A-B8D4-76FD84EA844D}"/>
              </a:ext>
            </a:extLst>
          </p:cNvPr>
          <p:cNvSpPr txBox="1">
            <a:spLocks/>
          </p:cNvSpPr>
          <p:nvPr/>
        </p:nvSpPr>
        <p:spPr>
          <a:xfrm>
            <a:off x="6165525" y="2642276"/>
            <a:ext cx="1235400" cy="15234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SzPct val="100000"/>
            </a:pPr>
            <a:r>
              <a:rPr lang="sv-SE" sz="1100" dirty="0">
                <a:solidFill>
                  <a:srgbClr val="000000"/>
                </a:solidFill>
                <a:sym typeface="+mn-lt"/>
              </a:rPr>
              <a:t>4-fack systemet</a:t>
            </a:r>
            <a:r>
              <a:rPr lang="sv-SE" sz="1100" baseline="30000" dirty="0">
                <a:solidFill>
                  <a:srgbClr val="000000"/>
                </a:solidFill>
                <a:sym typeface="+mn-lt"/>
              </a:rPr>
              <a:t>1)</a:t>
            </a:r>
          </a:p>
        </p:txBody>
      </p:sp>
      <p:sp>
        <p:nvSpPr>
          <p:cNvPr id="100" name="RbNavigator">
            <a:extLst>
              <a:ext uri="{FF2B5EF4-FFF2-40B4-BE49-F238E27FC236}">
                <a16:creationId xmlns:a16="http://schemas.microsoft.com/office/drawing/2014/main" id="{E7A52DDE-81D4-45AF-9C01-E2FA81A03FCB}"/>
              </a:ext>
            </a:extLst>
          </p:cNvPr>
          <p:cNvSpPr txBox="1"/>
          <p:nvPr/>
        </p:nvSpPr>
        <p:spPr>
          <a:xfrm>
            <a:off x="5856636" y="2609166"/>
            <a:ext cx="238042" cy="23804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vert="horz" wrap="none" lIns="0" tIns="0" rIns="0" bIns="0" rtlCol="0" anchor="ctr">
            <a:noAutofit/>
          </a:bodyPr>
          <a:lstStyle/>
          <a:p>
            <a:pPr algn="ctr"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kumimoji="1" lang="sv-SE" sz="1300" b="1" dirty="0">
                <a:solidFill>
                  <a:sysClr val="windowText" lastClr="000000"/>
                </a:solidFill>
                <a:cs typeface="Arial Narrow" pitchFamily="34" charset="0"/>
              </a:rPr>
              <a:t>1</a:t>
            </a:r>
          </a:p>
        </p:txBody>
      </p:sp>
      <p:sp>
        <p:nvSpPr>
          <p:cNvPr id="101" name="RBContent3">
            <a:extLst>
              <a:ext uri="{FF2B5EF4-FFF2-40B4-BE49-F238E27FC236}">
                <a16:creationId xmlns:a16="http://schemas.microsoft.com/office/drawing/2014/main" id="{8E26E197-22F2-4727-B24B-BAB9A28985CC}"/>
              </a:ext>
            </a:extLst>
          </p:cNvPr>
          <p:cNvSpPr txBox="1">
            <a:spLocks/>
          </p:cNvSpPr>
          <p:nvPr/>
        </p:nvSpPr>
        <p:spPr>
          <a:xfrm>
            <a:off x="6165524" y="3329681"/>
            <a:ext cx="1263975" cy="15234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SzPct val="100000"/>
            </a:pPr>
            <a:r>
              <a:rPr lang="sv-SE" sz="1100" dirty="0">
                <a:solidFill>
                  <a:srgbClr val="000000"/>
                </a:solidFill>
                <a:sym typeface="+mn-lt"/>
              </a:rPr>
              <a:t>2-fack (</a:t>
            </a:r>
            <a:r>
              <a:rPr lang="sv-SE" sz="1100" dirty="0" err="1">
                <a:solidFill>
                  <a:srgbClr val="000000"/>
                </a:solidFill>
                <a:sym typeface="+mn-lt"/>
              </a:rPr>
              <a:t>DECEM</a:t>
            </a:r>
            <a:r>
              <a:rPr lang="sv-SE" sz="1100" dirty="0">
                <a:solidFill>
                  <a:srgbClr val="000000"/>
                </a:solidFill>
                <a:sym typeface="+mn-lt"/>
              </a:rPr>
              <a:t>)</a:t>
            </a:r>
          </a:p>
        </p:txBody>
      </p:sp>
      <p:sp>
        <p:nvSpPr>
          <p:cNvPr id="102" name="RbNavigator">
            <a:extLst>
              <a:ext uri="{FF2B5EF4-FFF2-40B4-BE49-F238E27FC236}">
                <a16:creationId xmlns:a16="http://schemas.microsoft.com/office/drawing/2014/main" id="{8B0F0FAD-35C1-419B-8F3D-EEB828E5F092}"/>
              </a:ext>
            </a:extLst>
          </p:cNvPr>
          <p:cNvSpPr txBox="1">
            <a:spLocks/>
          </p:cNvSpPr>
          <p:nvPr/>
        </p:nvSpPr>
        <p:spPr>
          <a:xfrm>
            <a:off x="5856636" y="3286736"/>
            <a:ext cx="238042" cy="23804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vert="horz" wrap="none" lIns="0" tIns="0" rIns="0" bIns="0" rtlCol="0" anchor="ctr">
            <a:noAutofit/>
          </a:bodyPr>
          <a:lstStyle/>
          <a:p>
            <a:pPr algn="ctr"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kumimoji="1" lang="sv-SE" sz="1300" b="1" dirty="0">
                <a:solidFill>
                  <a:sysClr val="windowText" lastClr="000000"/>
                </a:solidFill>
                <a:cs typeface="Arial Narrow" pitchFamily="34" charset="0"/>
              </a:rPr>
              <a:t>3</a:t>
            </a:r>
          </a:p>
        </p:txBody>
      </p:sp>
      <p:sp>
        <p:nvSpPr>
          <p:cNvPr id="103" name="RBContent3">
            <a:extLst>
              <a:ext uri="{FF2B5EF4-FFF2-40B4-BE49-F238E27FC236}">
                <a16:creationId xmlns:a16="http://schemas.microsoft.com/office/drawing/2014/main" id="{AA22A87B-610D-4599-B575-7BBD7CB92D4F}"/>
              </a:ext>
            </a:extLst>
          </p:cNvPr>
          <p:cNvSpPr txBox="1">
            <a:spLocks/>
          </p:cNvSpPr>
          <p:nvPr/>
        </p:nvSpPr>
        <p:spPr>
          <a:xfrm>
            <a:off x="6165524" y="3668367"/>
            <a:ext cx="789211" cy="15234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SzPct val="100000"/>
            </a:pPr>
            <a:r>
              <a:rPr lang="sv-SE" sz="1100" dirty="0">
                <a:solidFill>
                  <a:srgbClr val="000000"/>
                </a:solidFill>
                <a:sym typeface="+mn-lt"/>
              </a:rPr>
              <a:t>KNI</a:t>
            </a:r>
          </a:p>
        </p:txBody>
      </p:sp>
      <p:sp>
        <p:nvSpPr>
          <p:cNvPr id="104" name="RbNavigator">
            <a:extLst>
              <a:ext uri="{FF2B5EF4-FFF2-40B4-BE49-F238E27FC236}">
                <a16:creationId xmlns:a16="http://schemas.microsoft.com/office/drawing/2014/main" id="{36DC5D64-226F-41AA-99AB-87E036A03EA8}"/>
              </a:ext>
            </a:extLst>
          </p:cNvPr>
          <p:cNvSpPr txBox="1"/>
          <p:nvPr/>
        </p:nvSpPr>
        <p:spPr>
          <a:xfrm>
            <a:off x="5856636" y="3625521"/>
            <a:ext cx="238042" cy="23804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vert="horz" wrap="none" lIns="0" tIns="0" rIns="0" bIns="0" rtlCol="0" anchor="ctr">
            <a:noAutofit/>
          </a:bodyPr>
          <a:lstStyle>
            <a:defPPr>
              <a:defRPr lang="de-DE"/>
            </a:defPPr>
            <a:lvl1pPr algn="ctr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defRPr kumimoji="1">
                <a:solidFill>
                  <a:sysClr val="windowText" lastClr="000000"/>
                </a:solidFill>
                <a:latin typeface="+mn-lt"/>
                <a:cs typeface="Arial Narrow" pitchFamily="34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sv-SE" sz="1300" b="1" dirty="0"/>
              <a:t>4</a:t>
            </a:r>
          </a:p>
        </p:txBody>
      </p:sp>
      <p:sp>
        <p:nvSpPr>
          <p:cNvPr id="113" name="RBContent3">
            <a:extLst>
              <a:ext uri="{FF2B5EF4-FFF2-40B4-BE49-F238E27FC236}">
                <a16:creationId xmlns:a16="http://schemas.microsoft.com/office/drawing/2014/main" id="{08776CF8-6746-473E-87CA-4EE394B85FFD}"/>
              </a:ext>
            </a:extLst>
          </p:cNvPr>
          <p:cNvSpPr txBox="1">
            <a:spLocks/>
          </p:cNvSpPr>
          <p:nvPr/>
        </p:nvSpPr>
        <p:spPr>
          <a:xfrm>
            <a:off x="6165523" y="5621567"/>
            <a:ext cx="1046157" cy="15234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SzPct val="100000"/>
            </a:pPr>
            <a:r>
              <a:rPr lang="sv-SE" sz="1100" dirty="0">
                <a:solidFill>
                  <a:srgbClr val="000000"/>
                </a:solidFill>
                <a:sym typeface="+mn-lt"/>
              </a:rPr>
              <a:t>Miljörum</a:t>
            </a:r>
          </a:p>
        </p:txBody>
      </p:sp>
      <p:sp>
        <p:nvSpPr>
          <p:cNvPr id="114" name="RbNavigator">
            <a:extLst>
              <a:ext uri="{FF2B5EF4-FFF2-40B4-BE49-F238E27FC236}">
                <a16:creationId xmlns:a16="http://schemas.microsoft.com/office/drawing/2014/main" id="{141B2A40-7341-40DB-A2AF-304A0B4D7C1E}"/>
              </a:ext>
            </a:extLst>
          </p:cNvPr>
          <p:cNvSpPr txBox="1"/>
          <p:nvPr/>
        </p:nvSpPr>
        <p:spPr>
          <a:xfrm>
            <a:off x="5856636" y="5578720"/>
            <a:ext cx="238042" cy="23804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vert="horz" wrap="none" lIns="0" tIns="0" rIns="0" bIns="0" rtlCol="0" anchor="ctr">
            <a:noAutofit/>
          </a:bodyPr>
          <a:lstStyle/>
          <a:p>
            <a:pPr algn="ctr"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kumimoji="1" lang="sv-SE" sz="1300" b="1" dirty="0">
                <a:solidFill>
                  <a:sysClr val="windowText" lastClr="000000"/>
                </a:solidFill>
                <a:cs typeface="Arial Narrow" pitchFamily="34" charset="0"/>
              </a:rPr>
              <a:t>19</a:t>
            </a:r>
          </a:p>
        </p:txBody>
      </p:sp>
      <p:sp>
        <p:nvSpPr>
          <p:cNvPr id="115" name="RBContent3">
            <a:extLst>
              <a:ext uri="{FF2B5EF4-FFF2-40B4-BE49-F238E27FC236}">
                <a16:creationId xmlns:a16="http://schemas.microsoft.com/office/drawing/2014/main" id="{FA625493-CAF3-462B-A446-070193120CD0}"/>
              </a:ext>
            </a:extLst>
          </p:cNvPr>
          <p:cNvSpPr txBox="1">
            <a:spLocks/>
          </p:cNvSpPr>
          <p:nvPr/>
        </p:nvSpPr>
        <p:spPr>
          <a:xfrm>
            <a:off x="6165524" y="5912364"/>
            <a:ext cx="1016825" cy="15234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SzPct val="100000"/>
            </a:pPr>
            <a:r>
              <a:rPr lang="sv-SE" sz="1100" dirty="0">
                <a:solidFill>
                  <a:srgbClr val="000000"/>
                </a:solidFill>
                <a:sym typeface="+mn-lt"/>
              </a:rPr>
              <a:t>Miljöhus</a:t>
            </a:r>
          </a:p>
        </p:txBody>
      </p:sp>
      <p:sp>
        <p:nvSpPr>
          <p:cNvPr id="116" name="RbNavigator">
            <a:extLst>
              <a:ext uri="{FF2B5EF4-FFF2-40B4-BE49-F238E27FC236}">
                <a16:creationId xmlns:a16="http://schemas.microsoft.com/office/drawing/2014/main" id="{24D59DC5-B525-4515-805A-12E21BAFDF6B}"/>
              </a:ext>
            </a:extLst>
          </p:cNvPr>
          <p:cNvSpPr txBox="1"/>
          <p:nvPr/>
        </p:nvSpPr>
        <p:spPr>
          <a:xfrm>
            <a:off x="5856636" y="5869517"/>
            <a:ext cx="238042" cy="23804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vert="horz" wrap="none" lIns="0" tIns="0" rIns="0" bIns="0" rtlCol="0" anchor="ctr">
            <a:noAutofit/>
          </a:bodyPr>
          <a:lstStyle/>
          <a:p>
            <a:pPr algn="ctr"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kumimoji="1" lang="sv-SE" sz="1300" b="1" dirty="0">
                <a:solidFill>
                  <a:sysClr val="windowText" lastClr="000000"/>
                </a:solidFill>
                <a:cs typeface="Arial Narrow" pitchFamily="34" charset="0"/>
              </a:rPr>
              <a:t>20</a:t>
            </a:r>
          </a:p>
        </p:txBody>
      </p:sp>
      <p:cxnSp>
        <p:nvCxnSpPr>
          <p:cNvPr id="119" name="Gerader Verbinder 118">
            <a:extLst>
              <a:ext uri="{FF2B5EF4-FFF2-40B4-BE49-F238E27FC236}">
                <a16:creationId xmlns:a16="http://schemas.microsoft.com/office/drawing/2014/main" id="{8848033C-F341-4BCF-BFAD-E3DF9F433B60}"/>
              </a:ext>
            </a:extLst>
          </p:cNvPr>
          <p:cNvCxnSpPr>
            <a:cxnSpLocks/>
          </p:cNvCxnSpPr>
          <p:nvPr/>
        </p:nvCxnSpPr>
        <p:spPr>
          <a:xfrm>
            <a:off x="7678932" y="2568474"/>
            <a:ext cx="0" cy="2848950"/>
          </a:xfrm>
          <a:prstGeom prst="line">
            <a:avLst/>
          </a:prstGeom>
          <a:ln w="9525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0" name="Legend">
            <a:extLst>
              <a:ext uri="{FF2B5EF4-FFF2-40B4-BE49-F238E27FC236}">
                <a16:creationId xmlns:a16="http://schemas.microsoft.com/office/drawing/2014/main" id="{B273B390-3BB2-4A41-80D2-88D54A644E1C}"/>
              </a:ext>
            </a:extLst>
          </p:cNvPr>
          <p:cNvGrpSpPr/>
          <p:nvPr/>
        </p:nvGrpSpPr>
        <p:grpSpPr>
          <a:xfrm>
            <a:off x="9977708" y="2810594"/>
            <a:ext cx="1928203" cy="139885"/>
            <a:chOff x="738189" y="6195259"/>
            <a:chExt cx="2041270" cy="148088"/>
          </a:xfrm>
        </p:grpSpPr>
        <p:sp>
          <p:nvSpPr>
            <p:cNvPr id="227" name="LegendIcon">
              <a:extLst>
                <a:ext uri="{FF2B5EF4-FFF2-40B4-BE49-F238E27FC236}">
                  <a16:creationId xmlns:a16="http://schemas.microsoft.com/office/drawing/2014/main" id="{65238DE2-CE21-404D-A30C-6B1CC3C78DFD}"/>
                </a:ext>
              </a:extLst>
            </p:cNvPr>
            <p:cNvSpPr/>
            <p:nvPr/>
          </p:nvSpPr>
          <p:spPr>
            <a:xfrm>
              <a:off x="738189" y="6195259"/>
              <a:ext cx="215900" cy="146050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solidFill>
                <a:schemeClr val="accent3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algn="ctr">
                <a:lnSpc>
                  <a:spcPct val="90000"/>
                </a:lnSpc>
                <a:defRPr/>
              </a:pPr>
              <a:endParaRPr lang="sv-SE" sz="1000" kern="0" dirty="0">
                <a:solidFill>
                  <a:srgbClr val="000000"/>
                </a:solidFill>
                <a:sym typeface="+mn-lt"/>
              </a:endParaRPr>
            </a:p>
          </p:txBody>
        </p:sp>
        <p:sp>
          <p:nvSpPr>
            <p:cNvPr id="228" name="LegendText">
              <a:extLst>
                <a:ext uri="{FF2B5EF4-FFF2-40B4-BE49-F238E27FC236}">
                  <a16:creationId xmlns:a16="http://schemas.microsoft.com/office/drawing/2014/main" id="{C8664981-5B8F-4BAA-A4EB-8FB321CD9BBD}"/>
                </a:ext>
              </a:extLst>
            </p:cNvPr>
            <p:cNvSpPr txBox="1"/>
            <p:nvPr/>
          </p:nvSpPr>
          <p:spPr>
            <a:xfrm>
              <a:off x="1036639" y="6196726"/>
              <a:ext cx="1742820" cy="146621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lIns="0" tIns="0" rIns="0" bIns="0" rtlCol="0" anchor="t" anchorCtr="0">
              <a:spAutoFit/>
            </a:bodyPr>
            <a:lstStyle/>
            <a:p>
              <a:pPr>
                <a:lnSpc>
                  <a:spcPct val="90000"/>
                </a:lnSpc>
                <a:buClr>
                  <a:srgbClr val="000000"/>
                </a:buClr>
                <a:buSzPct val="100000"/>
                <a:defRPr/>
              </a:pPr>
              <a:r>
                <a:rPr lang="sv-SE" sz="1000" kern="0" dirty="0">
                  <a:solidFill>
                    <a:sysClr val="windowText" lastClr="000000"/>
                  </a:solidFill>
                  <a:sym typeface="+mn-lt"/>
                </a:rPr>
                <a:t>Färre fraktioner hanteras FNI</a:t>
              </a:r>
            </a:p>
          </p:txBody>
        </p:sp>
      </p:grpSp>
      <p:sp>
        <p:nvSpPr>
          <p:cNvPr id="121" name="RBContent99">
            <a:extLst>
              <a:ext uri="{FF2B5EF4-FFF2-40B4-BE49-F238E27FC236}">
                <a16:creationId xmlns:a16="http://schemas.microsoft.com/office/drawing/2014/main" id="{F9D41E74-1D21-48B5-85D7-A672FC0A01ED}"/>
              </a:ext>
            </a:extLst>
          </p:cNvPr>
          <p:cNvSpPr txBox="1">
            <a:spLocks/>
          </p:cNvSpPr>
          <p:nvPr/>
        </p:nvSpPr>
        <p:spPr>
          <a:xfrm>
            <a:off x="9977708" y="2571181"/>
            <a:ext cx="1366859" cy="1384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SzPct val="100000"/>
            </a:pPr>
            <a:r>
              <a:rPr lang="sv-SE" sz="1000" b="1" dirty="0">
                <a:solidFill>
                  <a:srgbClr val="000000"/>
                </a:solidFill>
                <a:sym typeface="+mn-lt"/>
              </a:rPr>
              <a:t>Typ av system:</a:t>
            </a:r>
          </a:p>
        </p:txBody>
      </p:sp>
      <p:grpSp>
        <p:nvGrpSpPr>
          <p:cNvPr id="122" name="Legend">
            <a:extLst>
              <a:ext uri="{FF2B5EF4-FFF2-40B4-BE49-F238E27FC236}">
                <a16:creationId xmlns:a16="http://schemas.microsoft.com/office/drawing/2014/main" id="{9AF5B2A7-DFD6-431B-91CF-C12365A23A46}"/>
              </a:ext>
            </a:extLst>
          </p:cNvPr>
          <p:cNvGrpSpPr/>
          <p:nvPr/>
        </p:nvGrpSpPr>
        <p:grpSpPr>
          <a:xfrm>
            <a:off x="9977708" y="3011875"/>
            <a:ext cx="1868891" cy="139885"/>
            <a:chOff x="738189" y="6195259"/>
            <a:chExt cx="1978480" cy="148088"/>
          </a:xfrm>
        </p:grpSpPr>
        <p:sp>
          <p:nvSpPr>
            <p:cNvPr id="225" name="LegendIcon">
              <a:extLst>
                <a:ext uri="{FF2B5EF4-FFF2-40B4-BE49-F238E27FC236}">
                  <a16:creationId xmlns:a16="http://schemas.microsoft.com/office/drawing/2014/main" id="{FED42ADF-616A-4CCF-8555-A07702F5B639}"/>
                </a:ext>
              </a:extLst>
            </p:cNvPr>
            <p:cNvSpPr/>
            <p:nvPr/>
          </p:nvSpPr>
          <p:spPr>
            <a:xfrm>
              <a:off x="738189" y="6195259"/>
              <a:ext cx="215900" cy="146050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solidFill>
                <a:schemeClr val="accent5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algn="ctr">
                <a:lnSpc>
                  <a:spcPct val="90000"/>
                </a:lnSpc>
                <a:defRPr/>
              </a:pPr>
              <a:endParaRPr lang="sv-SE" sz="1000" kern="0" dirty="0">
                <a:solidFill>
                  <a:srgbClr val="000000"/>
                </a:solidFill>
                <a:sym typeface="+mn-lt"/>
              </a:endParaRPr>
            </a:p>
          </p:txBody>
        </p:sp>
        <p:sp>
          <p:nvSpPr>
            <p:cNvPr id="226" name="LegendText">
              <a:extLst>
                <a:ext uri="{FF2B5EF4-FFF2-40B4-BE49-F238E27FC236}">
                  <a16:creationId xmlns:a16="http://schemas.microsoft.com/office/drawing/2014/main" id="{E2838F4C-6A68-4815-B2C6-9BF491623F25}"/>
                </a:ext>
              </a:extLst>
            </p:cNvPr>
            <p:cNvSpPr txBox="1"/>
            <p:nvPr/>
          </p:nvSpPr>
          <p:spPr>
            <a:xfrm>
              <a:off x="1036639" y="6196726"/>
              <a:ext cx="1680030" cy="146621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lIns="0" tIns="0" rIns="0" bIns="0" rtlCol="0" anchor="t" anchorCtr="0">
              <a:spAutoFit/>
            </a:bodyPr>
            <a:lstStyle/>
            <a:p>
              <a:pPr>
                <a:lnSpc>
                  <a:spcPct val="90000"/>
                </a:lnSpc>
                <a:buClr>
                  <a:srgbClr val="000000"/>
                </a:buClr>
                <a:buSzPct val="100000"/>
                <a:defRPr/>
              </a:pPr>
              <a:r>
                <a:rPr lang="sv-SE" sz="1000" kern="0" dirty="0">
                  <a:solidFill>
                    <a:sysClr val="windowText" lastClr="000000"/>
                  </a:solidFill>
                  <a:sym typeface="+mn-lt"/>
                </a:rPr>
                <a:t>Vissa fraktioner är blandade</a:t>
              </a:r>
            </a:p>
          </p:txBody>
        </p:sp>
      </p:grpSp>
      <p:grpSp>
        <p:nvGrpSpPr>
          <p:cNvPr id="123" name="Legend">
            <a:extLst>
              <a:ext uri="{FF2B5EF4-FFF2-40B4-BE49-F238E27FC236}">
                <a16:creationId xmlns:a16="http://schemas.microsoft.com/office/drawing/2014/main" id="{A6D5EE9C-5E54-48CA-9ACF-D4B0D8A28D9E}"/>
              </a:ext>
            </a:extLst>
          </p:cNvPr>
          <p:cNvGrpSpPr/>
          <p:nvPr/>
        </p:nvGrpSpPr>
        <p:grpSpPr>
          <a:xfrm>
            <a:off x="9977708" y="3413050"/>
            <a:ext cx="1238912" cy="139885"/>
            <a:chOff x="738189" y="6195259"/>
            <a:chExt cx="1311560" cy="148088"/>
          </a:xfrm>
        </p:grpSpPr>
        <p:sp>
          <p:nvSpPr>
            <p:cNvPr id="223" name="LegendIcon">
              <a:extLst>
                <a:ext uri="{FF2B5EF4-FFF2-40B4-BE49-F238E27FC236}">
                  <a16:creationId xmlns:a16="http://schemas.microsoft.com/office/drawing/2014/main" id="{2831CAA1-11ED-477E-9D06-CCCECC3A6950}"/>
                </a:ext>
              </a:extLst>
            </p:cNvPr>
            <p:cNvSpPr/>
            <p:nvPr/>
          </p:nvSpPr>
          <p:spPr>
            <a:xfrm>
              <a:off x="738189" y="6195259"/>
              <a:ext cx="215900" cy="14605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algn="ctr">
                <a:lnSpc>
                  <a:spcPct val="90000"/>
                </a:lnSpc>
                <a:defRPr/>
              </a:pPr>
              <a:endParaRPr lang="sv-SE" sz="1000" kern="0" dirty="0">
                <a:solidFill>
                  <a:srgbClr val="000000"/>
                </a:solidFill>
                <a:sym typeface="+mn-lt"/>
              </a:endParaRPr>
            </a:p>
          </p:txBody>
        </p:sp>
        <p:sp>
          <p:nvSpPr>
            <p:cNvPr id="224" name="LegendText">
              <a:extLst>
                <a:ext uri="{FF2B5EF4-FFF2-40B4-BE49-F238E27FC236}">
                  <a16:creationId xmlns:a16="http://schemas.microsoft.com/office/drawing/2014/main" id="{47E09769-77D3-48E9-8E5D-51B5985E504C}"/>
                </a:ext>
              </a:extLst>
            </p:cNvPr>
            <p:cNvSpPr txBox="1"/>
            <p:nvPr/>
          </p:nvSpPr>
          <p:spPr>
            <a:xfrm>
              <a:off x="1036639" y="6196726"/>
              <a:ext cx="1013110" cy="146621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lIns="0" tIns="0" rIns="0" bIns="0" rtlCol="0" anchor="t" anchorCtr="0">
              <a:spAutoFit/>
            </a:bodyPr>
            <a:lstStyle/>
            <a:p>
              <a:pPr>
                <a:lnSpc>
                  <a:spcPct val="90000"/>
                </a:lnSpc>
                <a:buClr>
                  <a:srgbClr val="000000"/>
                </a:buClr>
                <a:buSzPct val="100000"/>
                <a:defRPr/>
              </a:pPr>
              <a:r>
                <a:rPr lang="sv-SE" sz="1000" kern="0" dirty="0">
                  <a:solidFill>
                    <a:sysClr val="windowText" lastClr="000000"/>
                  </a:solidFill>
                  <a:sym typeface="+mn-lt"/>
                </a:rPr>
                <a:t>Standard system</a:t>
              </a:r>
            </a:p>
          </p:txBody>
        </p:sp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1A79210B-D539-40D4-9459-9F44B3AACB52}"/>
              </a:ext>
            </a:extLst>
          </p:cNvPr>
          <p:cNvGrpSpPr/>
          <p:nvPr/>
        </p:nvGrpSpPr>
        <p:grpSpPr>
          <a:xfrm>
            <a:off x="9977708" y="3213156"/>
            <a:ext cx="1953852" cy="138499"/>
            <a:chOff x="9977708" y="3226921"/>
            <a:chExt cx="1953852" cy="138499"/>
          </a:xfrm>
        </p:grpSpPr>
        <p:sp>
          <p:nvSpPr>
            <p:cNvPr id="125" name="LegendText">
              <a:extLst>
                <a:ext uri="{FF2B5EF4-FFF2-40B4-BE49-F238E27FC236}">
                  <a16:creationId xmlns:a16="http://schemas.microsoft.com/office/drawing/2014/main" id="{BC695C93-1E7B-4A2A-ABCB-6DC899E03062}"/>
                </a:ext>
              </a:extLst>
            </p:cNvPr>
            <p:cNvSpPr txBox="1"/>
            <p:nvPr/>
          </p:nvSpPr>
          <p:spPr>
            <a:xfrm>
              <a:off x="10259627" y="3226921"/>
              <a:ext cx="1671933" cy="138499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lIns="0" tIns="0" rIns="0" bIns="0" rtlCol="0" anchor="t" anchorCtr="0">
              <a:spAutoFit/>
            </a:bodyPr>
            <a:lstStyle/>
            <a:p>
              <a:pPr>
                <a:lnSpc>
                  <a:spcPct val="90000"/>
                </a:lnSpc>
                <a:buClr>
                  <a:srgbClr val="000000"/>
                </a:buClr>
                <a:buSzPct val="100000"/>
                <a:defRPr/>
              </a:pPr>
              <a:r>
                <a:rPr lang="sv-SE" sz="1000" kern="0" dirty="0">
                  <a:solidFill>
                    <a:sysClr val="windowText" lastClr="000000"/>
                  </a:solidFill>
                  <a:sym typeface="+mn-lt"/>
                </a:rPr>
                <a:t>Färre och blandade fraktioner</a:t>
              </a:r>
            </a:p>
          </p:txBody>
        </p:sp>
        <p:grpSp>
          <p:nvGrpSpPr>
            <p:cNvPr id="21" name="Gruppieren 20">
              <a:extLst>
                <a:ext uri="{FF2B5EF4-FFF2-40B4-BE49-F238E27FC236}">
                  <a16:creationId xmlns:a16="http://schemas.microsoft.com/office/drawing/2014/main" id="{4608ED29-425A-4CE3-9AD5-A71F1CC22DDA}"/>
                </a:ext>
              </a:extLst>
            </p:cNvPr>
            <p:cNvGrpSpPr/>
            <p:nvPr/>
          </p:nvGrpSpPr>
          <p:grpSpPr>
            <a:xfrm>
              <a:off x="9977708" y="3227190"/>
              <a:ext cx="203941" cy="137960"/>
              <a:chOff x="10478449" y="2944054"/>
              <a:chExt cx="203941" cy="137960"/>
            </a:xfrm>
          </p:grpSpPr>
          <p:sp>
            <p:nvSpPr>
              <p:cNvPr id="124" name="LegendIcon">
                <a:extLst>
                  <a:ext uri="{FF2B5EF4-FFF2-40B4-BE49-F238E27FC236}">
                    <a16:creationId xmlns:a16="http://schemas.microsoft.com/office/drawing/2014/main" id="{BF6C2604-49CA-485D-87D6-6FF1A22AF736}"/>
                  </a:ext>
                </a:extLst>
              </p:cNvPr>
              <p:cNvSpPr/>
              <p:nvPr/>
            </p:nvSpPr>
            <p:spPr>
              <a:xfrm>
                <a:off x="10478449" y="2944054"/>
                <a:ext cx="203941" cy="137960"/>
              </a:xfrm>
              <a:prstGeom prst="rect">
                <a:avLst/>
              </a:prstGeom>
              <a:solidFill>
                <a:schemeClr val="accent5"/>
              </a:solidFill>
              <a:ln w="9525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algn="ctr">
                  <a:lnSpc>
                    <a:spcPct val="90000"/>
                  </a:lnSpc>
                  <a:defRPr/>
                </a:pPr>
                <a:endParaRPr lang="sv-SE" sz="1000" kern="0" dirty="0">
                  <a:solidFill>
                    <a:srgbClr val="000000"/>
                  </a:solidFill>
                  <a:sym typeface="+mn-lt"/>
                </a:endParaRPr>
              </a:p>
            </p:txBody>
          </p:sp>
          <p:sp>
            <p:nvSpPr>
              <p:cNvPr id="126" name="Right Triangle 6">
                <a:extLst>
                  <a:ext uri="{FF2B5EF4-FFF2-40B4-BE49-F238E27FC236}">
                    <a16:creationId xmlns:a16="http://schemas.microsoft.com/office/drawing/2014/main" id="{D6649748-306B-40A0-9D37-8A4B50C7EB4D}"/>
                  </a:ext>
                </a:extLst>
              </p:cNvPr>
              <p:cNvSpPr/>
              <p:nvPr/>
            </p:nvSpPr>
            <p:spPr>
              <a:xfrm flipH="1">
                <a:off x="10491306" y="2957491"/>
                <a:ext cx="184144" cy="117003"/>
              </a:xfrm>
              <a:prstGeom prst="rtTriangle">
                <a:avLst/>
              </a:prstGeom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72000" tIns="72000" rIns="72000" bIns="72000" rtlCol="0" anchor="t" anchorCtr="0">
                <a:noAutofit/>
              </a:bodyPr>
              <a:lstStyle/>
              <a:p>
                <a:pPr fontAlgn="base">
                  <a:lnSpc>
                    <a:spcPct val="90000"/>
                  </a:lnSpc>
                  <a:spcBef>
                    <a:spcPts val="400"/>
                  </a:spcBef>
                  <a:spcAft>
                    <a:spcPct val="0"/>
                  </a:spcAft>
                </a:pPr>
                <a:endParaRPr lang="sv-SE" sz="10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47" name="RBContent3">
            <a:extLst>
              <a:ext uri="{FF2B5EF4-FFF2-40B4-BE49-F238E27FC236}">
                <a16:creationId xmlns:a16="http://schemas.microsoft.com/office/drawing/2014/main" id="{C667A2CE-FCB4-4C38-9264-D0F71591BC93}"/>
              </a:ext>
            </a:extLst>
          </p:cNvPr>
          <p:cNvSpPr txBox="1">
            <a:spLocks/>
          </p:cNvSpPr>
          <p:nvPr/>
        </p:nvSpPr>
        <p:spPr>
          <a:xfrm>
            <a:off x="6165524" y="2995449"/>
            <a:ext cx="1397326" cy="15234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SzPct val="100000"/>
            </a:pPr>
            <a:r>
              <a:rPr lang="sv-SE" sz="1100" dirty="0">
                <a:solidFill>
                  <a:srgbClr val="000000"/>
                </a:solidFill>
                <a:sym typeface="+mn-lt"/>
              </a:rPr>
              <a:t>Optisk färgsortering</a:t>
            </a:r>
            <a:r>
              <a:rPr lang="sv-SE" sz="1100" baseline="30000" dirty="0">
                <a:solidFill>
                  <a:srgbClr val="000000"/>
                </a:solidFill>
                <a:sym typeface="+mn-lt"/>
              </a:rPr>
              <a:t>1)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5856636" y="2947951"/>
            <a:ext cx="238042" cy="238042"/>
            <a:chOff x="5856636" y="2828474"/>
            <a:chExt cx="238042" cy="238042"/>
          </a:xfrm>
        </p:grpSpPr>
        <p:sp>
          <p:nvSpPr>
            <p:cNvPr id="148" name="RbNavigator">
              <a:extLst>
                <a:ext uri="{FF2B5EF4-FFF2-40B4-BE49-F238E27FC236}">
                  <a16:creationId xmlns:a16="http://schemas.microsoft.com/office/drawing/2014/main" id="{5A670D06-4C63-4AFF-918F-08D4CA323AF4}"/>
                </a:ext>
              </a:extLst>
            </p:cNvPr>
            <p:cNvSpPr txBox="1"/>
            <p:nvPr/>
          </p:nvSpPr>
          <p:spPr>
            <a:xfrm>
              <a:off x="5856636" y="2828474"/>
              <a:ext cx="238042" cy="238042"/>
            </a:xfrm>
            <a:prstGeom prst="rect">
              <a:avLst/>
            </a:prstGeom>
            <a:solidFill>
              <a:schemeClr val="accent5"/>
            </a:solidFill>
            <a:ln w="9525">
              <a:solidFill>
                <a:schemeClr val="tx2"/>
              </a:solidFill>
            </a:ln>
          </p:spPr>
          <p:txBody>
            <a:bodyPr vert="horz" wrap="none" lIns="0" tIns="0" rIns="0" bIns="0" rtlCol="0" anchor="ctr">
              <a:noAutofit/>
            </a:bodyPr>
            <a:lstStyle/>
            <a:p>
              <a:pPr algn="ctr"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kumimoji="1" lang="sv-SE" sz="1300" b="1" dirty="0">
                <a:solidFill>
                  <a:srgbClr val="FFFFFF"/>
                </a:solidFill>
                <a:cs typeface="Arial Narrow" pitchFamily="34" charset="0"/>
              </a:endParaRPr>
            </a:p>
          </p:txBody>
        </p:sp>
        <p:sp>
          <p:nvSpPr>
            <p:cNvPr id="149" name="Right Triangle 214">
              <a:extLst>
                <a:ext uri="{FF2B5EF4-FFF2-40B4-BE49-F238E27FC236}">
                  <a16:creationId xmlns:a16="http://schemas.microsoft.com/office/drawing/2014/main" id="{66EB3208-FA7D-402A-8817-1D04D205CB09}"/>
                </a:ext>
              </a:extLst>
            </p:cNvPr>
            <p:cNvSpPr/>
            <p:nvPr/>
          </p:nvSpPr>
          <p:spPr>
            <a:xfrm flipH="1">
              <a:off x="5856636" y="2828475"/>
              <a:ext cx="238042" cy="231372"/>
            </a:xfrm>
            <a:prstGeom prst="rtTriangle">
              <a:avLst/>
            </a:prstGeom>
            <a:solidFill>
              <a:schemeClr val="accent3"/>
            </a:solidFill>
            <a:ln w="9525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sv-SE" sz="1500" dirty="0">
                <a:solidFill>
                  <a:srgbClr val="000000"/>
                </a:solidFill>
              </a:endParaRPr>
            </a:p>
          </p:txBody>
        </p:sp>
        <p:sp>
          <p:nvSpPr>
            <p:cNvPr id="150" name="RBContent116">
              <a:extLst>
                <a:ext uri="{FF2B5EF4-FFF2-40B4-BE49-F238E27FC236}">
                  <a16:creationId xmlns:a16="http://schemas.microsoft.com/office/drawing/2014/main" id="{D6B81BCB-0026-4344-A564-779EE5BC65D5}"/>
                </a:ext>
              </a:extLst>
            </p:cNvPr>
            <p:cNvSpPr txBox="1">
              <a:spLocks/>
            </p:cNvSpPr>
            <p:nvPr/>
          </p:nvSpPr>
          <p:spPr>
            <a:xfrm>
              <a:off x="5856636" y="2862124"/>
              <a:ext cx="238042" cy="180049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</a:pPr>
              <a:r>
                <a:rPr lang="sv-SE" sz="1300" b="1" dirty="0">
                  <a:solidFill>
                    <a:srgbClr val="FFFFFF"/>
                  </a:solidFill>
                  <a:sym typeface="+mn-lt"/>
                </a:rPr>
                <a:t>2</a:t>
              </a:r>
            </a:p>
          </p:txBody>
        </p:sp>
      </p:grpSp>
      <p:sp>
        <p:nvSpPr>
          <p:cNvPr id="105" name="RBContent3">
            <a:extLst>
              <a:ext uri="{FF2B5EF4-FFF2-40B4-BE49-F238E27FC236}">
                <a16:creationId xmlns:a16="http://schemas.microsoft.com/office/drawing/2014/main" id="{7EBCC333-D594-4E1F-B789-01D3AF6D3813}"/>
              </a:ext>
            </a:extLst>
          </p:cNvPr>
          <p:cNvSpPr txBox="1">
            <a:spLocks/>
          </p:cNvSpPr>
          <p:nvPr/>
        </p:nvSpPr>
        <p:spPr>
          <a:xfrm>
            <a:off x="6165524" y="4007154"/>
            <a:ext cx="1521141" cy="15234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SzPct val="100000"/>
            </a:pPr>
            <a:r>
              <a:rPr lang="sv-SE" sz="1100" dirty="0">
                <a:solidFill>
                  <a:srgbClr val="000000"/>
                </a:solidFill>
                <a:sym typeface="+mn-lt"/>
              </a:rPr>
              <a:t>Glas via singelstationer</a:t>
            </a:r>
          </a:p>
        </p:txBody>
      </p:sp>
      <p:sp>
        <p:nvSpPr>
          <p:cNvPr id="106" name="RbNavigator">
            <a:extLst>
              <a:ext uri="{FF2B5EF4-FFF2-40B4-BE49-F238E27FC236}">
                <a16:creationId xmlns:a16="http://schemas.microsoft.com/office/drawing/2014/main" id="{E92889BB-3D9C-4B57-8CBA-93659DC61244}"/>
              </a:ext>
            </a:extLst>
          </p:cNvPr>
          <p:cNvSpPr txBox="1"/>
          <p:nvPr/>
        </p:nvSpPr>
        <p:spPr>
          <a:xfrm>
            <a:off x="5856636" y="3964307"/>
            <a:ext cx="238042" cy="23804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/>
            </a:solidFill>
          </a:ln>
        </p:spPr>
        <p:txBody>
          <a:bodyPr vert="horz" wrap="none" lIns="0" tIns="0" rIns="0" bIns="0" rtlCol="0" anchor="ctr">
            <a:noAutofit/>
          </a:bodyPr>
          <a:lstStyle/>
          <a:p>
            <a:pPr algn="ctr"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kumimoji="1" lang="sv-SE" sz="1300" b="1" dirty="0">
                <a:solidFill>
                  <a:srgbClr val="FFFFFF"/>
                </a:solidFill>
                <a:cs typeface="Arial Narrow" pitchFamily="34" charset="0"/>
              </a:rPr>
              <a:t>6</a:t>
            </a:r>
          </a:p>
        </p:txBody>
      </p:sp>
      <p:sp>
        <p:nvSpPr>
          <p:cNvPr id="107" name="RBContent3">
            <a:extLst>
              <a:ext uri="{FF2B5EF4-FFF2-40B4-BE49-F238E27FC236}">
                <a16:creationId xmlns:a16="http://schemas.microsoft.com/office/drawing/2014/main" id="{448887F4-D268-439C-A95C-0C85D98A3729}"/>
              </a:ext>
            </a:extLst>
          </p:cNvPr>
          <p:cNvSpPr txBox="1">
            <a:spLocks/>
          </p:cNvSpPr>
          <p:nvPr/>
        </p:nvSpPr>
        <p:spPr>
          <a:xfrm>
            <a:off x="6165524" y="4608548"/>
            <a:ext cx="1369433" cy="3046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SzPct val="100000"/>
            </a:pPr>
            <a:r>
              <a:rPr lang="sv-SE" sz="1100" dirty="0">
                <a:solidFill>
                  <a:srgbClr val="000000"/>
                </a:solidFill>
                <a:sym typeface="+mn-lt"/>
              </a:rPr>
              <a:t>Metall, glas, retur-</a:t>
            </a:r>
            <a:br>
              <a:rPr lang="sv-SE" sz="1100" dirty="0">
                <a:solidFill>
                  <a:srgbClr val="000000"/>
                </a:solidFill>
                <a:sym typeface="+mn-lt"/>
              </a:rPr>
            </a:br>
            <a:r>
              <a:rPr lang="sv-SE" sz="1100" dirty="0">
                <a:solidFill>
                  <a:srgbClr val="000000"/>
                </a:solidFill>
                <a:sym typeface="+mn-lt"/>
              </a:rPr>
              <a:t>papper </a:t>
            </a:r>
            <a:r>
              <a:rPr lang="sv-SE" sz="1100">
                <a:solidFill>
                  <a:srgbClr val="000000"/>
                </a:solidFill>
                <a:sym typeface="+mn-lt"/>
              </a:rPr>
              <a:t>via ÅVS</a:t>
            </a:r>
            <a:r>
              <a:rPr lang="sv-SE" sz="1100" baseline="30000" dirty="0">
                <a:solidFill>
                  <a:srgbClr val="000000"/>
                </a:solidFill>
                <a:sym typeface="+mn-lt"/>
              </a:rPr>
              <a:t>2</a:t>
            </a:r>
            <a:r>
              <a:rPr lang="sv-SE" sz="1100" baseline="30000">
                <a:solidFill>
                  <a:srgbClr val="000000"/>
                </a:solidFill>
                <a:sym typeface="+mn-lt"/>
              </a:rPr>
              <a:t>)</a:t>
            </a:r>
            <a:endParaRPr lang="sv-SE" sz="1100" baseline="30000" dirty="0">
              <a:solidFill>
                <a:srgbClr val="000000"/>
              </a:solidFill>
              <a:sym typeface="+mn-lt"/>
            </a:endParaRPr>
          </a:p>
        </p:txBody>
      </p:sp>
      <p:sp>
        <p:nvSpPr>
          <p:cNvPr id="108" name="RbNavigator">
            <a:extLst>
              <a:ext uri="{FF2B5EF4-FFF2-40B4-BE49-F238E27FC236}">
                <a16:creationId xmlns:a16="http://schemas.microsoft.com/office/drawing/2014/main" id="{68301795-9642-4A38-8756-3AA55CE9A45C}"/>
              </a:ext>
            </a:extLst>
          </p:cNvPr>
          <p:cNvSpPr txBox="1"/>
          <p:nvPr/>
        </p:nvSpPr>
        <p:spPr>
          <a:xfrm>
            <a:off x="5856636" y="4641877"/>
            <a:ext cx="238042" cy="23804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/>
            </a:solidFill>
          </a:ln>
        </p:spPr>
        <p:txBody>
          <a:bodyPr vert="horz" wrap="none" lIns="0" tIns="0" rIns="0" bIns="0" rtlCol="0" anchor="ctr">
            <a:noAutofit/>
          </a:bodyPr>
          <a:lstStyle/>
          <a:p>
            <a:pPr algn="ctr"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kumimoji="1" lang="sv-SE" sz="1300" b="1" dirty="0">
                <a:solidFill>
                  <a:srgbClr val="FFFFFF"/>
                </a:solidFill>
                <a:cs typeface="Arial Narrow" pitchFamily="34" charset="0"/>
              </a:rPr>
              <a:t>8</a:t>
            </a:r>
          </a:p>
        </p:txBody>
      </p:sp>
      <p:sp>
        <p:nvSpPr>
          <p:cNvPr id="109" name="RBContent3">
            <a:extLst>
              <a:ext uri="{FF2B5EF4-FFF2-40B4-BE49-F238E27FC236}">
                <a16:creationId xmlns:a16="http://schemas.microsoft.com/office/drawing/2014/main" id="{C240778C-19C5-4F4F-94C4-A6F0A33D6524}"/>
              </a:ext>
            </a:extLst>
          </p:cNvPr>
          <p:cNvSpPr txBox="1">
            <a:spLocks/>
          </p:cNvSpPr>
          <p:nvPr/>
        </p:nvSpPr>
        <p:spPr>
          <a:xfrm>
            <a:off x="8080402" y="2575838"/>
            <a:ext cx="1388699" cy="3046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SzPct val="100000"/>
            </a:pPr>
            <a:r>
              <a:rPr lang="sv-SE" sz="1100" dirty="0">
                <a:solidFill>
                  <a:srgbClr val="000000"/>
                </a:solidFill>
                <a:sym typeface="+mn-lt"/>
              </a:rPr>
              <a:t>Ett 4-fack blandade fraktioner </a:t>
            </a:r>
          </a:p>
        </p:txBody>
      </p:sp>
      <p:sp>
        <p:nvSpPr>
          <p:cNvPr id="110" name="RbNavigator">
            <a:extLst>
              <a:ext uri="{FF2B5EF4-FFF2-40B4-BE49-F238E27FC236}">
                <a16:creationId xmlns:a16="http://schemas.microsoft.com/office/drawing/2014/main" id="{32765476-D6A8-44D8-8156-45D2C36B5496}"/>
              </a:ext>
            </a:extLst>
          </p:cNvPr>
          <p:cNvSpPr txBox="1"/>
          <p:nvPr/>
        </p:nvSpPr>
        <p:spPr>
          <a:xfrm>
            <a:off x="7771514" y="2609166"/>
            <a:ext cx="238042" cy="238042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accent5"/>
            </a:solidFill>
          </a:ln>
        </p:spPr>
        <p:txBody>
          <a:bodyPr vert="horz" wrap="none" lIns="0" tIns="0" rIns="0" bIns="0" rtlCol="0" anchor="ctr">
            <a:noAutofit/>
          </a:bodyPr>
          <a:lstStyle/>
          <a:p>
            <a:pPr algn="ctr"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kumimoji="1" lang="sv-SE" sz="1300" b="1" dirty="0">
                <a:solidFill>
                  <a:srgbClr val="FFFFFF"/>
                </a:solidFill>
                <a:cs typeface="Arial Narrow" pitchFamily="34" charset="0"/>
              </a:rPr>
              <a:t>9</a:t>
            </a:r>
          </a:p>
        </p:txBody>
      </p:sp>
      <p:sp>
        <p:nvSpPr>
          <p:cNvPr id="153" name="RbNavigator">
            <a:extLst>
              <a:ext uri="{FF2B5EF4-FFF2-40B4-BE49-F238E27FC236}">
                <a16:creationId xmlns:a16="http://schemas.microsoft.com/office/drawing/2014/main" id="{AB9D3818-A1FE-4979-A84E-CA773D801121}"/>
              </a:ext>
            </a:extLst>
          </p:cNvPr>
          <p:cNvSpPr txBox="1"/>
          <p:nvPr/>
        </p:nvSpPr>
        <p:spPr>
          <a:xfrm>
            <a:off x="5856636" y="4296394"/>
            <a:ext cx="238042" cy="23804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/>
            </a:solidFill>
          </a:ln>
        </p:spPr>
        <p:txBody>
          <a:bodyPr vert="horz" wrap="none" lIns="0" tIns="0" rIns="0" bIns="0" rtlCol="0" anchor="ctr">
            <a:noAutofit/>
          </a:bodyPr>
          <a:lstStyle/>
          <a:p>
            <a:pPr algn="ctr"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kumimoji="1" lang="sv-SE" sz="1300" b="1" dirty="0">
                <a:solidFill>
                  <a:srgbClr val="FFFFFF"/>
                </a:solidFill>
                <a:cs typeface="Arial Narrow" pitchFamily="34" charset="0"/>
              </a:rPr>
              <a:t>7</a:t>
            </a:r>
          </a:p>
        </p:txBody>
      </p:sp>
      <p:sp>
        <p:nvSpPr>
          <p:cNvPr id="154" name="RBContent3">
            <a:extLst>
              <a:ext uri="{FF2B5EF4-FFF2-40B4-BE49-F238E27FC236}">
                <a16:creationId xmlns:a16="http://schemas.microsoft.com/office/drawing/2014/main" id="{3B349D27-4B3C-4B03-92EB-5DCD5CF218AC}"/>
              </a:ext>
            </a:extLst>
          </p:cNvPr>
          <p:cNvSpPr txBox="1">
            <a:spLocks/>
          </p:cNvSpPr>
          <p:nvPr/>
        </p:nvSpPr>
        <p:spPr>
          <a:xfrm>
            <a:off x="6165523" y="4263066"/>
            <a:ext cx="1369434" cy="3046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SzPct val="100000"/>
            </a:pPr>
            <a:r>
              <a:rPr lang="sv-SE" sz="1100" dirty="0">
                <a:solidFill>
                  <a:srgbClr val="000000"/>
                </a:solidFill>
                <a:sym typeface="+mn-lt"/>
              </a:rPr>
              <a:t>Returpapper via </a:t>
            </a:r>
            <a:br>
              <a:rPr lang="sv-SE" sz="1100" dirty="0">
                <a:solidFill>
                  <a:srgbClr val="000000"/>
                </a:solidFill>
                <a:sym typeface="+mn-lt"/>
              </a:rPr>
            </a:br>
            <a:r>
              <a:rPr lang="sv-SE" sz="1100" dirty="0">
                <a:solidFill>
                  <a:srgbClr val="000000"/>
                </a:solidFill>
                <a:sym typeface="+mn-lt"/>
              </a:rPr>
              <a:t>singelstationer</a:t>
            </a:r>
          </a:p>
        </p:txBody>
      </p:sp>
      <p:sp>
        <p:nvSpPr>
          <p:cNvPr id="111" name="RBContent3">
            <a:extLst>
              <a:ext uri="{FF2B5EF4-FFF2-40B4-BE49-F238E27FC236}">
                <a16:creationId xmlns:a16="http://schemas.microsoft.com/office/drawing/2014/main" id="{2E61D5AD-F0EF-415D-A772-5CC2F6DE3D67}"/>
              </a:ext>
            </a:extLst>
          </p:cNvPr>
          <p:cNvSpPr txBox="1">
            <a:spLocks/>
          </p:cNvSpPr>
          <p:nvPr/>
        </p:nvSpPr>
        <p:spPr>
          <a:xfrm>
            <a:off x="8083523" y="3252017"/>
            <a:ext cx="1662210" cy="3046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SzPct val="100000"/>
            </a:pPr>
            <a:r>
              <a:rPr lang="sv-SE" sz="1100" dirty="0">
                <a:solidFill>
                  <a:srgbClr val="000000"/>
                </a:solidFill>
                <a:sym typeface="+mn-lt"/>
              </a:rPr>
              <a:t>Ett 4-fack blandade fraktioner </a:t>
            </a:r>
          </a:p>
        </p:txBody>
      </p:sp>
      <p:sp>
        <p:nvSpPr>
          <p:cNvPr id="112" name="RbNavigator">
            <a:extLst>
              <a:ext uri="{FF2B5EF4-FFF2-40B4-BE49-F238E27FC236}">
                <a16:creationId xmlns:a16="http://schemas.microsoft.com/office/drawing/2014/main" id="{2CDD7417-0331-45BE-902A-EA9FCA0A1DC2}"/>
              </a:ext>
            </a:extLst>
          </p:cNvPr>
          <p:cNvSpPr txBox="1">
            <a:spLocks/>
          </p:cNvSpPr>
          <p:nvPr/>
        </p:nvSpPr>
        <p:spPr>
          <a:xfrm>
            <a:off x="7774633" y="3286736"/>
            <a:ext cx="238042" cy="238042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2"/>
            </a:solidFill>
          </a:ln>
        </p:spPr>
        <p:txBody>
          <a:bodyPr vert="horz" wrap="none" lIns="0" tIns="0" rIns="0" bIns="0" rtlCol="0" anchor="ctr">
            <a:noAutofit/>
          </a:bodyPr>
          <a:lstStyle/>
          <a:p>
            <a:pPr algn="ctr"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kumimoji="1" lang="sv-SE" sz="1300" b="1" dirty="0">
                <a:solidFill>
                  <a:srgbClr val="FFFFFF"/>
                </a:solidFill>
                <a:cs typeface="Arial Narrow" pitchFamily="34" charset="0"/>
              </a:rPr>
              <a:t>11</a:t>
            </a:r>
          </a:p>
        </p:txBody>
      </p:sp>
      <p:sp>
        <p:nvSpPr>
          <p:cNvPr id="133" name="RBContent3">
            <a:extLst>
              <a:ext uri="{FF2B5EF4-FFF2-40B4-BE49-F238E27FC236}">
                <a16:creationId xmlns:a16="http://schemas.microsoft.com/office/drawing/2014/main" id="{A29420DC-8B99-4CB0-A1FF-4CC2B9C8832F}"/>
              </a:ext>
            </a:extLst>
          </p:cNvPr>
          <p:cNvSpPr txBox="1">
            <a:spLocks/>
          </p:cNvSpPr>
          <p:nvPr/>
        </p:nvSpPr>
        <p:spPr>
          <a:xfrm>
            <a:off x="8083523" y="2919275"/>
            <a:ext cx="1662210" cy="3046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SzPct val="100000"/>
            </a:pPr>
            <a:r>
              <a:rPr lang="sv-SE" sz="1100" dirty="0">
                <a:solidFill>
                  <a:srgbClr val="000000"/>
                </a:solidFill>
                <a:sym typeface="+mn-lt"/>
              </a:rPr>
              <a:t>Ett kärl med tre blandade fraktioner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7774633" y="2947951"/>
            <a:ext cx="238042" cy="238042"/>
            <a:chOff x="7774633" y="2981622"/>
            <a:chExt cx="238042" cy="238042"/>
          </a:xfrm>
        </p:grpSpPr>
        <p:sp>
          <p:nvSpPr>
            <p:cNvPr id="134" name="RbNavigator">
              <a:extLst>
                <a:ext uri="{FF2B5EF4-FFF2-40B4-BE49-F238E27FC236}">
                  <a16:creationId xmlns:a16="http://schemas.microsoft.com/office/drawing/2014/main" id="{DACD25C0-14FB-4B05-9CC4-EE985ADFF8FC}"/>
                </a:ext>
              </a:extLst>
            </p:cNvPr>
            <p:cNvSpPr txBox="1"/>
            <p:nvPr/>
          </p:nvSpPr>
          <p:spPr>
            <a:xfrm>
              <a:off x="7774633" y="2981622"/>
              <a:ext cx="238042" cy="238042"/>
            </a:xfrm>
            <a:prstGeom prst="rect">
              <a:avLst/>
            </a:prstGeom>
            <a:solidFill>
              <a:schemeClr val="accent5"/>
            </a:solidFill>
            <a:ln w="9525">
              <a:solidFill>
                <a:schemeClr val="tx2"/>
              </a:solidFill>
            </a:ln>
          </p:spPr>
          <p:txBody>
            <a:bodyPr vert="horz" wrap="none" lIns="0" tIns="0" rIns="0" bIns="0" rtlCol="0" anchor="ctr">
              <a:noAutofit/>
            </a:bodyPr>
            <a:lstStyle/>
            <a:p>
              <a:pPr algn="ctr"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kumimoji="1" lang="sv-SE" sz="1300" b="1" dirty="0">
                <a:solidFill>
                  <a:srgbClr val="FFFFFF"/>
                </a:solidFill>
                <a:cs typeface="Arial Narrow" pitchFamily="34" charset="0"/>
              </a:endParaRPr>
            </a:p>
          </p:txBody>
        </p:sp>
        <p:sp>
          <p:nvSpPr>
            <p:cNvPr id="135" name="Right Triangle 122">
              <a:extLst>
                <a:ext uri="{FF2B5EF4-FFF2-40B4-BE49-F238E27FC236}">
                  <a16:creationId xmlns:a16="http://schemas.microsoft.com/office/drawing/2014/main" id="{B6C1452A-F681-436D-99D6-7FAE93FC3003}"/>
                </a:ext>
              </a:extLst>
            </p:cNvPr>
            <p:cNvSpPr/>
            <p:nvPr/>
          </p:nvSpPr>
          <p:spPr>
            <a:xfrm flipH="1">
              <a:off x="7774633" y="2981623"/>
              <a:ext cx="238042" cy="231372"/>
            </a:xfrm>
            <a:prstGeom prst="rtTriangle">
              <a:avLst/>
            </a:prstGeom>
            <a:solidFill>
              <a:schemeClr val="accent3"/>
            </a:solidFill>
            <a:ln w="9525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sv-SE" sz="1500" dirty="0">
                <a:solidFill>
                  <a:srgbClr val="000000"/>
                </a:solidFill>
              </a:endParaRPr>
            </a:p>
          </p:txBody>
        </p:sp>
        <p:sp>
          <p:nvSpPr>
            <p:cNvPr id="136" name="RBContent116">
              <a:extLst>
                <a:ext uri="{FF2B5EF4-FFF2-40B4-BE49-F238E27FC236}">
                  <a16:creationId xmlns:a16="http://schemas.microsoft.com/office/drawing/2014/main" id="{630FD124-138C-46C3-8193-70D3D5120BF6}"/>
                </a:ext>
              </a:extLst>
            </p:cNvPr>
            <p:cNvSpPr txBox="1">
              <a:spLocks/>
            </p:cNvSpPr>
            <p:nvPr/>
          </p:nvSpPr>
          <p:spPr>
            <a:xfrm>
              <a:off x="7774633" y="3015272"/>
              <a:ext cx="238042" cy="180049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</a:pPr>
              <a:r>
                <a:rPr lang="sv-SE" sz="1300" b="1" dirty="0">
                  <a:solidFill>
                    <a:srgbClr val="FFFFFF"/>
                  </a:solidFill>
                  <a:sym typeface="+mn-lt"/>
                </a:rPr>
                <a:t>10</a:t>
              </a:r>
            </a:p>
          </p:txBody>
        </p:sp>
      </p:grpSp>
      <p:sp>
        <p:nvSpPr>
          <p:cNvPr id="157" name="RBContent3">
            <a:extLst>
              <a:ext uri="{FF2B5EF4-FFF2-40B4-BE49-F238E27FC236}">
                <a16:creationId xmlns:a16="http://schemas.microsoft.com/office/drawing/2014/main" id="{995147AA-D257-4D85-855A-E692771C0604}"/>
              </a:ext>
            </a:extLst>
          </p:cNvPr>
          <p:cNvSpPr txBox="1">
            <a:spLocks/>
          </p:cNvSpPr>
          <p:nvPr/>
        </p:nvSpPr>
        <p:spPr>
          <a:xfrm>
            <a:off x="8083522" y="4269128"/>
            <a:ext cx="1610233" cy="3046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SzPct val="100000"/>
            </a:pPr>
            <a:r>
              <a:rPr lang="sv-SE" sz="1100" dirty="0">
                <a:solidFill>
                  <a:srgbClr val="000000"/>
                </a:solidFill>
                <a:sym typeface="+mn-lt"/>
              </a:rPr>
              <a:t>Returpapper och glas via singelstationer </a:t>
            </a:r>
          </a:p>
        </p:txBody>
      </p:sp>
      <p:sp>
        <p:nvSpPr>
          <p:cNvPr id="158" name="RbNavigator">
            <a:extLst>
              <a:ext uri="{FF2B5EF4-FFF2-40B4-BE49-F238E27FC236}">
                <a16:creationId xmlns:a16="http://schemas.microsoft.com/office/drawing/2014/main" id="{4E2158AA-D557-4DAC-A9D0-4D007690610F}"/>
              </a:ext>
            </a:extLst>
          </p:cNvPr>
          <p:cNvSpPr txBox="1">
            <a:spLocks/>
          </p:cNvSpPr>
          <p:nvPr/>
        </p:nvSpPr>
        <p:spPr>
          <a:xfrm>
            <a:off x="7774633" y="4296394"/>
            <a:ext cx="238042" cy="23804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/>
            </a:solidFill>
          </a:ln>
        </p:spPr>
        <p:txBody>
          <a:bodyPr vert="horz" wrap="none" lIns="0" tIns="0" rIns="0" bIns="0" rtlCol="0" anchor="ctr">
            <a:noAutofit/>
          </a:bodyPr>
          <a:lstStyle/>
          <a:p>
            <a:pPr algn="ctr"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kumimoji="1" lang="sv-SE" sz="1300" b="1" dirty="0">
                <a:solidFill>
                  <a:srgbClr val="FFFFFF"/>
                </a:solidFill>
                <a:cs typeface="Arial Narrow" pitchFamily="34" charset="0"/>
              </a:rPr>
              <a:t>17</a:t>
            </a:r>
          </a:p>
        </p:txBody>
      </p:sp>
      <p:sp>
        <p:nvSpPr>
          <p:cNvPr id="159" name="RBContent3">
            <a:extLst>
              <a:ext uri="{FF2B5EF4-FFF2-40B4-BE49-F238E27FC236}">
                <a16:creationId xmlns:a16="http://schemas.microsoft.com/office/drawing/2014/main" id="{6DF12651-C118-4DB6-BAA3-964A38921DA0}"/>
              </a:ext>
            </a:extLst>
          </p:cNvPr>
          <p:cNvSpPr txBox="1">
            <a:spLocks/>
          </p:cNvSpPr>
          <p:nvPr/>
        </p:nvSpPr>
        <p:spPr>
          <a:xfrm>
            <a:off x="8083522" y="4608548"/>
            <a:ext cx="1610233" cy="3046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SzPct val="100000"/>
            </a:pPr>
            <a:r>
              <a:rPr lang="sv-SE" sz="1100" dirty="0">
                <a:solidFill>
                  <a:srgbClr val="000000"/>
                </a:solidFill>
                <a:sym typeface="+mn-lt"/>
              </a:rPr>
              <a:t>Returpapper och glas via </a:t>
            </a:r>
            <a:r>
              <a:rPr lang="sv-SE" sz="1100">
                <a:solidFill>
                  <a:srgbClr val="000000"/>
                </a:solidFill>
                <a:sym typeface="+mn-lt"/>
              </a:rPr>
              <a:t>singelstationer </a:t>
            </a:r>
            <a:endParaRPr lang="sv-SE" sz="1100" dirty="0">
              <a:solidFill>
                <a:srgbClr val="000000"/>
              </a:solidFill>
              <a:sym typeface="+mn-lt"/>
            </a:endParaRPr>
          </a:p>
        </p:txBody>
      </p:sp>
      <p:sp>
        <p:nvSpPr>
          <p:cNvPr id="160" name="RbNavigator">
            <a:extLst>
              <a:ext uri="{FF2B5EF4-FFF2-40B4-BE49-F238E27FC236}">
                <a16:creationId xmlns:a16="http://schemas.microsoft.com/office/drawing/2014/main" id="{91C302CD-BF3A-4541-A7DA-E15081215AF7}"/>
              </a:ext>
            </a:extLst>
          </p:cNvPr>
          <p:cNvSpPr txBox="1">
            <a:spLocks/>
          </p:cNvSpPr>
          <p:nvPr/>
        </p:nvSpPr>
        <p:spPr>
          <a:xfrm>
            <a:off x="7774633" y="4641877"/>
            <a:ext cx="238042" cy="23804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/>
            </a:solidFill>
          </a:ln>
        </p:spPr>
        <p:txBody>
          <a:bodyPr vert="horz" wrap="none" lIns="0" tIns="0" rIns="0" bIns="0" rtlCol="0" anchor="ctr">
            <a:noAutofit/>
          </a:bodyPr>
          <a:lstStyle/>
          <a:p>
            <a:pPr algn="ctr"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kumimoji="1" lang="sv-SE" sz="1300" b="1" dirty="0">
                <a:solidFill>
                  <a:srgbClr val="FFFFFF"/>
                </a:solidFill>
                <a:cs typeface="Arial Narrow" pitchFamily="34" charset="0"/>
              </a:rPr>
              <a:t>18</a:t>
            </a:r>
          </a:p>
        </p:txBody>
      </p:sp>
      <p:sp>
        <p:nvSpPr>
          <p:cNvPr id="155" name="RBContent3">
            <a:extLst>
              <a:ext uri="{FF2B5EF4-FFF2-40B4-BE49-F238E27FC236}">
                <a16:creationId xmlns:a16="http://schemas.microsoft.com/office/drawing/2014/main" id="{6E970D52-458D-4CBE-BA2C-DA1BAC51056B}"/>
              </a:ext>
            </a:extLst>
          </p:cNvPr>
          <p:cNvSpPr txBox="1">
            <a:spLocks/>
          </p:cNvSpPr>
          <p:nvPr/>
        </p:nvSpPr>
        <p:spPr>
          <a:xfrm>
            <a:off x="8083522" y="3673020"/>
            <a:ext cx="1610233" cy="15234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SzPct val="100000"/>
            </a:pPr>
            <a:r>
              <a:rPr lang="sv-SE" sz="1100" dirty="0">
                <a:solidFill>
                  <a:srgbClr val="000000"/>
                </a:solidFill>
                <a:sym typeface="+mn-lt"/>
              </a:rPr>
              <a:t>Optisk färgsortering 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7771514" y="3625521"/>
            <a:ext cx="238042" cy="238043"/>
            <a:chOff x="7771514" y="3652135"/>
            <a:chExt cx="238042" cy="238043"/>
          </a:xfrm>
        </p:grpSpPr>
        <p:sp>
          <p:nvSpPr>
            <p:cNvPr id="161" name="RbNavigator">
              <a:extLst>
                <a:ext uri="{FF2B5EF4-FFF2-40B4-BE49-F238E27FC236}">
                  <a16:creationId xmlns:a16="http://schemas.microsoft.com/office/drawing/2014/main" id="{A5BE596F-D3F3-41E6-94C3-E5251530E430}"/>
                </a:ext>
              </a:extLst>
            </p:cNvPr>
            <p:cNvSpPr txBox="1">
              <a:spLocks/>
            </p:cNvSpPr>
            <p:nvPr/>
          </p:nvSpPr>
          <p:spPr>
            <a:xfrm>
              <a:off x="7771514" y="3652136"/>
              <a:ext cx="238042" cy="238042"/>
            </a:xfrm>
            <a:prstGeom prst="rect">
              <a:avLst/>
            </a:prstGeom>
            <a:solidFill>
              <a:schemeClr val="accent5"/>
            </a:solidFill>
            <a:ln w="9525">
              <a:solidFill>
                <a:schemeClr val="tx2"/>
              </a:solidFill>
            </a:ln>
          </p:spPr>
          <p:txBody>
            <a:bodyPr vert="horz" wrap="none" lIns="0" tIns="0" rIns="0" bIns="0" rtlCol="0" anchor="ctr">
              <a:noAutofit/>
            </a:bodyPr>
            <a:lstStyle/>
            <a:p>
              <a:pPr algn="ctr"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kumimoji="1" lang="sv-SE" sz="1300" b="1" dirty="0">
                <a:solidFill>
                  <a:srgbClr val="FFFFFF"/>
                </a:solidFill>
                <a:cs typeface="Arial Narrow" pitchFamily="34" charset="0"/>
              </a:endParaRPr>
            </a:p>
          </p:txBody>
        </p:sp>
        <p:sp>
          <p:nvSpPr>
            <p:cNvPr id="162" name="Right Triangle 247">
              <a:extLst>
                <a:ext uri="{FF2B5EF4-FFF2-40B4-BE49-F238E27FC236}">
                  <a16:creationId xmlns:a16="http://schemas.microsoft.com/office/drawing/2014/main" id="{E705725E-A645-4629-86A0-DC39B3BEEA3A}"/>
                </a:ext>
              </a:extLst>
            </p:cNvPr>
            <p:cNvSpPr>
              <a:spLocks/>
            </p:cNvSpPr>
            <p:nvPr/>
          </p:nvSpPr>
          <p:spPr>
            <a:xfrm flipH="1">
              <a:off x="7771514" y="3652135"/>
              <a:ext cx="238042" cy="238042"/>
            </a:xfrm>
            <a:prstGeom prst="rtTriangle">
              <a:avLst/>
            </a:prstGeom>
            <a:solidFill>
              <a:schemeClr val="accent3"/>
            </a:solidFill>
            <a:ln w="9525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sv-SE" sz="1500" dirty="0">
                <a:solidFill>
                  <a:srgbClr val="000000"/>
                </a:solidFill>
              </a:endParaRPr>
            </a:p>
          </p:txBody>
        </p:sp>
        <p:sp>
          <p:nvSpPr>
            <p:cNvPr id="163" name="RBContent116">
              <a:extLst>
                <a:ext uri="{FF2B5EF4-FFF2-40B4-BE49-F238E27FC236}">
                  <a16:creationId xmlns:a16="http://schemas.microsoft.com/office/drawing/2014/main" id="{6008B729-4E32-4B2F-B501-A5215B58FD03}"/>
                </a:ext>
              </a:extLst>
            </p:cNvPr>
            <p:cNvSpPr txBox="1">
              <a:spLocks/>
            </p:cNvSpPr>
            <p:nvPr/>
          </p:nvSpPr>
          <p:spPr>
            <a:xfrm>
              <a:off x="7771514" y="3685785"/>
              <a:ext cx="238042" cy="180049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</a:pPr>
              <a:r>
                <a:rPr lang="sv-SE" sz="1300" b="1" dirty="0">
                  <a:solidFill>
                    <a:srgbClr val="FFFFFF"/>
                  </a:solidFill>
                  <a:sym typeface="+mn-lt"/>
                </a:rPr>
                <a:t>15</a:t>
              </a:r>
            </a:p>
          </p:txBody>
        </p:sp>
      </p:grpSp>
      <p:sp>
        <p:nvSpPr>
          <p:cNvPr id="156" name="RBContent3">
            <a:extLst>
              <a:ext uri="{FF2B5EF4-FFF2-40B4-BE49-F238E27FC236}">
                <a16:creationId xmlns:a16="http://schemas.microsoft.com/office/drawing/2014/main" id="{9721A2C8-2628-49C4-BF3A-23361B5F412F}"/>
              </a:ext>
            </a:extLst>
          </p:cNvPr>
          <p:cNvSpPr txBox="1">
            <a:spLocks/>
          </p:cNvSpPr>
          <p:nvPr/>
        </p:nvSpPr>
        <p:spPr>
          <a:xfrm>
            <a:off x="8083522" y="4011806"/>
            <a:ext cx="1610233" cy="15234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SzPct val="100000"/>
            </a:pPr>
            <a:r>
              <a:rPr lang="sv-SE" sz="1100" dirty="0">
                <a:solidFill>
                  <a:srgbClr val="000000"/>
                </a:solidFill>
                <a:sym typeface="+mn-lt"/>
              </a:rPr>
              <a:t>Optisk färgsortering  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7772228" y="3964307"/>
            <a:ext cx="238042" cy="238043"/>
            <a:chOff x="7772228" y="3967865"/>
            <a:chExt cx="238042" cy="238043"/>
          </a:xfrm>
        </p:grpSpPr>
        <p:sp>
          <p:nvSpPr>
            <p:cNvPr id="164" name="RbNavigator">
              <a:extLst>
                <a:ext uri="{FF2B5EF4-FFF2-40B4-BE49-F238E27FC236}">
                  <a16:creationId xmlns:a16="http://schemas.microsoft.com/office/drawing/2014/main" id="{366FEBEC-DCCA-4AFB-AD7C-71C0441A7E5A}"/>
                </a:ext>
              </a:extLst>
            </p:cNvPr>
            <p:cNvSpPr txBox="1">
              <a:spLocks/>
            </p:cNvSpPr>
            <p:nvPr/>
          </p:nvSpPr>
          <p:spPr>
            <a:xfrm>
              <a:off x="7772228" y="3967866"/>
              <a:ext cx="238042" cy="238042"/>
            </a:xfrm>
            <a:prstGeom prst="rect">
              <a:avLst/>
            </a:prstGeom>
            <a:solidFill>
              <a:schemeClr val="accent5"/>
            </a:solidFill>
            <a:ln w="9525">
              <a:solidFill>
                <a:schemeClr val="tx2"/>
              </a:solidFill>
            </a:ln>
          </p:spPr>
          <p:txBody>
            <a:bodyPr vert="horz" wrap="none" lIns="0" tIns="0" rIns="0" bIns="0" rtlCol="0" anchor="ctr">
              <a:noAutofit/>
            </a:bodyPr>
            <a:lstStyle/>
            <a:p>
              <a:pPr algn="ctr"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kumimoji="1" lang="sv-SE" sz="1300" b="1" dirty="0">
                <a:solidFill>
                  <a:srgbClr val="FFFFFF"/>
                </a:solidFill>
                <a:cs typeface="Arial Narrow" pitchFamily="34" charset="0"/>
              </a:endParaRPr>
            </a:p>
          </p:txBody>
        </p:sp>
        <p:sp>
          <p:nvSpPr>
            <p:cNvPr id="165" name="Right Triangle 251">
              <a:extLst>
                <a:ext uri="{FF2B5EF4-FFF2-40B4-BE49-F238E27FC236}">
                  <a16:creationId xmlns:a16="http://schemas.microsoft.com/office/drawing/2014/main" id="{B7E7BC97-4526-42E7-86CB-E1A8AAC7BBB5}"/>
                </a:ext>
              </a:extLst>
            </p:cNvPr>
            <p:cNvSpPr>
              <a:spLocks/>
            </p:cNvSpPr>
            <p:nvPr/>
          </p:nvSpPr>
          <p:spPr>
            <a:xfrm flipH="1">
              <a:off x="7772228" y="3967865"/>
              <a:ext cx="238042" cy="238042"/>
            </a:xfrm>
            <a:prstGeom prst="rtTriangle">
              <a:avLst/>
            </a:prstGeom>
            <a:solidFill>
              <a:schemeClr val="accent3"/>
            </a:solidFill>
            <a:ln w="9525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sv-SE" sz="1500" dirty="0">
                <a:solidFill>
                  <a:srgbClr val="000000"/>
                </a:solidFill>
              </a:endParaRPr>
            </a:p>
          </p:txBody>
        </p:sp>
        <p:sp>
          <p:nvSpPr>
            <p:cNvPr id="166" name="RBContent116">
              <a:extLst>
                <a:ext uri="{FF2B5EF4-FFF2-40B4-BE49-F238E27FC236}">
                  <a16:creationId xmlns:a16="http://schemas.microsoft.com/office/drawing/2014/main" id="{50A39B74-6942-41A3-87FE-4C322F34919E}"/>
                </a:ext>
              </a:extLst>
            </p:cNvPr>
            <p:cNvSpPr txBox="1">
              <a:spLocks/>
            </p:cNvSpPr>
            <p:nvPr/>
          </p:nvSpPr>
          <p:spPr>
            <a:xfrm>
              <a:off x="7772228" y="4001515"/>
              <a:ext cx="238042" cy="180049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</a:pPr>
              <a:r>
                <a:rPr lang="sv-SE" sz="1300" b="1" dirty="0">
                  <a:solidFill>
                    <a:srgbClr val="FFFFFF"/>
                  </a:solidFill>
                  <a:sym typeface="+mn-lt"/>
                </a:rPr>
                <a:t>16</a:t>
              </a:r>
            </a:p>
          </p:txBody>
        </p:sp>
      </p:grpSp>
      <p:sp>
        <p:nvSpPr>
          <p:cNvPr id="167" name="TextBox 64">
            <a:extLst>
              <a:ext uri="{FF2B5EF4-FFF2-40B4-BE49-F238E27FC236}">
                <a16:creationId xmlns:a16="http://schemas.microsoft.com/office/drawing/2014/main" id="{8F8D7799-DFEC-4EAD-9120-0625B7B068CD}"/>
              </a:ext>
            </a:extLst>
          </p:cNvPr>
          <p:cNvSpPr txBox="1"/>
          <p:nvPr/>
        </p:nvSpPr>
        <p:spPr>
          <a:xfrm>
            <a:off x="2784612" y="5682120"/>
            <a:ext cx="1425390" cy="4247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200" dirty="0">
                <a:solidFill>
                  <a:schemeClr val="accent3"/>
                </a:solidFill>
                <a:cs typeface="Arial" charset="0"/>
              </a:rPr>
              <a:t>Mötande av FTI:s 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200" dirty="0">
                <a:solidFill>
                  <a:schemeClr val="accent3"/>
                </a:solidFill>
                <a:cs typeface="Arial" charset="0"/>
              </a:rPr>
              <a:t>fokusområden</a:t>
            </a:r>
          </a:p>
        </p:txBody>
      </p:sp>
      <p:sp>
        <p:nvSpPr>
          <p:cNvPr id="168" name="TextBox 65">
            <a:extLst>
              <a:ext uri="{FF2B5EF4-FFF2-40B4-BE49-F238E27FC236}">
                <a16:creationId xmlns:a16="http://schemas.microsoft.com/office/drawing/2014/main" id="{B0725418-9200-4336-905D-F9A313C56008}"/>
              </a:ext>
            </a:extLst>
          </p:cNvPr>
          <p:cNvSpPr txBox="1"/>
          <p:nvPr/>
        </p:nvSpPr>
        <p:spPr>
          <a:xfrm rot="16200000">
            <a:off x="348666" y="3989220"/>
            <a:ext cx="2029172" cy="283460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200" dirty="0">
                <a:solidFill>
                  <a:schemeClr val="accent3"/>
                </a:solidFill>
                <a:cs typeface="Arial Narrow" pitchFamily="34" charset="0"/>
              </a:rPr>
              <a:t>Förväntan om närhet till fastighetsgräns</a:t>
            </a:r>
            <a:endParaRPr lang="sv-SE" sz="1200" baseline="30000" dirty="0">
              <a:solidFill>
                <a:schemeClr val="accent3"/>
              </a:solidFill>
              <a:cs typeface="Arial" charset="0"/>
            </a:endParaRPr>
          </a:p>
        </p:txBody>
      </p:sp>
      <p:sp>
        <p:nvSpPr>
          <p:cNvPr id="169" name="TextBox 68">
            <a:extLst>
              <a:ext uri="{FF2B5EF4-FFF2-40B4-BE49-F238E27FC236}">
                <a16:creationId xmlns:a16="http://schemas.microsoft.com/office/drawing/2014/main" id="{136E31A6-164A-43B1-B78D-BB59F36FFA05}"/>
              </a:ext>
            </a:extLst>
          </p:cNvPr>
          <p:cNvSpPr txBox="1"/>
          <p:nvPr/>
        </p:nvSpPr>
        <p:spPr>
          <a:xfrm>
            <a:off x="5059924" y="5653484"/>
            <a:ext cx="280526" cy="166199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sv-SE" sz="1200" dirty="0">
                <a:cs typeface="Arial Narrow" pitchFamily="34" charset="0"/>
              </a:rPr>
              <a:t>Hög</a:t>
            </a:r>
          </a:p>
        </p:txBody>
      </p:sp>
      <p:sp>
        <p:nvSpPr>
          <p:cNvPr id="170" name="TextBox 69">
            <a:extLst>
              <a:ext uri="{FF2B5EF4-FFF2-40B4-BE49-F238E27FC236}">
                <a16:creationId xmlns:a16="http://schemas.microsoft.com/office/drawing/2014/main" id="{B0C852FA-A6A0-48D8-8A41-6CEFEF04BDD0}"/>
              </a:ext>
            </a:extLst>
          </p:cNvPr>
          <p:cNvSpPr txBox="1"/>
          <p:nvPr/>
        </p:nvSpPr>
        <p:spPr>
          <a:xfrm>
            <a:off x="1719138" y="5653484"/>
            <a:ext cx="254878" cy="166199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sv-SE" sz="1200" dirty="0">
                <a:cs typeface="Arial Narrow" pitchFamily="34" charset="0"/>
              </a:rPr>
              <a:t>Låg</a:t>
            </a:r>
          </a:p>
        </p:txBody>
      </p:sp>
      <p:sp>
        <p:nvSpPr>
          <p:cNvPr id="171" name="TextBox 70">
            <a:extLst>
              <a:ext uri="{FF2B5EF4-FFF2-40B4-BE49-F238E27FC236}">
                <a16:creationId xmlns:a16="http://schemas.microsoft.com/office/drawing/2014/main" id="{3A5514F3-BA65-4FEC-A850-1BC55991D3F6}"/>
              </a:ext>
            </a:extLst>
          </p:cNvPr>
          <p:cNvSpPr txBox="1"/>
          <p:nvPr/>
        </p:nvSpPr>
        <p:spPr>
          <a:xfrm>
            <a:off x="1368103" y="5383490"/>
            <a:ext cx="254878" cy="166199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lstStyle/>
          <a:p>
            <a:pPr algn="r"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sv-SE" sz="1200" dirty="0">
                <a:cs typeface="Arial Narrow" pitchFamily="34" charset="0"/>
              </a:rPr>
              <a:t>Låg</a:t>
            </a:r>
          </a:p>
        </p:txBody>
      </p:sp>
      <p:sp>
        <p:nvSpPr>
          <p:cNvPr id="172" name="TextBox 71">
            <a:extLst>
              <a:ext uri="{FF2B5EF4-FFF2-40B4-BE49-F238E27FC236}">
                <a16:creationId xmlns:a16="http://schemas.microsoft.com/office/drawing/2014/main" id="{7E758233-33C4-49E8-867E-07962DF34E10}"/>
              </a:ext>
            </a:extLst>
          </p:cNvPr>
          <p:cNvSpPr txBox="1"/>
          <p:nvPr/>
        </p:nvSpPr>
        <p:spPr>
          <a:xfrm>
            <a:off x="1366683" y="2674647"/>
            <a:ext cx="280526" cy="166199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lstStyle/>
          <a:p>
            <a:pPr algn="r"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sv-SE" sz="1200" dirty="0">
                <a:cs typeface="Arial Narrow" pitchFamily="34" charset="0"/>
              </a:rPr>
              <a:t>Hög</a:t>
            </a:r>
          </a:p>
        </p:txBody>
      </p:sp>
      <p:sp>
        <p:nvSpPr>
          <p:cNvPr id="173" name="Rectangle 72">
            <a:extLst>
              <a:ext uri="{FF2B5EF4-FFF2-40B4-BE49-F238E27FC236}">
                <a16:creationId xmlns:a16="http://schemas.microsoft.com/office/drawing/2014/main" id="{226870D5-E40A-4934-98DD-68FF2D84D1D2}"/>
              </a:ext>
            </a:extLst>
          </p:cNvPr>
          <p:cNvSpPr/>
          <p:nvPr/>
        </p:nvSpPr>
        <p:spPr bwMode="auto">
          <a:xfrm flipH="1" flipV="1">
            <a:off x="3514101" y="4130962"/>
            <a:ext cx="1807783" cy="145314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sv-SE" sz="12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74" name="Rectangle 73">
            <a:extLst>
              <a:ext uri="{FF2B5EF4-FFF2-40B4-BE49-F238E27FC236}">
                <a16:creationId xmlns:a16="http://schemas.microsoft.com/office/drawing/2014/main" id="{A5B85AA5-1A3B-442E-8B76-A354E7D9E3E4}"/>
              </a:ext>
            </a:extLst>
          </p:cNvPr>
          <p:cNvSpPr/>
          <p:nvPr/>
        </p:nvSpPr>
        <p:spPr bwMode="auto">
          <a:xfrm flipH="1" flipV="1">
            <a:off x="1706320" y="4130962"/>
            <a:ext cx="1807783" cy="145314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sv-SE" sz="12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5" name="Rectangle 74">
            <a:extLst>
              <a:ext uri="{FF2B5EF4-FFF2-40B4-BE49-F238E27FC236}">
                <a16:creationId xmlns:a16="http://schemas.microsoft.com/office/drawing/2014/main" id="{4489615A-90F2-484E-A468-14CD63F4B681}"/>
              </a:ext>
            </a:extLst>
          </p:cNvPr>
          <p:cNvSpPr/>
          <p:nvPr/>
        </p:nvSpPr>
        <p:spPr bwMode="auto">
          <a:xfrm flipH="1" flipV="1">
            <a:off x="1706320" y="2677794"/>
            <a:ext cx="1807783" cy="145314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sv-SE" sz="12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76" name="Rectangle 75">
            <a:extLst>
              <a:ext uri="{FF2B5EF4-FFF2-40B4-BE49-F238E27FC236}">
                <a16:creationId xmlns:a16="http://schemas.microsoft.com/office/drawing/2014/main" id="{6EC05951-F2F6-47CC-99B9-3C37DCE1C2A4}"/>
              </a:ext>
            </a:extLst>
          </p:cNvPr>
          <p:cNvSpPr/>
          <p:nvPr/>
        </p:nvSpPr>
        <p:spPr bwMode="auto">
          <a:xfrm flipH="1" flipV="1">
            <a:off x="3514101" y="2677794"/>
            <a:ext cx="1807783" cy="1453146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sv-SE" sz="12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97" name="RbLeanShape Right Angle 5">
            <a:extLst>
              <a:ext uri="{FF2B5EF4-FFF2-40B4-BE49-F238E27FC236}">
                <a16:creationId xmlns:a16="http://schemas.microsoft.com/office/drawing/2014/main" id="{5FC03703-3AD0-4C9B-8AB8-5918B433F68D}"/>
              </a:ext>
            </a:extLst>
          </p:cNvPr>
          <p:cNvSpPr/>
          <p:nvPr/>
        </p:nvSpPr>
        <p:spPr>
          <a:xfrm flipV="1">
            <a:off x="1714778" y="2464969"/>
            <a:ext cx="3795127" cy="3119134"/>
          </a:xfrm>
          <a:custGeom>
            <a:avLst/>
            <a:gdLst>
              <a:gd name="connsiteX0" fmla="*/ 1270000 w 1270000"/>
              <a:gd name="connsiteY0" fmla="*/ 0 h 476250"/>
              <a:gd name="connsiteX1" fmla="*/ 0 w 1270000"/>
              <a:gd name="connsiteY1" fmla="*/ 0 h 476250"/>
              <a:gd name="connsiteX2" fmla="*/ 0 w 1270000"/>
              <a:gd name="connsiteY2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0000" h="476250">
                <a:moveTo>
                  <a:pt x="1270000" y="0"/>
                </a:moveTo>
                <a:lnTo>
                  <a:pt x="0" y="0"/>
                </a:lnTo>
                <a:lnTo>
                  <a:pt x="0" y="476250"/>
                </a:lnTo>
              </a:path>
            </a:pathLst>
          </a:custGeom>
          <a:ln w="22225">
            <a:solidFill>
              <a:schemeClr val="accent3"/>
            </a:solidFill>
            <a:headEnd type="triangle" w="lg" len="lg"/>
            <a:tailEnd type="triangle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fontAlgn="base">
              <a:lnSpc>
                <a:spcPct val="90000"/>
              </a:lnSpc>
              <a:spcAft>
                <a:spcPct val="0"/>
              </a:spcAft>
            </a:pPr>
            <a:endParaRPr lang="sv-SE" sz="1200" b="1" dirty="0">
              <a:solidFill>
                <a:srgbClr val="000000"/>
              </a:solidFill>
            </a:endParaRPr>
          </a:p>
        </p:txBody>
      </p:sp>
      <p:sp>
        <p:nvSpPr>
          <p:cNvPr id="198" name="RbLeanShape Left Angle 6">
            <a:extLst>
              <a:ext uri="{FF2B5EF4-FFF2-40B4-BE49-F238E27FC236}">
                <a16:creationId xmlns:a16="http://schemas.microsoft.com/office/drawing/2014/main" id="{85A2015C-819B-46A7-A8E0-C00BF43291C6}"/>
              </a:ext>
            </a:extLst>
          </p:cNvPr>
          <p:cNvSpPr/>
          <p:nvPr/>
        </p:nvSpPr>
        <p:spPr>
          <a:xfrm>
            <a:off x="1187311" y="2320319"/>
            <a:ext cx="4478069" cy="3787239"/>
          </a:xfrm>
          <a:custGeom>
            <a:avLst/>
            <a:gdLst>
              <a:gd name="connsiteX0" fmla="*/ 0 w 1270000"/>
              <a:gd name="connsiteY0" fmla="*/ 0 h 476250"/>
              <a:gd name="connsiteX1" fmla="*/ 1270000 w 1270000"/>
              <a:gd name="connsiteY1" fmla="*/ 0 h 476250"/>
              <a:gd name="connsiteX2" fmla="*/ 1270000 w 1270000"/>
              <a:gd name="connsiteY2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0000" h="476250">
                <a:moveTo>
                  <a:pt x="0" y="0"/>
                </a:moveTo>
                <a:lnTo>
                  <a:pt x="1270000" y="0"/>
                </a:lnTo>
                <a:lnTo>
                  <a:pt x="1270000" y="476250"/>
                </a:lnTo>
              </a:path>
            </a:pathLst>
          </a:custGeom>
          <a:ln w="952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fontAlgn="base">
              <a:lnSpc>
                <a:spcPct val="90000"/>
              </a:lnSpc>
              <a:spcAft>
                <a:spcPct val="0"/>
              </a:spcAft>
            </a:pPr>
            <a:endParaRPr lang="sv-SE" sz="1200" b="1" dirty="0">
              <a:solidFill>
                <a:srgbClr val="000000"/>
              </a:solidFill>
            </a:endParaRPr>
          </a:p>
        </p:txBody>
      </p:sp>
      <p:cxnSp>
        <p:nvCxnSpPr>
          <p:cNvPr id="229" name="Gerader Verbinder 228">
            <a:extLst>
              <a:ext uri="{FF2B5EF4-FFF2-40B4-BE49-F238E27FC236}">
                <a16:creationId xmlns:a16="http://schemas.microsoft.com/office/drawing/2014/main" id="{0BAD0499-EF2C-4ADD-8067-E8BC59AE5B71}"/>
              </a:ext>
            </a:extLst>
          </p:cNvPr>
          <p:cNvCxnSpPr>
            <a:cxnSpLocks/>
          </p:cNvCxnSpPr>
          <p:nvPr/>
        </p:nvCxnSpPr>
        <p:spPr>
          <a:xfrm>
            <a:off x="7678932" y="5591175"/>
            <a:ext cx="0" cy="523875"/>
          </a:xfrm>
          <a:prstGeom prst="line">
            <a:avLst/>
          </a:prstGeom>
          <a:ln w="9525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Gerader Verbinder 229">
            <a:extLst>
              <a:ext uri="{FF2B5EF4-FFF2-40B4-BE49-F238E27FC236}">
                <a16:creationId xmlns:a16="http://schemas.microsoft.com/office/drawing/2014/main" id="{05726AB8-03F2-424A-8EB8-F6924C0A0DDA}"/>
              </a:ext>
            </a:extLst>
          </p:cNvPr>
          <p:cNvCxnSpPr>
            <a:cxnSpLocks/>
          </p:cNvCxnSpPr>
          <p:nvPr/>
        </p:nvCxnSpPr>
        <p:spPr>
          <a:xfrm>
            <a:off x="9851764" y="2568474"/>
            <a:ext cx="0" cy="3560722"/>
          </a:xfrm>
          <a:prstGeom prst="line">
            <a:avLst/>
          </a:prstGeom>
          <a:ln w="9525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RbNavigator">
            <a:extLst>
              <a:ext uri="{FF2B5EF4-FFF2-40B4-BE49-F238E27FC236}">
                <a16:creationId xmlns:a16="http://schemas.microsoft.com/office/drawing/2014/main" id="{D00BA70B-8F64-45D3-907D-A64B8A1B3B8F}"/>
              </a:ext>
            </a:extLst>
          </p:cNvPr>
          <p:cNvSpPr txBox="1"/>
          <p:nvPr/>
        </p:nvSpPr>
        <p:spPr>
          <a:xfrm flipH="1">
            <a:off x="4068816" y="2773781"/>
            <a:ext cx="238042" cy="23804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vert="horz" wrap="none" lIns="0" tIns="0" rIns="0" bIns="0" rtlCol="0" anchor="ctr">
            <a:noAutofit/>
          </a:bodyPr>
          <a:lstStyle>
            <a:defPPr>
              <a:defRPr lang="de-DE"/>
            </a:defPPr>
            <a:lvl1pPr algn="ctr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defRPr kumimoji="1">
                <a:solidFill>
                  <a:sysClr val="windowText" lastClr="000000"/>
                </a:solidFill>
                <a:latin typeface="+mn-lt"/>
                <a:cs typeface="Arial Narrow" pitchFamily="34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sv-SE" sz="1200" b="1" dirty="0"/>
              <a:t>1</a:t>
            </a:r>
          </a:p>
        </p:txBody>
      </p:sp>
      <p:sp>
        <p:nvSpPr>
          <p:cNvPr id="243" name="RbNavigator">
            <a:extLst>
              <a:ext uri="{FF2B5EF4-FFF2-40B4-BE49-F238E27FC236}">
                <a16:creationId xmlns:a16="http://schemas.microsoft.com/office/drawing/2014/main" id="{F31A9AFC-BCE7-4EB2-B9D3-CE8CD53DBC9D}"/>
              </a:ext>
            </a:extLst>
          </p:cNvPr>
          <p:cNvSpPr txBox="1"/>
          <p:nvPr/>
        </p:nvSpPr>
        <p:spPr>
          <a:xfrm flipH="1">
            <a:off x="4640135" y="2971803"/>
            <a:ext cx="238042" cy="23804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vert="horz" wrap="none" lIns="0" tIns="0" rIns="0" bIns="0" rtlCol="0" anchor="ctr">
            <a:noAutofit/>
          </a:bodyPr>
          <a:lstStyle>
            <a:defPPr>
              <a:defRPr lang="de-DE"/>
            </a:defPPr>
            <a:lvl1pPr algn="ctr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defRPr kumimoji="1">
                <a:solidFill>
                  <a:sysClr val="windowText" lastClr="000000"/>
                </a:solidFill>
                <a:latin typeface="+mn-lt"/>
                <a:cs typeface="Arial Narrow" pitchFamily="34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sv-SE" sz="1200" b="1" dirty="0"/>
              <a:t>3</a:t>
            </a:r>
          </a:p>
        </p:txBody>
      </p:sp>
      <p:sp>
        <p:nvSpPr>
          <p:cNvPr id="244" name="RbNavigator">
            <a:extLst>
              <a:ext uri="{FF2B5EF4-FFF2-40B4-BE49-F238E27FC236}">
                <a16:creationId xmlns:a16="http://schemas.microsoft.com/office/drawing/2014/main" id="{52D13790-7D1D-4C5F-9D63-998D25832867}"/>
              </a:ext>
            </a:extLst>
          </p:cNvPr>
          <p:cNvSpPr txBox="1"/>
          <p:nvPr/>
        </p:nvSpPr>
        <p:spPr>
          <a:xfrm flipH="1">
            <a:off x="5003057" y="2729159"/>
            <a:ext cx="238042" cy="23804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vert="horz" wrap="none" lIns="0" tIns="0" rIns="0" bIns="0" rtlCol="0" anchor="ctr">
            <a:noAutofit/>
          </a:bodyPr>
          <a:lstStyle>
            <a:defPPr>
              <a:defRPr lang="de-DE"/>
            </a:defPPr>
            <a:lvl1pPr algn="ctr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defRPr kumimoji="1">
                <a:solidFill>
                  <a:sysClr val="windowText" lastClr="000000"/>
                </a:solidFill>
                <a:latin typeface="+mn-lt"/>
                <a:cs typeface="Arial Narrow" pitchFamily="34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sv-SE" sz="1200" b="1" dirty="0"/>
              <a:t>4</a:t>
            </a:r>
          </a:p>
        </p:txBody>
      </p:sp>
      <p:sp>
        <p:nvSpPr>
          <p:cNvPr id="245" name="RbNavigator">
            <a:extLst>
              <a:ext uri="{FF2B5EF4-FFF2-40B4-BE49-F238E27FC236}">
                <a16:creationId xmlns:a16="http://schemas.microsoft.com/office/drawing/2014/main" id="{252F72E8-FE8D-44DC-AC85-B5B4F558D161}"/>
              </a:ext>
            </a:extLst>
          </p:cNvPr>
          <p:cNvSpPr txBox="1"/>
          <p:nvPr/>
        </p:nvSpPr>
        <p:spPr>
          <a:xfrm flipH="1">
            <a:off x="4907029" y="2958501"/>
            <a:ext cx="238042" cy="23804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vert="horz" wrap="none" lIns="0" tIns="0" rIns="0" bIns="0" rtlCol="0" anchor="ctr">
            <a:noAutofit/>
          </a:bodyPr>
          <a:lstStyle>
            <a:defPPr>
              <a:defRPr lang="de-DE"/>
            </a:defPPr>
            <a:lvl1pPr algn="ctr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defRPr kumimoji="1">
                <a:solidFill>
                  <a:sysClr val="windowText" lastClr="000000"/>
                </a:solidFill>
                <a:latin typeface="+mn-lt"/>
                <a:cs typeface="Arial Narrow" pitchFamily="34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sv-SE" sz="1200" b="1" dirty="0"/>
              <a:t>19</a:t>
            </a:r>
          </a:p>
        </p:txBody>
      </p:sp>
      <p:sp>
        <p:nvSpPr>
          <p:cNvPr id="246" name="RbNavigator">
            <a:extLst>
              <a:ext uri="{FF2B5EF4-FFF2-40B4-BE49-F238E27FC236}">
                <a16:creationId xmlns:a16="http://schemas.microsoft.com/office/drawing/2014/main" id="{EA6DBAC3-13FD-4414-BE26-18AAADF251C0}"/>
              </a:ext>
            </a:extLst>
          </p:cNvPr>
          <p:cNvSpPr txBox="1"/>
          <p:nvPr/>
        </p:nvSpPr>
        <p:spPr>
          <a:xfrm flipH="1">
            <a:off x="4743587" y="2748463"/>
            <a:ext cx="238042" cy="23804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vert="horz" wrap="none" lIns="0" tIns="0" rIns="0" bIns="0" rtlCol="0" anchor="ctr">
            <a:noAutofit/>
          </a:bodyPr>
          <a:lstStyle>
            <a:defPPr>
              <a:defRPr lang="de-DE"/>
            </a:defPPr>
            <a:lvl1pPr algn="ctr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defRPr kumimoji="1">
                <a:solidFill>
                  <a:sysClr val="windowText" lastClr="000000"/>
                </a:solidFill>
                <a:latin typeface="+mn-lt"/>
                <a:cs typeface="Arial Narrow" pitchFamily="34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sv-SE" sz="1200" b="1" dirty="0"/>
              <a:t>20</a:t>
            </a:r>
          </a:p>
        </p:txBody>
      </p:sp>
      <p:sp>
        <p:nvSpPr>
          <p:cNvPr id="247" name="RbNavigator">
            <a:extLst>
              <a:ext uri="{FF2B5EF4-FFF2-40B4-BE49-F238E27FC236}">
                <a16:creationId xmlns:a16="http://schemas.microsoft.com/office/drawing/2014/main" id="{AA17D044-A28E-4A8F-9347-DEA90BB04881}"/>
              </a:ext>
            </a:extLst>
          </p:cNvPr>
          <p:cNvSpPr txBox="1"/>
          <p:nvPr/>
        </p:nvSpPr>
        <p:spPr>
          <a:xfrm flipH="1">
            <a:off x="4244473" y="5101795"/>
            <a:ext cx="238042" cy="23804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/>
            </a:solidFill>
          </a:ln>
        </p:spPr>
        <p:txBody>
          <a:bodyPr vert="horz" wrap="none" lIns="0" tIns="0" rIns="0" bIns="0" rtlCol="0" anchor="ctr">
            <a:noAutofit/>
          </a:bodyPr>
          <a:lstStyle>
            <a:defPPr>
              <a:defRPr lang="de-DE"/>
            </a:defPPr>
            <a:lvl1pPr algn="ctr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defRPr kumimoji="1">
                <a:solidFill>
                  <a:schemeClr val="bg1"/>
                </a:solidFill>
                <a:latin typeface="+mn-lt"/>
                <a:cs typeface="Arial Narrow" pitchFamily="34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sv-SE" sz="1200" b="1" dirty="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248" name="RbNavigator">
            <a:extLst>
              <a:ext uri="{FF2B5EF4-FFF2-40B4-BE49-F238E27FC236}">
                <a16:creationId xmlns:a16="http://schemas.microsoft.com/office/drawing/2014/main" id="{83EC1E83-5D4B-48A1-B5E1-0FA1CA68BFAA}"/>
              </a:ext>
            </a:extLst>
          </p:cNvPr>
          <p:cNvSpPr txBox="1"/>
          <p:nvPr/>
        </p:nvSpPr>
        <p:spPr>
          <a:xfrm flipH="1">
            <a:off x="1986704" y="2759392"/>
            <a:ext cx="238042" cy="238042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accent5"/>
            </a:solidFill>
          </a:ln>
        </p:spPr>
        <p:txBody>
          <a:bodyPr vert="horz" wrap="none" lIns="0" tIns="0" rIns="0" bIns="0" rtlCol="0" anchor="ctr">
            <a:noAutofit/>
          </a:bodyPr>
          <a:lstStyle>
            <a:defPPr>
              <a:defRPr lang="de-DE"/>
            </a:defPPr>
            <a:lvl1pPr algn="ctr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defRPr kumimoji="1">
                <a:solidFill>
                  <a:sysClr val="windowText" lastClr="000000"/>
                </a:solidFill>
                <a:latin typeface="+mn-lt"/>
                <a:cs typeface="Arial Narrow" pitchFamily="34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sv-SE" sz="1200" b="1" dirty="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249" name="RbNavigator">
            <a:extLst>
              <a:ext uri="{FF2B5EF4-FFF2-40B4-BE49-F238E27FC236}">
                <a16:creationId xmlns:a16="http://schemas.microsoft.com/office/drawing/2014/main" id="{448AD142-0B49-41B0-86AE-8F553822FFD4}"/>
              </a:ext>
            </a:extLst>
          </p:cNvPr>
          <p:cNvSpPr txBox="1"/>
          <p:nvPr/>
        </p:nvSpPr>
        <p:spPr>
          <a:xfrm flipH="1">
            <a:off x="1778710" y="2926403"/>
            <a:ext cx="238042" cy="238042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accent5"/>
            </a:solidFill>
          </a:ln>
        </p:spPr>
        <p:txBody>
          <a:bodyPr vert="horz" wrap="none" lIns="0" tIns="0" rIns="0" bIns="0" rtlCol="0" anchor="ctr">
            <a:noAutofit/>
          </a:bodyPr>
          <a:lstStyle>
            <a:defPPr>
              <a:defRPr lang="de-DE"/>
            </a:defPPr>
            <a:lvl1pPr algn="ctr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defRPr kumimoji="1">
                <a:solidFill>
                  <a:sysClr val="windowText" lastClr="000000"/>
                </a:solidFill>
                <a:latin typeface="+mn-lt"/>
                <a:cs typeface="Arial Narrow" pitchFamily="34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sv-SE" sz="1200" b="1" dirty="0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250" name="RbNavigator">
            <a:extLst>
              <a:ext uri="{FF2B5EF4-FFF2-40B4-BE49-F238E27FC236}">
                <a16:creationId xmlns:a16="http://schemas.microsoft.com/office/drawing/2014/main" id="{DF57D108-3393-4750-A38F-D471F7AAEBC9}"/>
              </a:ext>
            </a:extLst>
          </p:cNvPr>
          <p:cNvSpPr txBox="1"/>
          <p:nvPr/>
        </p:nvSpPr>
        <p:spPr>
          <a:xfrm flipH="1">
            <a:off x="4946082" y="4187332"/>
            <a:ext cx="238042" cy="23804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/>
            </a:solidFill>
          </a:ln>
        </p:spPr>
        <p:txBody>
          <a:bodyPr vert="horz" wrap="none" lIns="0" tIns="0" rIns="0" bIns="0" rtlCol="0" anchor="ctr">
            <a:noAutofit/>
          </a:bodyPr>
          <a:lstStyle>
            <a:defPPr>
              <a:defRPr lang="de-DE"/>
            </a:defPPr>
            <a:lvl1pPr algn="ctr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defRPr kumimoji="1">
                <a:solidFill>
                  <a:schemeClr val="bg1"/>
                </a:solidFill>
                <a:latin typeface="+mn-lt"/>
                <a:cs typeface="Arial Narrow" pitchFamily="34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sv-SE" sz="1200" b="1" dirty="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251" name="RbNavigator">
            <a:extLst>
              <a:ext uri="{FF2B5EF4-FFF2-40B4-BE49-F238E27FC236}">
                <a16:creationId xmlns:a16="http://schemas.microsoft.com/office/drawing/2014/main" id="{0477A7E8-0EAA-4654-AB40-372EAEAAD203}"/>
              </a:ext>
            </a:extLst>
          </p:cNvPr>
          <p:cNvSpPr txBox="1"/>
          <p:nvPr/>
        </p:nvSpPr>
        <p:spPr>
          <a:xfrm flipH="1">
            <a:off x="4640135" y="4227896"/>
            <a:ext cx="238042" cy="23804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/>
            </a:solidFill>
          </a:ln>
        </p:spPr>
        <p:txBody>
          <a:bodyPr vert="horz" wrap="none" lIns="0" tIns="0" rIns="0" bIns="0" rtlCol="0" anchor="ctr">
            <a:noAutofit/>
          </a:bodyPr>
          <a:lstStyle>
            <a:defPPr>
              <a:defRPr lang="de-DE"/>
            </a:defPPr>
            <a:lvl1pPr algn="ctr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defRPr kumimoji="1">
                <a:solidFill>
                  <a:schemeClr val="bg1"/>
                </a:solidFill>
                <a:latin typeface="+mn-lt"/>
                <a:cs typeface="Arial Narrow" pitchFamily="34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sv-SE" sz="1200" b="1" dirty="0">
                <a:solidFill>
                  <a:srgbClr val="FFFFFF"/>
                </a:solidFill>
              </a:rPr>
              <a:t>7</a:t>
            </a:r>
          </a:p>
        </p:txBody>
      </p:sp>
      <p:grpSp>
        <p:nvGrpSpPr>
          <p:cNvPr id="252" name="Group 229">
            <a:extLst>
              <a:ext uri="{FF2B5EF4-FFF2-40B4-BE49-F238E27FC236}">
                <a16:creationId xmlns:a16="http://schemas.microsoft.com/office/drawing/2014/main" id="{03BC1C08-6C42-4676-B39D-E603772AD34B}"/>
              </a:ext>
            </a:extLst>
          </p:cNvPr>
          <p:cNvGrpSpPr/>
          <p:nvPr/>
        </p:nvGrpSpPr>
        <p:grpSpPr>
          <a:xfrm>
            <a:off x="3162786" y="4157576"/>
            <a:ext cx="238042" cy="238042"/>
            <a:chOff x="2863474" y="4170822"/>
            <a:chExt cx="252000" cy="252000"/>
          </a:xfrm>
        </p:grpSpPr>
        <p:sp>
          <p:nvSpPr>
            <p:cNvPr id="253" name="RbNavigator">
              <a:extLst>
                <a:ext uri="{FF2B5EF4-FFF2-40B4-BE49-F238E27FC236}">
                  <a16:creationId xmlns:a16="http://schemas.microsoft.com/office/drawing/2014/main" id="{FE4E9CAF-47EC-4E7E-8A05-191CC3C2A16F}"/>
                </a:ext>
              </a:extLst>
            </p:cNvPr>
            <p:cNvSpPr txBox="1"/>
            <p:nvPr/>
          </p:nvSpPr>
          <p:spPr>
            <a:xfrm>
              <a:off x="2863474" y="4170822"/>
              <a:ext cx="252000" cy="252000"/>
            </a:xfrm>
            <a:prstGeom prst="rect">
              <a:avLst/>
            </a:prstGeom>
            <a:solidFill>
              <a:schemeClr val="accent5"/>
            </a:solidFill>
            <a:ln w="9525">
              <a:solidFill>
                <a:schemeClr val="tx2"/>
              </a:solidFill>
            </a:ln>
          </p:spPr>
          <p:txBody>
            <a:bodyPr vert="horz" wrap="none" lIns="0" tIns="0" rIns="0" bIns="0" rtlCol="0" anchor="ctr">
              <a:noAutofit/>
            </a:bodyPr>
            <a:lstStyle/>
            <a:p>
              <a:pPr algn="ctr"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kumimoji="1" lang="sv-SE" sz="1200" b="1" dirty="0">
                <a:solidFill>
                  <a:srgbClr val="FFFFFF"/>
                </a:solidFill>
                <a:cs typeface="Arial Narrow" pitchFamily="34" charset="0"/>
              </a:endParaRPr>
            </a:p>
          </p:txBody>
        </p:sp>
        <p:sp>
          <p:nvSpPr>
            <p:cNvPr id="254" name="Right Triangle 231">
              <a:extLst>
                <a:ext uri="{FF2B5EF4-FFF2-40B4-BE49-F238E27FC236}">
                  <a16:creationId xmlns:a16="http://schemas.microsoft.com/office/drawing/2014/main" id="{E2A040A9-2747-40C9-B230-A3F3DDDB2F45}"/>
                </a:ext>
              </a:extLst>
            </p:cNvPr>
            <p:cNvSpPr/>
            <p:nvPr/>
          </p:nvSpPr>
          <p:spPr>
            <a:xfrm flipH="1">
              <a:off x="2863474" y="4170822"/>
              <a:ext cx="252000" cy="244939"/>
            </a:xfrm>
            <a:prstGeom prst="rtTriangle">
              <a:avLst/>
            </a:prstGeom>
            <a:solidFill>
              <a:schemeClr val="accent3"/>
            </a:solidFill>
            <a:ln w="9525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sv-SE" sz="1200" dirty="0">
                <a:solidFill>
                  <a:srgbClr val="000000"/>
                </a:solidFill>
              </a:endParaRPr>
            </a:p>
          </p:txBody>
        </p:sp>
        <p:sp>
          <p:nvSpPr>
            <p:cNvPr id="255" name="RBContent116">
              <a:extLst>
                <a:ext uri="{FF2B5EF4-FFF2-40B4-BE49-F238E27FC236}">
                  <a16:creationId xmlns:a16="http://schemas.microsoft.com/office/drawing/2014/main" id="{CEAADFCF-B866-4B97-9A10-E5AD5C60ACBB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2863474" y="4206444"/>
              <a:ext cx="252000" cy="180049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</a:pPr>
              <a:r>
                <a:rPr lang="sv-SE" sz="1200" b="1" dirty="0">
                  <a:solidFill>
                    <a:srgbClr val="FFFFFF"/>
                  </a:solidFill>
                  <a:sym typeface="+mn-lt"/>
                </a:rPr>
                <a:t>2</a:t>
              </a:r>
            </a:p>
          </p:txBody>
        </p:sp>
      </p:grpSp>
      <p:grpSp>
        <p:nvGrpSpPr>
          <p:cNvPr id="256" name="Group 245">
            <a:extLst>
              <a:ext uri="{FF2B5EF4-FFF2-40B4-BE49-F238E27FC236}">
                <a16:creationId xmlns:a16="http://schemas.microsoft.com/office/drawing/2014/main" id="{DDC280D4-383B-4CB0-84F3-EDB5B46FA732}"/>
              </a:ext>
            </a:extLst>
          </p:cNvPr>
          <p:cNvGrpSpPr/>
          <p:nvPr/>
        </p:nvGrpSpPr>
        <p:grpSpPr>
          <a:xfrm>
            <a:off x="2288335" y="4592847"/>
            <a:ext cx="238042" cy="238042"/>
            <a:chOff x="1902186" y="4593517"/>
            <a:chExt cx="252000" cy="252000"/>
          </a:xfrm>
        </p:grpSpPr>
        <p:sp>
          <p:nvSpPr>
            <p:cNvPr id="257" name="RbNavigator">
              <a:extLst>
                <a:ext uri="{FF2B5EF4-FFF2-40B4-BE49-F238E27FC236}">
                  <a16:creationId xmlns:a16="http://schemas.microsoft.com/office/drawing/2014/main" id="{550C7F6D-5C28-4100-A479-318975299DA6}"/>
                </a:ext>
              </a:extLst>
            </p:cNvPr>
            <p:cNvSpPr txBox="1"/>
            <p:nvPr/>
          </p:nvSpPr>
          <p:spPr>
            <a:xfrm>
              <a:off x="1902186" y="4593517"/>
              <a:ext cx="252000" cy="252000"/>
            </a:xfrm>
            <a:prstGeom prst="rect">
              <a:avLst/>
            </a:prstGeom>
            <a:solidFill>
              <a:schemeClr val="accent5"/>
            </a:solidFill>
            <a:ln w="9525">
              <a:solidFill>
                <a:schemeClr val="tx2"/>
              </a:solidFill>
            </a:ln>
          </p:spPr>
          <p:txBody>
            <a:bodyPr vert="horz" wrap="none" lIns="0" tIns="0" rIns="0" bIns="0" rtlCol="0" anchor="ctr">
              <a:noAutofit/>
            </a:bodyPr>
            <a:lstStyle/>
            <a:p>
              <a:pPr algn="ctr"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kumimoji="1" lang="sv-SE" sz="1200" b="1" dirty="0">
                <a:solidFill>
                  <a:srgbClr val="FFFFFF"/>
                </a:solidFill>
                <a:cs typeface="Arial Narrow" pitchFamily="34" charset="0"/>
              </a:endParaRPr>
            </a:p>
          </p:txBody>
        </p:sp>
        <p:sp>
          <p:nvSpPr>
            <p:cNvPr id="258" name="Right Triangle 254">
              <a:extLst>
                <a:ext uri="{FF2B5EF4-FFF2-40B4-BE49-F238E27FC236}">
                  <a16:creationId xmlns:a16="http://schemas.microsoft.com/office/drawing/2014/main" id="{DEC83182-9938-423C-BE9D-3CBEBAA44AD6}"/>
                </a:ext>
              </a:extLst>
            </p:cNvPr>
            <p:cNvSpPr/>
            <p:nvPr/>
          </p:nvSpPr>
          <p:spPr>
            <a:xfrm flipH="1">
              <a:off x="1902186" y="4593517"/>
              <a:ext cx="252000" cy="244939"/>
            </a:xfrm>
            <a:prstGeom prst="rtTriangle">
              <a:avLst/>
            </a:prstGeom>
            <a:solidFill>
              <a:schemeClr val="accent3"/>
            </a:solidFill>
            <a:ln w="9525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sv-SE" sz="1200" dirty="0">
                <a:solidFill>
                  <a:srgbClr val="000000"/>
                </a:solidFill>
              </a:endParaRPr>
            </a:p>
          </p:txBody>
        </p:sp>
        <p:sp>
          <p:nvSpPr>
            <p:cNvPr id="259" name="RBContent116">
              <a:extLst>
                <a:ext uri="{FF2B5EF4-FFF2-40B4-BE49-F238E27FC236}">
                  <a16:creationId xmlns:a16="http://schemas.microsoft.com/office/drawing/2014/main" id="{12A45604-2779-49E0-B32A-F196A8D785FA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902186" y="4629139"/>
              <a:ext cx="252000" cy="180049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</a:pPr>
              <a:r>
                <a:rPr lang="sv-SE" sz="1200" b="1" dirty="0">
                  <a:solidFill>
                    <a:srgbClr val="FFFFFF"/>
                  </a:solidFill>
                  <a:sym typeface="+mn-lt"/>
                </a:rPr>
                <a:t>10</a:t>
              </a:r>
            </a:p>
          </p:txBody>
        </p:sp>
      </p:grpSp>
      <p:grpSp>
        <p:nvGrpSpPr>
          <p:cNvPr id="260" name="Group 265">
            <a:extLst>
              <a:ext uri="{FF2B5EF4-FFF2-40B4-BE49-F238E27FC236}">
                <a16:creationId xmlns:a16="http://schemas.microsoft.com/office/drawing/2014/main" id="{8311D85D-E846-4A4F-B1FC-B4528228E789}"/>
              </a:ext>
            </a:extLst>
          </p:cNvPr>
          <p:cNvGrpSpPr/>
          <p:nvPr/>
        </p:nvGrpSpPr>
        <p:grpSpPr>
          <a:xfrm>
            <a:off x="2914917" y="4244430"/>
            <a:ext cx="238042" cy="238043"/>
            <a:chOff x="7515123" y="4561410"/>
            <a:chExt cx="252000" cy="252001"/>
          </a:xfrm>
        </p:grpSpPr>
        <p:sp>
          <p:nvSpPr>
            <p:cNvPr id="261" name="RbNavigator">
              <a:extLst>
                <a:ext uri="{FF2B5EF4-FFF2-40B4-BE49-F238E27FC236}">
                  <a16:creationId xmlns:a16="http://schemas.microsoft.com/office/drawing/2014/main" id="{6425CEB9-D57D-454A-9F77-5BA63D9130C2}"/>
                </a:ext>
              </a:extLst>
            </p:cNvPr>
            <p:cNvSpPr txBox="1">
              <a:spLocks/>
            </p:cNvSpPr>
            <p:nvPr/>
          </p:nvSpPr>
          <p:spPr>
            <a:xfrm>
              <a:off x="7515123" y="4561411"/>
              <a:ext cx="252000" cy="252000"/>
            </a:xfrm>
            <a:prstGeom prst="rect">
              <a:avLst/>
            </a:prstGeom>
            <a:solidFill>
              <a:schemeClr val="accent5"/>
            </a:solidFill>
            <a:ln w="9525">
              <a:solidFill>
                <a:schemeClr val="tx2"/>
              </a:solidFill>
            </a:ln>
          </p:spPr>
          <p:txBody>
            <a:bodyPr vert="horz" wrap="none" lIns="0" tIns="0" rIns="0" bIns="0" rtlCol="0" anchor="ctr">
              <a:noAutofit/>
            </a:bodyPr>
            <a:lstStyle/>
            <a:p>
              <a:pPr algn="ctr"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kumimoji="1" lang="sv-SE" sz="1200" b="1" dirty="0">
                <a:solidFill>
                  <a:srgbClr val="FFFFFF"/>
                </a:solidFill>
                <a:cs typeface="Arial Narrow" pitchFamily="34" charset="0"/>
              </a:endParaRPr>
            </a:p>
          </p:txBody>
        </p:sp>
        <p:sp>
          <p:nvSpPr>
            <p:cNvPr id="262" name="Right Triangle 267">
              <a:extLst>
                <a:ext uri="{FF2B5EF4-FFF2-40B4-BE49-F238E27FC236}">
                  <a16:creationId xmlns:a16="http://schemas.microsoft.com/office/drawing/2014/main" id="{90FB8098-187F-475A-9F9B-4C9EF8029CEB}"/>
                </a:ext>
              </a:extLst>
            </p:cNvPr>
            <p:cNvSpPr>
              <a:spLocks/>
            </p:cNvSpPr>
            <p:nvPr/>
          </p:nvSpPr>
          <p:spPr>
            <a:xfrm flipH="1">
              <a:off x="7515123" y="4561410"/>
              <a:ext cx="252000" cy="252000"/>
            </a:xfrm>
            <a:prstGeom prst="rtTriangle">
              <a:avLst/>
            </a:prstGeom>
            <a:solidFill>
              <a:schemeClr val="accent3"/>
            </a:solidFill>
            <a:ln w="9525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sv-SE" sz="1200" dirty="0">
                <a:solidFill>
                  <a:srgbClr val="000000"/>
                </a:solidFill>
              </a:endParaRPr>
            </a:p>
          </p:txBody>
        </p:sp>
        <p:sp>
          <p:nvSpPr>
            <p:cNvPr id="263" name="RBContent116">
              <a:extLst>
                <a:ext uri="{FF2B5EF4-FFF2-40B4-BE49-F238E27FC236}">
                  <a16:creationId xmlns:a16="http://schemas.microsoft.com/office/drawing/2014/main" id="{7A89E02E-9745-4B44-B7C2-4F03A0A1AC32}"/>
                </a:ext>
              </a:extLst>
            </p:cNvPr>
            <p:cNvSpPr txBox="1">
              <a:spLocks/>
            </p:cNvSpPr>
            <p:nvPr/>
          </p:nvSpPr>
          <p:spPr>
            <a:xfrm>
              <a:off x="7515123" y="4597032"/>
              <a:ext cx="252000" cy="180049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</a:pPr>
              <a:r>
                <a:rPr lang="sv-SE" sz="1200" b="1" dirty="0">
                  <a:solidFill>
                    <a:srgbClr val="FFFFFF"/>
                  </a:solidFill>
                  <a:sym typeface="+mn-lt"/>
                </a:rPr>
                <a:t>16</a:t>
              </a:r>
            </a:p>
          </p:txBody>
        </p:sp>
      </p:grpSp>
      <p:grpSp>
        <p:nvGrpSpPr>
          <p:cNvPr id="264" name="Group 269">
            <a:extLst>
              <a:ext uri="{FF2B5EF4-FFF2-40B4-BE49-F238E27FC236}">
                <a16:creationId xmlns:a16="http://schemas.microsoft.com/office/drawing/2014/main" id="{9587A9C2-7D4F-4E2D-B062-9271663049BA}"/>
              </a:ext>
            </a:extLst>
          </p:cNvPr>
          <p:cNvGrpSpPr/>
          <p:nvPr/>
        </p:nvGrpSpPr>
        <p:grpSpPr>
          <a:xfrm>
            <a:off x="3096117" y="4401638"/>
            <a:ext cx="238042" cy="238043"/>
            <a:chOff x="7514367" y="4227167"/>
            <a:chExt cx="252000" cy="252001"/>
          </a:xfrm>
        </p:grpSpPr>
        <p:sp>
          <p:nvSpPr>
            <p:cNvPr id="265" name="RbNavigator">
              <a:extLst>
                <a:ext uri="{FF2B5EF4-FFF2-40B4-BE49-F238E27FC236}">
                  <a16:creationId xmlns:a16="http://schemas.microsoft.com/office/drawing/2014/main" id="{C287D5D0-AF6F-4AF1-A2A9-46C70C09009B}"/>
                </a:ext>
              </a:extLst>
            </p:cNvPr>
            <p:cNvSpPr txBox="1">
              <a:spLocks/>
            </p:cNvSpPr>
            <p:nvPr/>
          </p:nvSpPr>
          <p:spPr>
            <a:xfrm>
              <a:off x="7514367" y="4227168"/>
              <a:ext cx="252000" cy="252000"/>
            </a:xfrm>
            <a:prstGeom prst="rect">
              <a:avLst/>
            </a:prstGeom>
            <a:solidFill>
              <a:schemeClr val="accent5"/>
            </a:solidFill>
            <a:ln w="9525">
              <a:solidFill>
                <a:schemeClr val="tx2"/>
              </a:solidFill>
            </a:ln>
          </p:spPr>
          <p:txBody>
            <a:bodyPr vert="horz" wrap="none" lIns="0" tIns="0" rIns="0" bIns="0" rtlCol="0" anchor="ctr">
              <a:noAutofit/>
            </a:bodyPr>
            <a:lstStyle/>
            <a:p>
              <a:pPr algn="ctr"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kumimoji="1" lang="sv-SE" sz="1200" b="1" dirty="0">
                <a:solidFill>
                  <a:srgbClr val="FFFFFF"/>
                </a:solidFill>
                <a:cs typeface="Arial Narrow" pitchFamily="34" charset="0"/>
              </a:endParaRPr>
            </a:p>
          </p:txBody>
        </p:sp>
        <p:sp>
          <p:nvSpPr>
            <p:cNvPr id="266" name="Right Triangle 271">
              <a:extLst>
                <a:ext uri="{FF2B5EF4-FFF2-40B4-BE49-F238E27FC236}">
                  <a16:creationId xmlns:a16="http://schemas.microsoft.com/office/drawing/2014/main" id="{9CE6A72D-245F-40B7-A44F-BE2DA9BAEAB2}"/>
                </a:ext>
              </a:extLst>
            </p:cNvPr>
            <p:cNvSpPr>
              <a:spLocks/>
            </p:cNvSpPr>
            <p:nvPr/>
          </p:nvSpPr>
          <p:spPr>
            <a:xfrm flipH="1">
              <a:off x="7514367" y="4227167"/>
              <a:ext cx="252000" cy="252000"/>
            </a:xfrm>
            <a:prstGeom prst="rtTriangle">
              <a:avLst/>
            </a:prstGeom>
            <a:solidFill>
              <a:schemeClr val="accent3"/>
            </a:solidFill>
            <a:ln w="9525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sv-SE" sz="1200" dirty="0">
                <a:solidFill>
                  <a:srgbClr val="000000"/>
                </a:solidFill>
              </a:endParaRPr>
            </a:p>
          </p:txBody>
        </p:sp>
        <p:sp>
          <p:nvSpPr>
            <p:cNvPr id="267" name="RBContent116">
              <a:extLst>
                <a:ext uri="{FF2B5EF4-FFF2-40B4-BE49-F238E27FC236}">
                  <a16:creationId xmlns:a16="http://schemas.microsoft.com/office/drawing/2014/main" id="{351161D9-37E9-487D-A412-FC5BFA6EE56B}"/>
                </a:ext>
              </a:extLst>
            </p:cNvPr>
            <p:cNvSpPr txBox="1">
              <a:spLocks/>
            </p:cNvSpPr>
            <p:nvPr/>
          </p:nvSpPr>
          <p:spPr>
            <a:xfrm>
              <a:off x="7514367" y="4262789"/>
              <a:ext cx="252000" cy="180049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</a:pPr>
              <a:r>
                <a:rPr lang="sv-SE" sz="1200" b="1" dirty="0">
                  <a:solidFill>
                    <a:srgbClr val="FFFFFF"/>
                  </a:solidFill>
                  <a:sym typeface="+mn-lt"/>
                </a:rPr>
                <a:t>15</a:t>
              </a:r>
            </a:p>
          </p:txBody>
        </p:sp>
      </p:grpSp>
      <p:sp>
        <p:nvSpPr>
          <p:cNvPr id="268" name="RbNavigator">
            <a:extLst>
              <a:ext uri="{FF2B5EF4-FFF2-40B4-BE49-F238E27FC236}">
                <a16:creationId xmlns:a16="http://schemas.microsoft.com/office/drawing/2014/main" id="{0C3E4A20-F4B4-4559-BFA5-D683DEF47D6A}"/>
              </a:ext>
            </a:extLst>
          </p:cNvPr>
          <p:cNvSpPr txBox="1">
            <a:spLocks/>
          </p:cNvSpPr>
          <p:nvPr/>
        </p:nvSpPr>
        <p:spPr>
          <a:xfrm>
            <a:off x="4817008" y="4563514"/>
            <a:ext cx="238042" cy="23804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/>
            </a:solidFill>
          </a:ln>
        </p:spPr>
        <p:txBody>
          <a:bodyPr vert="horz" wrap="none" lIns="0" tIns="0" rIns="0" bIns="0" rtlCol="0" anchor="ctr">
            <a:noAutofit/>
          </a:bodyPr>
          <a:lstStyle/>
          <a:p>
            <a:pPr algn="ctr"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kumimoji="1" lang="sv-SE" sz="1200" b="1" dirty="0">
                <a:solidFill>
                  <a:srgbClr val="FFFFFF"/>
                </a:solidFill>
                <a:cs typeface="Arial Narrow" pitchFamily="34" charset="0"/>
              </a:rPr>
              <a:t>18</a:t>
            </a:r>
          </a:p>
        </p:txBody>
      </p:sp>
      <p:sp>
        <p:nvSpPr>
          <p:cNvPr id="269" name="RbNavigator">
            <a:extLst>
              <a:ext uri="{FF2B5EF4-FFF2-40B4-BE49-F238E27FC236}">
                <a16:creationId xmlns:a16="http://schemas.microsoft.com/office/drawing/2014/main" id="{3771D7DB-BE1B-4D50-A3EB-AF4DA087E7A8}"/>
              </a:ext>
            </a:extLst>
          </p:cNvPr>
          <p:cNvSpPr txBox="1">
            <a:spLocks/>
          </p:cNvSpPr>
          <p:nvPr/>
        </p:nvSpPr>
        <p:spPr>
          <a:xfrm>
            <a:off x="4639204" y="4678470"/>
            <a:ext cx="238042" cy="23804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/>
            </a:solidFill>
          </a:ln>
        </p:spPr>
        <p:txBody>
          <a:bodyPr vert="horz" wrap="none" lIns="0" tIns="0" rIns="0" bIns="0" rtlCol="0" anchor="ctr">
            <a:noAutofit/>
          </a:bodyPr>
          <a:lstStyle/>
          <a:p>
            <a:pPr algn="ctr"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kumimoji="1" lang="sv-SE" sz="1200" b="1" dirty="0">
                <a:solidFill>
                  <a:srgbClr val="FFFFFF"/>
                </a:solidFill>
                <a:cs typeface="Arial Narrow" pitchFamily="34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318748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9FFCC40A-8D3A-46EE-863B-D456145565B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think-cell Slide" r:id="rId45" imgW="359" imgH="360" progId="TCLayout.ActiveDocument.1">
                  <p:embed/>
                </p:oleObj>
              </mc:Choice>
              <mc:Fallback>
                <p:oleObj name="think-cell Slide" r:id="rId45" imgW="359" imgH="360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9FFCC40A-8D3A-46EE-863B-D456145565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>
            <a:extLst>
              <a:ext uri="{FF2B5EF4-FFF2-40B4-BE49-F238E27FC236}">
                <a16:creationId xmlns:a16="http://schemas.microsoft.com/office/drawing/2014/main" id="{2CF2B17C-E8D0-4DC8-BADC-4C14E1CF646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358" name="RBContent77">
            <a:extLst>
              <a:ext uri="{FF2B5EF4-FFF2-40B4-BE49-F238E27FC236}">
                <a16:creationId xmlns:a16="http://schemas.microsoft.com/office/drawing/2014/main" id="{071A4BA9-312C-4731-BF05-6EC080912FDC}"/>
              </a:ext>
            </a:extLst>
          </p:cNvPr>
          <p:cNvSpPr txBox="1">
            <a:spLocks/>
          </p:cNvSpPr>
          <p:nvPr/>
        </p:nvSpPr>
        <p:spPr>
          <a:xfrm rot="16200000">
            <a:off x="2402169" y="4328242"/>
            <a:ext cx="2387263" cy="201426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bg1"/>
            </a:solidFill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26%</a:t>
            </a:r>
          </a:p>
        </p:txBody>
      </p:sp>
      <p:sp>
        <p:nvSpPr>
          <p:cNvPr id="359" name="RBContent77">
            <a:extLst>
              <a:ext uri="{FF2B5EF4-FFF2-40B4-BE49-F238E27FC236}">
                <a16:creationId xmlns:a16="http://schemas.microsoft.com/office/drawing/2014/main" id="{F0CAEFE8-9786-425C-A44E-ABFC468E6422}"/>
              </a:ext>
            </a:extLst>
          </p:cNvPr>
          <p:cNvSpPr txBox="1">
            <a:spLocks/>
          </p:cNvSpPr>
          <p:nvPr/>
        </p:nvSpPr>
        <p:spPr>
          <a:xfrm rot="16200000">
            <a:off x="7577467" y="4705021"/>
            <a:ext cx="1625717" cy="210324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bg1"/>
            </a:solidFill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17%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433862-F3F1-4D92-8232-A09DCB133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311" y="924066"/>
            <a:ext cx="9588639" cy="574675"/>
          </a:xfrm>
        </p:spPr>
        <p:txBody>
          <a:bodyPr/>
          <a:lstStyle/>
          <a:p>
            <a:r>
              <a:rPr lang="sv-SE" dirty="0"/>
              <a:t>Resultat från plockanalyser</a:t>
            </a:r>
          </a:p>
        </p:txBody>
      </p:sp>
      <p:sp>
        <p:nvSpPr>
          <p:cNvPr id="7" name="Source">
            <a:extLst>
              <a:ext uri="{FF2B5EF4-FFF2-40B4-BE49-F238E27FC236}">
                <a16:creationId xmlns:a16="http://schemas.microsoft.com/office/drawing/2014/main" id="{6023FDE7-AF66-4934-A867-B06226EF0305}"/>
              </a:ext>
            </a:extLst>
          </p:cNvPr>
          <p:cNvSpPr txBox="1"/>
          <p:nvPr/>
        </p:nvSpPr>
        <p:spPr>
          <a:xfrm>
            <a:off x="1187311" y="6628825"/>
            <a:ext cx="1025922" cy="124650"/>
          </a:xfrm>
          <a:prstGeom prst="rect">
            <a:avLst/>
          </a:prstGeom>
          <a:noFill/>
          <a:ln w="9525">
            <a:noFill/>
          </a:ln>
        </p:spPr>
        <p:txBody>
          <a:bodyPr vert="horz" wrap="none" lIns="0" tIns="0" rIns="0" bIns="0" rtlCol="0" anchor="b" anchorCtr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Källa: Avfall Sverige</a:t>
            </a:r>
          </a:p>
        </p:txBody>
      </p:sp>
      <p:sp>
        <p:nvSpPr>
          <p:cNvPr id="93" name="Notes">
            <a:extLst>
              <a:ext uri="{FF2B5EF4-FFF2-40B4-BE49-F238E27FC236}">
                <a16:creationId xmlns:a16="http://schemas.microsoft.com/office/drawing/2014/main" id="{198B1B41-2807-4E98-9E25-14D79FA823C3}"/>
              </a:ext>
            </a:extLst>
          </p:cNvPr>
          <p:cNvSpPr txBox="1"/>
          <p:nvPr/>
        </p:nvSpPr>
        <p:spPr>
          <a:xfrm>
            <a:off x="1187311" y="6409238"/>
            <a:ext cx="8535798" cy="1384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 anchor="b" anchorCtr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1) Annat avfall (brännbart, matavfall, fuktkorrigering, trädgårdsavfall, etc)</a:t>
            </a:r>
          </a:p>
        </p:txBody>
      </p:sp>
      <p:sp>
        <p:nvSpPr>
          <p:cNvPr id="289" name="Rectangle 264">
            <a:extLst>
              <a:ext uri="{FF2B5EF4-FFF2-40B4-BE49-F238E27FC236}">
                <a16:creationId xmlns:a16="http://schemas.microsoft.com/office/drawing/2014/main" id="{CD07F2A9-3311-4C52-83C6-91242A35718B}"/>
              </a:ext>
            </a:extLst>
          </p:cNvPr>
          <p:cNvSpPr/>
          <p:nvPr>
            <p:custDataLst>
              <p:tags r:id="rId4"/>
            </p:custDataLst>
          </p:nvPr>
        </p:nvSpPr>
        <p:spPr bwMode="auto">
          <a:xfrm>
            <a:off x="1238250" y="6192838"/>
            <a:ext cx="179388" cy="133350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t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91" name="Rectangle 188">
            <a:extLst>
              <a:ext uri="{FF2B5EF4-FFF2-40B4-BE49-F238E27FC236}">
                <a16:creationId xmlns:a16="http://schemas.microsoft.com/office/drawing/2014/main" id="{7BE05CEC-01F9-42B4-A2CA-EAB1AE5CB325}"/>
              </a:ext>
            </a:extLst>
          </p:cNvPr>
          <p:cNvSpPr/>
          <p:nvPr>
            <p:custDataLst>
              <p:tags r:id="rId5"/>
            </p:custDataLst>
          </p:nvPr>
        </p:nvSpPr>
        <p:spPr bwMode="auto">
          <a:xfrm>
            <a:off x="4767263" y="6192838"/>
            <a:ext cx="179388" cy="13335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t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90" name="Rectangle 186">
            <a:extLst>
              <a:ext uri="{FF2B5EF4-FFF2-40B4-BE49-F238E27FC236}">
                <a16:creationId xmlns:a16="http://schemas.microsoft.com/office/drawing/2014/main" id="{1554E259-00BC-41C6-8910-300E8662554B}"/>
              </a:ext>
            </a:extLst>
          </p:cNvPr>
          <p:cNvSpPr/>
          <p:nvPr>
            <p:custDataLst>
              <p:tags r:id="rId6"/>
            </p:custDataLst>
          </p:nvPr>
        </p:nvSpPr>
        <p:spPr bwMode="auto">
          <a:xfrm>
            <a:off x="1974850" y="6192838"/>
            <a:ext cx="179388" cy="1333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t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92" name="Rectangle 187">
            <a:extLst>
              <a:ext uri="{FF2B5EF4-FFF2-40B4-BE49-F238E27FC236}">
                <a16:creationId xmlns:a16="http://schemas.microsoft.com/office/drawing/2014/main" id="{D7B40F71-6AD7-4094-829F-622EC811E56C}"/>
              </a:ext>
            </a:extLst>
          </p:cNvPr>
          <p:cNvSpPr/>
          <p:nvPr>
            <p:custDataLst>
              <p:tags r:id="rId7"/>
            </p:custDataLst>
          </p:nvPr>
        </p:nvSpPr>
        <p:spPr bwMode="auto">
          <a:xfrm>
            <a:off x="3409950" y="6192838"/>
            <a:ext cx="179388" cy="133350"/>
          </a:xfrm>
          <a:prstGeom prst="rect">
            <a:avLst/>
          </a:prstGeom>
          <a:solidFill>
            <a:schemeClr val="accent4"/>
          </a:solidFill>
          <a:ln w="9525" algn="ctr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t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93" name="Rectangle 189">
            <a:extLst>
              <a:ext uri="{FF2B5EF4-FFF2-40B4-BE49-F238E27FC236}">
                <a16:creationId xmlns:a16="http://schemas.microsoft.com/office/drawing/2014/main" id="{4772AFBB-2EEB-4101-AD44-F5AA9CBE20BD}"/>
              </a:ext>
            </a:extLst>
          </p:cNvPr>
          <p:cNvSpPr/>
          <p:nvPr>
            <p:custDataLst>
              <p:tags r:id="rId8"/>
            </p:custDataLst>
          </p:nvPr>
        </p:nvSpPr>
        <p:spPr bwMode="auto">
          <a:xfrm>
            <a:off x="5800725" y="6192838"/>
            <a:ext cx="179388" cy="133350"/>
          </a:xfrm>
          <a:prstGeom prst="rect">
            <a:avLst/>
          </a:prstGeom>
          <a:solidFill>
            <a:schemeClr val="accent5"/>
          </a:solidFill>
          <a:ln w="9525" algn="ctr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t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94" name="Rectangle 190">
            <a:extLst>
              <a:ext uri="{FF2B5EF4-FFF2-40B4-BE49-F238E27FC236}">
                <a16:creationId xmlns:a16="http://schemas.microsoft.com/office/drawing/2014/main" id="{305599A9-C756-4525-A692-4AD6AC472D96}"/>
              </a:ext>
            </a:extLst>
          </p:cNvPr>
          <p:cNvSpPr/>
          <p:nvPr>
            <p:custDataLst>
              <p:tags r:id="rId9"/>
            </p:custDataLst>
          </p:nvPr>
        </p:nvSpPr>
        <p:spPr bwMode="auto">
          <a:xfrm>
            <a:off x="7367588" y="6192838"/>
            <a:ext cx="179388" cy="133350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t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97" name="Text Placeholder">
            <a:extLst>
              <a:ext uri="{FF2B5EF4-FFF2-40B4-BE49-F238E27FC236}">
                <a16:creationId xmlns:a16="http://schemas.microsoft.com/office/drawing/2014/main" id="{A42CC486-E57F-4857-AAFB-B436DAA1B761}"/>
              </a:ext>
            </a:extLst>
          </p:cNvPr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1468438" y="6188075"/>
            <a:ext cx="404813" cy="13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DDD3A9FB-B902-48A5-907C-D275405DDA63}" type="datetime'''''''''''A''n''''''''''n''''''''''''''''''''at'''">
              <a:rPr kumimoji="0" lang="sv-SE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Annat</a:t>
            </a:fld>
            <a:r>
              <a:rPr kumimoji="0" lang="sv-SE" altLang="en-US" sz="1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1)</a:t>
            </a:r>
            <a:endParaRPr kumimoji="0" lang="sv-SE" sz="10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295" name="Text Placeholder">
            <a:extLst>
              <a:ext uri="{FF2B5EF4-FFF2-40B4-BE49-F238E27FC236}">
                <a16:creationId xmlns:a16="http://schemas.microsoft.com/office/drawing/2014/main" id="{20D92224-6887-4335-A672-494102BC06CF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6030913" y="6188075"/>
            <a:ext cx="1235075" cy="13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71111C23-141D-439B-8B09-CADEAE846753}" type="datetime'''P''app''er''''''''''s''fö''''''''''''''rpa''ckni''n''ga''r'">
              <a:rPr kumimoji="0" lang="sv-SE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Pappersförpackningar</a:t>
            </a:fld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298" name="Text Placeholder">
            <a:extLst>
              <a:ext uri="{FF2B5EF4-FFF2-40B4-BE49-F238E27FC236}">
                <a16:creationId xmlns:a16="http://schemas.microsoft.com/office/drawing/2014/main" id="{DB86F5A4-FCEC-4361-B0DD-15670E1EB121}"/>
              </a:ext>
            </a:extLst>
          </p:cNvPr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2205038" y="6188075"/>
            <a:ext cx="1103313" cy="13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DCD733ED-2A1B-4A67-9A54-4B1599C64A4A}" type="datetime'M''e''tall''''''''fö''rpa''ck''''n''i''''''''''''''''''''ngar'">
              <a:rPr kumimoji="0" lang="sv-SE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Metallförpackningar</a:t>
            </a:fld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299" name="Text Placeholder">
            <a:extLst>
              <a:ext uri="{FF2B5EF4-FFF2-40B4-BE49-F238E27FC236}">
                <a16:creationId xmlns:a16="http://schemas.microsoft.com/office/drawing/2014/main" id="{654D7350-AE12-45C6-BBAE-040712F534C9}"/>
              </a:ext>
            </a:extLst>
          </p:cNvPr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3640138" y="6188075"/>
            <a:ext cx="1025525" cy="13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CA39AB5C-9D7D-4F77-9070-5D765BC54A23}" type="datetime'G''l''''''''asf''''''''''''örpac''k''ni''n''''g''ar'''">
              <a:rPr kumimoji="0" lang="sv-SE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Glasförpackningar</a:t>
            </a:fld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296" name="Text Placeholder">
            <a:extLst>
              <a:ext uri="{FF2B5EF4-FFF2-40B4-BE49-F238E27FC236}">
                <a16:creationId xmlns:a16="http://schemas.microsoft.com/office/drawing/2014/main" id="{DB913396-719C-4C48-AE98-388319028AF8}"/>
              </a:ext>
            </a:extLst>
          </p:cNvPr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4997450" y="6188075"/>
            <a:ext cx="701675" cy="13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7D429A5E-4671-4EE2-82A9-1EF6DEB9886F}" type="datetime'''Retu''r''''''''''''''''p''ap''''''''''''p''''''e''''r'''''''">
              <a:rPr kumimoji="0" lang="sv-SE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Returpapper</a:t>
            </a:fld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300" name="Text Placeholder">
            <a:extLst>
              <a:ext uri="{FF2B5EF4-FFF2-40B4-BE49-F238E27FC236}">
                <a16:creationId xmlns:a16="http://schemas.microsoft.com/office/drawing/2014/main" id="{005908B6-E2AD-409C-9E4A-6016F2AE728F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7597775" y="6188075"/>
            <a:ext cx="1046163" cy="13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01BDC8AD-9529-4FB1-8CA5-A76372DC30B1}" type="datetime'''P''l''''as''''t''fö''''rp''ackn''''''in''''g''a''''''r'''''">
              <a:rPr kumimoji="0" lang="sv-SE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Plastförpackningar</a:t>
            </a:fld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graphicFrame>
        <p:nvGraphicFramePr>
          <p:cNvPr id="67" name="Chart 66"/>
          <p:cNvGraphicFramePr/>
          <p:nvPr>
            <p:custDataLst>
              <p:tags r:id="rId16"/>
            </p:custDataLst>
            <p:extLst/>
          </p:nvPr>
        </p:nvGraphicFramePr>
        <p:xfrm>
          <a:off x="2533650" y="2709863"/>
          <a:ext cx="6896100" cy="2995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7"/>
          </a:graphicData>
        </a:graphic>
      </p:graphicFrame>
      <p:sp useBgFill="1">
        <p:nvSpPr>
          <p:cNvPr id="8" name="Freeform 7"/>
          <p:cNvSpPr/>
          <p:nvPr>
            <p:custDataLst>
              <p:tags r:id="rId17"/>
            </p:custDataLst>
          </p:nvPr>
        </p:nvSpPr>
        <p:spPr bwMode="auto">
          <a:xfrm>
            <a:off x="3676650" y="2819400"/>
            <a:ext cx="1243014" cy="392114"/>
          </a:xfrm>
          <a:custGeom>
            <a:avLst/>
            <a:gdLst/>
            <a:ahLst/>
            <a:cxnLst/>
            <a:rect l="0" t="0" r="0" b="0"/>
            <a:pathLst>
              <a:path w="1243014" h="392114">
                <a:moveTo>
                  <a:pt x="0" y="334963"/>
                </a:moveTo>
                <a:lnTo>
                  <a:pt x="1243013" y="0"/>
                </a:lnTo>
                <a:lnTo>
                  <a:pt x="1243013" y="57150"/>
                </a:lnTo>
                <a:lnTo>
                  <a:pt x="0" y="39211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 useBgFill="1">
        <p:nvSpPr>
          <p:cNvPr id="12" name="Freeform 11"/>
          <p:cNvSpPr/>
          <p:nvPr>
            <p:custDataLst>
              <p:tags r:id="rId18"/>
            </p:custDataLst>
          </p:nvPr>
        </p:nvSpPr>
        <p:spPr bwMode="auto">
          <a:xfrm>
            <a:off x="7042150" y="2819400"/>
            <a:ext cx="1243014" cy="392114"/>
          </a:xfrm>
          <a:custGeom>
            <a:avLst/>
            <a:gdLst/>
            <a:ahLst/>
            <a:cxnLst/>
            <a:rect l="0" t="0" r="0" b="0"/>
            <a:pathLst>
              <a:path w="1243014" h="392114">
                <a:moveTo>
                  <a:pt x="0" y="334963"/>
                </a:moveTo>
                <a:lnTo>
                  <a:pt x="1243013" y="0"/>
                </a:lnTo>
                <a:lnTo>
                  <a:pt x="1243013" y="57150"/>
                </a:lnTo>
                <a:lnTo>
                  <a:pt x="0" y="39211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Freeform 4"/>
          <p:cNvSpPr/>
          <p:nvPr>
            <p:custDataLst>
              <p:tags r:id="rId19"/>
            </p:custDataLst>
          </p:nvPr>
        </p:nvSpPr>
        <p:spPr bwMode="auto">
          <a:xfrm>
            <a:off x="3676650" y="2819400"/>
            <a:ext cx="1243014" cy="334964"/>
          </a:xfrm>
          <a:custGeom>
            <a:avLst/>
            <a:gdLst/>
            <a:ahLst/>
            <a:cxnLst/>
            <a:rect l="0" t="0" r="0" b="0"/>
            <a:pathLst>
              <a:path w="1243014" h="334964">
                <a:moveTo>
                  <a:pt x="0" y="334963"/>
                </a:moveTo>
                <a:lnTo>
                  <a:pt x="1243013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1B1B1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>
            <p:custDataLst>
              <p:tags r:id="rId20"/>
            </p:custDataLst>
          </p:nvPr>
        </p:nvSpPr>
        <p:spPr bwMode="auto">
          <a:xfrm>
            <a:off x="3676650" y="2876550"/>
            <a:ext cx="1243014" cy="334964"/>
          </a:xfrm>
          <a:custGeom>
            <a:avLst/>
            <a:gdLst/>
            <a:ahLst/>
            <a:cxnLst/>
            <a:rect l="0" t="0" r="0" b="0"/>
            <a:pathLst>
              <a:path w="1243014" h="334964">
                <a:moveTo>
                  <a:pt x="0" y="334963"/>
                </a:moveTo>
                <a:lnTo>
                  <a:pt x="1243013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1B1B1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>
            <p:custDataLst>
              <p:tags r:id="rId21"/>
            </p:custDataLst>
          </p:nvPr>
        </p:nvSpPr>
        <p:spPr bwMode="auto">
          <a:xfrm>
            <a:off x="7042150" y="2819400"/>
            <a:ext cx="1243014" cy="334964"/>
          </a:xfrm>
          <a:custGeom>
            <a:avLst/>
            <a:gdLst/>
            <a:ahLst/>
            <a:cxnLst/>
            <a:rect l="0" t="0" r="0" b="0"/>
            <a:pathLst>
              <a:path w="1243014" h="334964">
                <a:moveTo>
                  <a:pt x="0" y="334963"/>
                </a:moveTo>
                <a:lnTo>
                  <a:pt x="1243013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1B1B1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>
            <p:custDataLst>
              <p:tags r:id="rId22"/>
            </p:custDataLst>
          </p:nvPr>
        </p:nvSpPr>
        <p:spPr bwMode="auto">
          <a:xfrm>
            <a:off x="7042150" y="2876550"/>
            <a:ext cx="1243014" cy="334964"/>
          </a:xfrm>
          <a:custGeom>
            <a:avLst/>
            <a:gdLst/>
            <a:ahLst/>
            <a:cxnLst/>
            <a:rect l="0" t="0" r="0" b="0"/>
            <a:pathLst>
              <a:path w="1243014" h="334964">
                <a:moveTo>
                  <a:pt x="0" y="334963"/>
                </a:moveTo>
                <a:lnTo>
                  <a:pt x="1243013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1B1B1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08" name="Text Placeholder">
            <a:extLst>
              <a:ext uri="{FF2B5EF4-FFF2-40B4-BE49-F238E27FC236}">
                <a16:creationId xmlns:a16="http://schemas.microsoft.com/office/drawing/2014/main" id="{964A7F98-00DF-472B-8F05-6A97EB2266CE}"/>
              </a:ext>
            </a:extLst>
          </p:cNvPr>
          <p:cNvSpPr>
            <a:spLocks noGrp="1"/>
          </p:cNvSpPr>
          <p:nvPr>
            <p:custDataLst>
              <p:tags r:id="rId23"/>
            </p:custDataLst>
          </p:nvPr>
        </p:nvSpPr>
        <p:spPr bwMode="gray">
          <a:xfrm>
            <a:off x="4013200" y="2930525"/>
            <a:ext cx="568325" cy="165100"/>
          </a:xfrm>
          <a:prstGeom prst="rect">
            <a:avLst/>
          </a:prstGeom>
          <a:solidFill>
            <a:schemeClr val="tx2"/>
          </a:solidFill>
        </p:spPr>
        <p:txBody>
          <a:bodyPr vert="horz" wrap="none" lIns="23813" tIns="0" rIns="23813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AF9273A1-FF67-458B-AAC6-000C19DFF1D4}" type="datetime'''''''''7''''''4''.''''''''''''4''''''''''''%'''">
              <a:rPr kumimoji="0" lang="sv-SE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74.4%</a:t>
            </a:fld>
            <a:r>
              <a:rPr kumimoji="0" lang="sv-SE" altLang="en-US" sz="12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1)</a:t>
            </a:r>
            <a:endParaRPr kumimoji="0" lang="sv-SE" sz="1200" b="0" i="0" u="none" strike="noStrike" kern="120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64" name="Platshållare för text 2"/>
          <p:cNvSpPr>
            <a:spLocks noGrp="1"/>
          </p:cNvSpPr>
          <p:nvPr>
            <p:custDataLst>
              <p:tags r:id="rId24"/>
            </p:custDataLst>
          </p:nvPr>
        </p:nvSpPr>
        <p:spPr bwMode="gray">
          <a:xfrm>
            <a:off x="7466013" y="4503738"/>
            <a:ext cx="3937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3813" tIns="0" rIns="23813" bIns="0" numCol="1" spc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7063" indent="-265113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2013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06488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1438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fld id="{6D36A3DB-664C-45C4-94FA-B19B682B71B4}" type="datetime'''4''''''''''.''''''4%'''''''''''''''''''''">
              <a:rPr kumimoji="0" lang="sv-SE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B1B1D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  <a:defRPr/>
              </a:pPr>
              <a:t>4.4%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rgbClr val="1B1B1D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329" name="Platshållare för text 2">
            <a:extLst>
              <a:ext uri="{FF2B5EF4-FFF2-40B4-BE49-F238E27FC236}">
                <a16:creationId xmlns:a16="http://schemas.microsoft.com/office/drawing/2014/main" id="{9F7E46F6-E6F3-4722-BC85-18A4433866DD}"/>
              </a:ext>
            </a:extLst>
          </p:cNvPr>
          <p:cNvSpPr>
            <a:spLocks noGrp="1"/>
          </p:cNvSpPr>
          <p:nvPr>
            <p:custDataLst>
              <p:tags r:id="rId25"/>
            </p:custDataLst>
          </p:nvPr>
        </p:nvSpPr>
        <p:spPr bwMode="gray">
          <a:xfrm>
            <a:off x="4100513" y="3217863"/>
            <a:ext cx="393700" cy="1651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23813" tIns="0" rIns="23813" bIns="0" numCol="1" spc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7063" indent="-265113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2013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06488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1438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fld id="{1A9088A6-05F1-48A3-BE7C-89C25AE05253}" type="datetime'1.''''''4''''''''''''''%'''''''''">
              <a:rPr kumimoji="0" lang="sv-SE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  <a:defRPr/>
              </a:pPr>
              <a:t>1.4%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311" name="Text Placeholder">
            <a:extLst>
              <a:ext uri="{FF2B5EF4-FFF2-40B4-BE49-F238E27FC236}">
                <a16:creationId xmlns:a16="http://schemas.microsoft.com/office/drawing/2014/main" id="{3D71DFF6-523B-446B-8BC1-B5C8F6B27984}"/>
              </a:ext>
            </a:extLst>
          </p:cNvPr>
          <p:cNvSpPr>
            <a:spLocks noGrp="1"/>
          </p:cNvSpPr>
          <p:nvPr>
            <p:custDataLst>
              <p:tags r:id="rId26"/>
            </p:custDataLst>
          </p:nvPr>
        </p:nvSpPr>
        <p:spPr bwMode="auto">
          <a:xfrm>
            <a:off x="4133850" y="5673725"/>
            <a:ext cx="327025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0DD4AD71-6702-41E5-A59A-0230E43CB00A}" type="datetime'I''''''d''''''''''''a''''''''''''''''g'''''''''''''''''''''">
              <a:rPr kumimoji="0" lang="sv-SE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Idag</a:t>
            </a:fld>
            <a:endParaRPr kumimoji="0" lang="sv-SE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312" name="Text Placeholder">
            <a:extLst>
              <a:ext uri="{FF2B5EF4-FFF2-40B4-BE49-F238E27FC236}">
                <a16:creationId xmlns:a16="http://schemas.microsoft.com/office/drawing/2014/main" id="{3EBA6257-3721-439F-B454-00896727E131}"/>
              </a:ext>
            </a:extLst>
          </p:cNvPr>
          <p:cNvSpPr>
            <a:spLocks noGrp="1"/>
          </p:cNvSpPr>
          <p:nvPr>
            <p:custDataLst>
              <p:tags r:id="rId27"/>
            </p:custDataLst>
          </p:nvPr>
        </p:nvSpPr>
        <p:spPr bwMode="gray">
          <a:xfrm>
            <a:off x="7378700" y="3311525"/>
            <a:ext cx="568325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 vert="horz" wrap="none" lIns="23813" tIns="0" rIns="23813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43286990-9A8B-46F6-B117-8369DA2730DC}" type="datetime'''''''''''82''''''''''''''''''''''''''.6''''''''''''''%'''">
              <a:rPr kumimoji="0" lang="sv-SE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82.6%</a:t>
            </a:fld>
            <a:r>
              <a:rPr kumimoji="0" lang="sv-SE" altLang="en-US" sz="12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1)</a:t>
            </a:r>
            <a:endParaRPr kumimoji="0" lang="sv-SE" sz="1200" b="0" i="0" u="none" strike="noStrike" kern="120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331" name="Platshållare för text 2">
            <a:extLst>
              <a:ext uri="{FF2B5EF4-FFF2-40B4-BE49-F238E27FC236}">
                <a16:creationId xmlns:a16="http://schemas.microsoft.com/office/drawing/2014/main" id="{6388DA08-8B6A-4FDB-AEA1-E79294950A27}"/>
              </a:ext>
            </a:extLst>
          </p:cNvPr>
          <p:cNvSpPr>
            <a:spLocks noGrp="1"/>
          </p:cNvSpPr>
          <p:nvPr>
            <p:custDataLst>
              <p:tags r:id="rId28"/>
            </p:custDataLst>
          </p:nvPr>
        </p:nvSpPr>
        <p:spPr bwMode="gray">
          <a:xfrm>
            <a:off x="7181850" y="3967163"/>
            <a:ext cx="393700" cy="1651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23813" tIns="0" rIns="23813" bIns="0" numCol="1" spc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7063" indent="-265113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2013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06488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1438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fld id="{E2BAA092-14E5-42E9-B107-8619C12C3725}" type="datetime'''''''1''.''''1''''''%'''''''''''''''''''''''''''''''''''''">
              <a:rPr kumimoji="0" lang="sv-SE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  <a:defRPr/>
              </a:pPr>
              <a:t>1.1%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330" name="Platshållare för text 2">
            <a:extLst>
              <a:ext uri="{FF2B5EF4-FFF2-40B4-BE49-F238E27FC236}">
                <a16:creationId xmlns:a16="http://schemas.microsoft.com/office/drawing/2014/main" id="{B35B4359-6C65-45A7-A710-3F9D0BE7BAE4}"/>
              </a:ext>
            </a:extLst>
          </p:cNvPr>
          <p:cNvSpPr>
            <a:spLocks noGrp="1"/>
          </p:cNvSpPr>
          <p:nvPr>
            <p:custDataLst>
              <p:tags r:id="rId29"/>
            </p:custDataLst>
          </p:nvPr>
        </p:nvSpPr>
        <p:spPr bwMode="gray">
          <a:xfrm>
            <a:off x="7181850" y="4235450"/>
            <a:ext cx="393700" cy="1651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none" lIns="23813" tIns="0" rIns="23813" bIns="0" numCol="1" spc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7063" indent="-265113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2013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06488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1438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fld id="{D4AC1705-4350-4F8E-883F-3FC4859B40C8}" type="datetime'''''''''''''''1''''''''''''.''''3''''''%'''''">
              <a:rPr kumimoji="0" lang="sv-SE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B1B1D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  <a:defRPr/>
              </a:pPr>
              <a:t>1.3%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rgbClr val="1B1B1D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309" name="Text Placeholder">
            <a:extLst>
              <a:ext uri="{FF2B5EF4-FFF2-40B4-BE49-F238E27FC236}">
                <a16:creationId xmlns:a16="http://schemas.microsoft.com/office/drawing/2014/main" id="{73801289-568C-4AAF-96B8-3B0F369703ED}"/>
              </a:ext>
            </a:extLst>
          </p:cNvPr>
          <p:cNvSpPr>
            <a:spLocks noGrp="1"/>
          </p:cNvSpPr>
          <p:nvPr>
            <p:custDataLst>
              <p:tags r:id="rId30"/>
            </p:custDataLst>
          </p:nvPr>
        </p:nvSpPr>
        <p:spPr bwMode="auto">
          <a:xfrm>
            <a:off x="6773863" y="5673725"/>
            <a:ext cx="1778000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r>
              <a:rPr kumimoji="0" lang="sv-SE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2025 - </a:t>
            </a:r>
            <a:fld id="{9BEDD157-EAB0-4F03-B0CA-24BDA9C21254}" type="datetime'100''% bo''''rttransp''ort &#10;f''rån bo''st''ad''''sfasti''ghet'">
              <a:rPr kumimoji="0" lang="sv-SE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100% borttransport 
från bostadsfastighet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59" name="Platshållare för text 2"/>
          <p:cNvSpPr>
            <a:spLocks noGrp="1"/>
          </p:cNvSpPr>
          <p:nvPr>
            <p:custDataLst>
              <p:tags r:id="rId31"/>
            </p:custDataLst>
          </p:nvPr>
        </p:nvSpPr>
        <p:spPr bwMode="gray">
          <a:xfrm>
            <a:off x="4059238" y="5053013"/>
            <a:ext cx="477838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3813" tIns="0" rIns="23813" bIns="0" numCol="1" spc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7063" indent="-265113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2013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06488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1438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fld id="{89BFCA72-8D96-4CF8-97FC-5BE94AC7DEA4}" type="datetime'''10''''''''''''.''''''4''''''''''''''''''''''''''''%'''''''">
              <a:rPr kumimoji="0" lang="sv-SE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  <a:defRPr/>
              </a:pPr>
              <a:t>10.4%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63" name="Platshållare för text 2"/>
          <p:cNvSpPr>
            <a:spLocks noGrp="1"/>
          </p:cNvSpPr>
          <p:nvPr>
            <p:custDataLst>
              <p:tags r:id="rId32"/>
            </p:custDataLst>
          </p:nvPr>
        </p:nvSpPr>
        <p:spPr bwMode="gray">
          <a:xfrm>
            <a:off x="7466013" y="5124450"/>
            <a:ext cx="3937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3813" tIns="0" rIns="23813" bIns="0" numCol="1" spc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7063" indent="-265113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2013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06488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1438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fld id="{7B052D75-2650-4A1B-949D-FD349A6E7C61}" type="datetime'''''''8''''''''''''.''''''''''''''''''''''''''''''9%'">
              <a:rPr kumimoji="0" lang="sv-SE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  <a:defRPr/>
              </a:pPr>
              <a:t>8.9%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60" name="Platshållare för text 2"/>
          <p:cNvSpPr>
            <a:spLocks noGrp="1"/>
          </p:cNvSpPr>
          <p:nvPr>
            <p:custDataLst>
              <p:tags r:id="rId33"/>
            </p:custDataLst>
          </p:nvPr>
        </p:nvSpPr>
        <p:spPr bwMode="gray">
          <a:xfrm>
            <a:off x="4100513" y="4268788"/>
            <a:ext cx="3937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3813" tIns="0" rIns="23813" bIns="0" numCol="1" spc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7063" indent="-265113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2013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06488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1438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fld id="{3BF33792-D22F-44CD-B1F1-770C66AEEAAF}" type="datetime'6''''''.''''''''''''''''''''4''''''''''%'''''''''''''">
              <a:rPr kumimoji="0" lang="sv-SE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B1B1D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  <a:defRPr/>
              </a:pPr>
              <a:t>6.4%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rgbClr val="1B1B1D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61" name="Platshållare för text 2"/>
          <p:cNvSpPr>
            <a:spLocks noGrp="1"/>
          </p:cNvSpPr>
          <p:nvPr>
            <p:custDataLst>
              <p:tags r:id="rId34"/>
            </p:custDataLst>
          </p:nvPr>
        </p:nvSpPr>
        <p:spPr bwMode="gray">
          <a:xfrm>
            <a:off x="4100513" y="3719513"/>
            <a:ext cx="3937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3813" tIns="0" rIns="23813" bIns="0" numCol="1" spc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7063" indent="-265113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2013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06488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1438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fld id="{E8A16FAF-9993-4693-969C-A4BFF8D0B334}" type="datetime'''''''''''''''''''''''''''''''5''''.''''4%'''''''''''''''''">
              <a:rPr kumimoji="0" lang="sv-SE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B1B1D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  <a:defRPr/>
              </a:pPr>
              <a:t>5.4%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rgbClr val="1B1B1D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62" name="Platshållare för text 2"/>
          <p:cNvSpPr>
            <a:spLocks noGrp="1"/>
          </p:cNvSpPr>
          <p:nvPr>
            <p:custDataLst>
              <p:tags r:id="rId35"/>
            </p:custDataLst>
          </p:nvPr>
        </p:nvSpPr>
        <p:spPr bwMode="gray">
          <a:xfrm>
            <a:off x="4100513" y="3375025"/>
            <a:ext cx="3937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3813" tIns="0" rIns="23813" bIns="0" numCol="1" spc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7063" indent="-265113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2013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06488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1438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fld id="{4EB4A3B9-D2D9-4C3B-835F-0A166E62A940}" type="datetime'''''''''''''''''''''2''''''''.0''''''''''''''''''%'''">
              <a:rPr kumimoji="0" lang="sv-SE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B1B1D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  <a:defRPr/>
              </a:pPr>
              <a:t>2.0%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rgbClr val="1B1B1D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65" name="Platshållare för text 2"/>
          <p:cNvSpPr>
            <a:spLocks noGrp="1"/>
          </p:cNvSpPr>
          <p:nvPr>
            <p:custDataLst>
              <p:tags r:id="rId36"/>
            </p:custDataLst>
          </p:nvPr>
        </p:nvSpPr>
        <p:spPr bwMode="gray">
          <a:xfrm>
            <a:off x="7751763" y="4095750"/>
            <a:ext cx="3937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3813" tIns="0" rIns="23813" bIns="0" numCol="1" spc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7063" indent="-265113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2013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06488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1438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fld id="{64472281-6947-49C4-89E3-7F2E7F2F0518}" type="datetime'''''''''''''''1''.''''''''''''''''''''''7''''''%'''''''''''''">
              <a:rPr kumimoji="0" lang="sv-SE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B1B1D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  <a:defRPr/>
              </a:pPr>
              <a:t>1.7%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rgbClr val="1B1B1D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2D5DE5D2-8A7F-46FD-81DC-1363A098A63B}"/>
              </a:ext>
            </a:extLst>
          </p:cNvPr>
          <p:cNvCxnSpPr/>
          <p:nvPr>
            <p:custDataLst>
              <p:tags r:id="rId37"/>
            </p:custDataLst>
          </p:nvPr>
        </p:nvCxnSpPr>
        <p:spPr bwMode="auto">
          <a:xfrm>
            <a:off x="4868863" y="3235324"/>
            <a:ext cx="2224088" cy="76200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258">
            <a:extLst>
              <a:ext uri="{FF2B5EF4-FFF2-40B4-BE49-F238E27FC236}">
                <a16:creationId xmlns:a16="http://schemas.microsoft.com/office/drawing/2014/main" id="{A9E299BC-2B76-4C46-88F2-57215B75945C}"/>
              </a:ext>
            </a:extLst>
          </p:cNvPr>
          <p:cNvCxnSpPr>
            <a:cxnSpLocks/>
          </p:cNvCxnSpPr>
          <p:nvPr>
            <p:custDataLst>
              <p:tags r:id="rId38"/>
            </p:custDataLst>
          </p:nvPr>
        </p:nvCxnSpPr>
        <p:spPr bwMode="auto">
          <a:xfrm>
            <a:off x="4868863" y="4054475"/>
            <a:ext cx="2224088" cy="325438"/>
          </a:xfrm>
          <a:prstGeom prst="line">
            <a:avLst/>
          </a:prstGeom>
          <a:ln w="9525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255">
            <a:extLst>
              <a:ext uri="{FF2B5EF4-FFF2-40B4-BE49-F238E27FC236}">
                <a16:creationId xmlns:a16="http://schemas.microsoft.com/office/drawing/2014/main" id="{DA360A1B-F753-4E06-9775-A958B546CA48}"/>
              </a:ext>
            </a:extLst>
          </p:cNvPr>
          <p:cNvCxnSpPr/>
          <p:nvPr>
            <p:custDataLst>
              <p:tags r:id="rId39"/>
            </p:custDataLst>
          </p:nvPr>
        </p:nvCxnSpPr>
        <p:spPr bwMode="auto">
          <a:xfrm>
            <a:off x="4868863" y="2792413"/>
            <a:ext cx="2224088" cy="0"/>
          </a:xfrm>
          <a:prstGeom prst="line">
            <a:avLst/>
          </a:prstGeom>
          <a:ln w="9525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259">
            <a:extLst>
              <a:ext uri="{FF2B5EF4-FFF2-40B4-BE49-F238E27FC236}">
                <a16:creationId xmlns:a16="http://schemas.microsoft.com/office/drawing/2014/main" id="{2767222B-E421-44B8-B07F-E76487D63064}"/>
              </a:ext>
            </a:extLst>
          </p:cNvPr>
          <p:cNvCxnSpPr>
            <a:cxnSpLocks/>
          </p:cNvCxnSpPr>
          <p:nvPr>
            <p:custDataLst>
              <p:tags r:id="rId40"/>
            </p:custDataLst>
          </p:nvPr>
        </p:nvCxnSpPr>
        <p:spPr bwMode="auto">
          <a:xfrm>
            <a:off x="4868863" y="4649788"/>
            <a:ext cx="2224088" cy="142875"/>
          </a:xfrm>
          <a:prstGeom prst="line">
            <a:avLst/>
          </a:prstGeom>
          <a:ln w="9525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83877F22-CE97-41C0-A409-0072B67669A0}"/>
              </a:ext>
            </a:extLst>
          </p:cNvPr>
          <p:cNvCxnSpPr/>
          <p:nvPr>
            <p:custDataLst>
              <p:tags r:id="rId41"/>
            </p:custDataLst>
          </p:nvPr>
        </p:nvCxnSpPr>
        <p:spPr bwMode="auto">
          <a:xfrm>
            <a:off x="4868863" y="3365500"/>
            <a:ext cx="2224088" cy="73660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257">
            <a:extLst>
              <a:ext uri="{FF2B5EF4-FFF2-40B4-BE49-F238E27FC236}">
                <a16:creationId xmlns:a16="http://schemas.microsoft.com/office/drawing/2014/main" id="{35F3699C-91AF-4763-830E-BD8C2E64438C}"/>
              </a:ext>
            </a:extLst>
          </p:cNvPr>
          <p:cNvCxnSpPr>
            <a:cxnSpLocks/>
          </p:cNvCxnSpPr>
          <p:nvPr>
            <p:custDataLst>
              <p:tags r:id="rId42"/>
            </p:custDataLst>
          </p:nvPr>
        </p:nvCxnSpPr>
        <p:spPr bwMode="auto">
          <a:xfrm>
            <a:off x="4868863" y="3551237"/>
            <a:ext cx="2224088" cy="704850"/>
          </a:xfrm>
          <a:prstGeom prst="line">
            <a:avLst/>
          </a:prstGeom>
          <a:ln w="9525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9" name="Gruppieren 32">
            <a:extLst>
              <a:ext uri="{FF2B5EF4-FFF2-40B4-BE49-F238E27FC236}">
                <a16:creationId xmlns:a16="http://schemas.microsoft.com/office/drawing/2014/main" id="{CCFEDC6B-9E39-4AC1-A906-898FDFD40A2C}"/>
              </a:ext>
            </a:extLst>
          </p:cNvPr>
          <p:cNvGrpSpPr/>
          <p:nvPr/>
        </p:nvGrpSpPr>
        <p:grpSpPr>
          <a:xfrm>
            <a:off x="5876667" y="2639578"/>
            <a:ext cx="287846" cy="305836"/>
            <a:chOff x="-522517" y="2369506"/>
            <a:chExt cx="354354" cy="376501"/>
          </a:xfrm>
        </p:grpSpPr>
        <p:sp>
          <p:nvSpPr>
            <p:cNvPr id="340" name="Rechteck 33">
              <a:extLst>
                <a:ext uri="{FF2B5EF4-FFF2-40B4-BE49-F238E27FC236}">
                  <a16:creationId xmlns:a16="http://schemas.microsoft.com/office/drawing/2014/main" id="{1F3445C8-F06E-4FA9-9EF9-30A3D5444BD6}"/>
                </a:ext>
              </a:extLst>
            </p:cNvPr>
            <p:cNvSpPr/>
            <p:nvPr/>
          </p:nvSpPr>
          <p:spPr>
            <a:xfrm>
              <a:off x="-463009" y="2396728"/>
              <a:ext cx="219504" cy="32205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rIns="36000" rtlCol="0"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1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charset="0"/>
                <a:ea typeface="+mn-ea"/>
                <a:cs typeface="+mn-cs"/>
              </a:endParaRPr>
            </a:p>
          </p:txBody>
        </p:sp>
        <p:grpSp>
          <p:nvGrpSpPr>
            <p:cNvPr id="341" name="Gruppieren 11">
              <a:extLst>
                <a:ext uri="{FF2B5EF4-FFF2-40B4-BE49-F238E27FC236}">
                  <a16:creationId xmlns:a16="http://schemas.microsoft.com/office/drawing/2014/main" id="{249F6DF9-E3A7-41E2-9471-C8F22506B14C}"/>
                </a:ext>
              </a:extLst>
            </p:cNvPr>
            <p:cNvGrpSpPr/>
            <p:nvPr/>
          </p:nvGrpSpPr>
          <p:grpSpPr>
            <a:xfrm>
              <a:off x="-522517" y="2369506"/>
              <a:ext cx="354354" cy="376501"/>
              <a:chOff x="5072864" y="4152923"/>
              <a:chExt cx="470082" cy="309389"/>
            </a:xfrm>
            <a:solidFill>
              <a:schemeClr val="accent6"/>
            </a:solidFill>
          </p:grpSpPr>
          <p:sp>
            <p:nvSpPr>
              <p:cNvPr id="342" name="Eingekerbter Richtungspfeil 21">
                <a:extLst>
                  <a:ext uri="{FF2B5EF4-FFF2-40B4-BE49-F238E27FC236}">
                    <a16:creationId xmlns:a16="http://schemas.microsoft.com/office/drawing/2014/main" id="{14DDD4B2-9DE1-4E77-AABA-D47AA3ECF019}"/>
                  </a:ext>
                </a:extLst>
              </p:cNvPr>
              <p:cNvSpPr/>
              <p:nvPr/>
            </p:nvSpPr>
            <p:spPr bwMode="auto">
              <a:xfrm>
                <a:off x="5072864" y="4152923"/>
                <a:ext cx="291192" cy="309389"/>
              </a:xfrm>
              <a:prstGeom prst="chevron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DEE0E3"/>
                  </a:buClr>
                  <a:buSzTx/>
                  <a:buFontTx/>
                  <a:buNone/>
                  <a:tabLst/>
                  <a:defRPr/>
                </a:pPr>
                <a:endParaRPr kumimoji="0" lang="sv-SE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Arial" pitchFamily="-110" charset="0"/>
                  <a:cs typeface="Arial" pitchFamily="-110" charset="0"/>
                </a:endParaRPr>
              </a:p>
            </p:txBody>
          </p:sp>
          <p:sp>
            <p:nvSpPr>
              <p:cNvPr id="343" name="Eingekerbter Richtungspfeil 22">
                <a:extLst>
                  <a:ext uri="{FF2B5EF4-FFF2-40B4-BE49-F238E27FC236}">
                    <a16:creationId xmlns:a16="http://schemas.microsoft.com/office/drawing/2014/main" id="{1C5FA6FC-BAA5-4410-91C4-E810B4F72181}"/>
                  </a:ext>
                </a:extLst>
              </p:cNvPr>
              <p:cNvSpPr/>
              <p:nvPr/>
            </p:nvSpPr>
            <p:spPr bwMode="auto">
              <a:xfrm>
                <a:off x="5251754" y="4152923"/>
                <a:ext cx="291192" cy="309389"/>
              </a:xfrm>
              <a:prstGeom prst="chevron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DEE0E3"/>
                  </a:buClr>
                  <a:buSzTx/>
                  <a:buFontTx/>
                  <a:buNone/>
                  <a:tabLst/>
                  <a:defRPr/>
                </a:pPr>
                <a:endParaRPr kumimoji="0" lang="sv-SE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Arial" pitchFamily="-110" charset="0"/>
                  <a:cs typeface="Arial" pitchFamily="-110" charset="0"/>
                </a:endParaRPr>
              </a:p>
            </p:txBody>
          </p:sp>
        </p:grpSp>
      </p:grpSp>
      <p:sp>
        <p:nvSpPr>
          <p:cNvPr id="349" name="RBContent18">
            <a:extLst>
              <a:ext uri="{FF2B5EF4-FFF2-40B4-BE49-F238E27FC236}">
                <a16:creationId xmlns:a16="http://schemas.microsoft.com/office/drawing/2014/main" id="{CC071998-30D4-443F-A06D-7E796A4DA117}"/>
              </a:ext>
            </a:extLst>
          </p:cNvPr>
          <p:cNvSpPr txBox="1">
            <a:spLocks/>
          </p:cNvSpPr>
          <p:nvPr/>
        </p:nvSpPr>
        <p:spPr>
          <a:xfrm>
            <a:off x="1187311" y="2298831"/>
            <a:ext cx="2133600" cy="1938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srgbClr val="0492D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Idag – 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492D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Antaganden </a:t>
            </a:r>
          </a:p>
        </p:txBody>
      </p:sp>
      <p:sp>
        <p:nvSpPr>
          <p:cNvPr id="350" name="RBContent18">
            <a:extLst>
              <a:ext uri="{FF2B5EF4-FFF2-40B4-BE49-F238E27FC236}">
                <a16:creationId xmlns:a16="http://schemas.microsoft.com/office/drawing/2014/main" id="{4F874102-0A36-4BE4-B77D-2C82A2C4CE16}"/>
              </a:ext>
            </a:extLst>
          </p:cNvPr>
          <p:cNvSpPr txBox="1">
            <a:spLocks/>
          </p:cNvSpPr>
          <p:nvPr/>
        </p:nvSpPr>
        <p:spPr>
          <a:xfrm>
            <a:off x="8642350" y="2298831"/>
            <a:ext cx="2133600" cy="1938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srgbClr val="0492D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2025 – 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492D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Antaganden </a:t>
            </a:r>
          </a:p>
        </p:txBody>
      </p:sp>
      <p:sp>
        <p:nvSpPr>
          <p:cNvPr id="79" name="RbLeanShape Left Angle 79">
            <a:extLst>
              <a:ext uri="{FF2B5EF4-FFF2-40B4-BE49-F238E27FC236}">
                <a16:creationId xmlns:a16="http://schemas.microsoft.com/office/drawing/2014/main" id="{E5EFF786-DAB3-454D-8E5F-DE5F699D7BA1}"/>
              </a:ext>
            </a:extLst>
          </p:cNvPr>
          <p:cNvSpPr/>
          <p:nvPr/>
        </p:nvSpPr>
        <p:spPr>
          <a:xfrm>
            <a:off x="1187311" y="2555876"/>
            <a:ext cx="4260178" cy="180474"/>
          </a:xfrm>
          <a:custGeom>
            <a:avLst/>
            <a:gdLst>
              <a:gd name="connsiteX0" fmla="*/ 0 w 1270000"/>
              <a:gd name="connsiteY0" fmla="*/ 0 h 476250"/>
              <a:gd name="connsiteX1" fmla="*/ 1270000 w 1270000"/>
              <a:gd name="connsiteY1" fmla="*/ 0 h 476250"/>
              <a:gd name="connsiteX2" fmla="*/ 1270000 w 1270000"/>
              <a:gd name="connsiteY2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0000" h="476250">
                <a:moveTo>
                  <a:pt x="0" y="0"/>
                </a:moveTo>
                <a:lnTo>
                  <a:pt x="1270000" y="0"/>
                </a:lnTo>
                <a:lnTo>
                  <a:pt x="1270000" y="476250"/>
                </a:lnTo>
              </a:path>
            </a:pathLst>
          </a:custGeom>
          <a:ln w="9525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rgbClr val="1B1B1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1" name="RbLeanShape Left Angle 79">
            <a:extLst>
              <a:ext uri="{FF2B5EF4-FFF2-40B4-BE49-F238E27FC236}">
                <a16:creationId xmlns:a16="http://schemas.microsoft.com/office/drawing/2014/main" id="{B1321D16-1BD9-414F-BC28-8C7CEED2D1BD}"/>
              </a:ext>
            </a:extLst>
          </p:cNvPr>
          <p:cNvSpPr/>
          <p:nvPr/>
        </p:nvSpPr>
        <p:spPr>
          <a:xfrm flipH="1">
            <a:off x="6515772" y="2555876"/>
            <a:ext cx="4260178" cy="180474"/>
          </a:xfrm>
          <a:custGeom>
            <a:avLst/>
            <a:gdLst>
              <a:gd name="connsiteX0" fmla="*/ 0 w 1270000"/>
              <a:gd name="connsiteY0" fmla="*/ 0 h 476250"/>
              <a:gd name="connsiteX1" fmla="*/ 1270000 w 1270000"/>
              <a:gd name="connsiteY1" fmla="*/ 0 h 476250"/>
              <a:gd name="connsiteX2" fmla="*/ 1270000 w 1270000"/>
              <a:gd name="connsiteY2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0000" h="476250">
                <a:moveTo>
                  <a:pt x="0" y="0"/>
                </a:moveTo>
                <a:lnTo>
                  <a:pt x="1270000" y="0"/>
                </a:lnTo>
                <a:lnTo>
                  <a:pt x="1270000" y="476250"/>
                </a:lnTo>
              </a:path>
            </a:pathLst>
          </a:custGeom>
          <a:ln w="9525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rgbClr val="1B1B1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2" name="RBContent162">
            <a:extLst>
              <a:ext uri="{FF2B5EF4-FFF2-40B4-BE49-F238E27FC236}">
                <a16:creationId xmlns:a16="http://schemas.microsoft.com/office/drawing/2014/main" id="{93B461AA-2DCE-4974-9633-3538289EB915}"/>
              </a:ext>
            </a:extLst>
          </p:cNvPr>
          <p:cNvSpPr txBox="1">
            <a:spLocks/>
          </p:cNvSpPr>
          <p:nvPr/>
        </p:nvSpPr>
        <p:spPr>
          <a:xfrm>
            <a:off x="1187447" y="2774950"/>
            <a:ext cx="2151066" cy="190513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180975" marR="0" lvl="0" indent="-180975" algn="l" defTabSz="914400" rtl="0" eaLnBrk="1" fontAlgn="base" latinLnBrk="0" hangingPunct="1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Analys baserad på rapport 2016:28 från Avfall Sverige "Nationell kartläggning av plockanalyser av hushållens kärl- och säckavfall"</a:t>
            </a:r>
          </a:p>
          <a:p>
            <a:pPr marL="180975" marR="0" lvl="0" indent="-180975" algn="l" defTabSz="914400" rtl="0" eaLnBrk="1" fontAlgn="base" latinLnBrk="0" hangingPunct="1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Häften av hushåll för småhus samt flerfamiljshus har separat insamling av matavfall</a:t>
            </a:r>
          </a:p>
          <a:p>
            <a:pPr marL="180975" marR="0" lvl="0" indent="-180975" algn="l" defTabSz="914400" rtl="0" eaLnBrk="1" fontAlgn="base" latinLnBrk="0" hangingPunct="1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Producentmaterialens vikt är korrigerat för fukt</a:t>
            </a:r>
          </a:p>
        </p:txBody>
      </p:sp>
      <p:sp>
        <p:nvSpPr>
          <p:cNvPr id="353" name="RBContent162">
            <a:extLst>
              <a:ext uri="{FF2B5EF4-FFF2-40B4-BE49-F238E27FC236}">
                <a16:creationId xmlns:a16="http://schemas.microsoft.com/office/drawing/2014/main" id="{86F1F566-DB2D-411C-902E-81ED5D9E7F48}"/>
              </a:ext>
            </a:extLst>
          </p:cNvPr>
          <p:cNvSpPr txBox="1">
            <a:spLocks/>
          </p:cNvSpPr>
          <p:nvPr/>
        </p:nvSpPr>
        <p:spPr>
          <a:xfrm>
            <a:off x="8551286" y="2774950"/>
            <a:ext cx="2224088" cy="2608406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174625" marR="0" lvl="0" indent="-174625" algn="l" defTabSz="914400" rtl="0" eaLnBrk="1" fontAlgn="base" latinLnBrk="0" hangingPunct="1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Utbyggnad av FNI från dagens nivå till 100% av bostadsfastigheterna via insamling i separata fraktioner</a:t>
            </a:r>
          </a:p>
          <a:p>
            <a:pPr marL="174625" marR="0" lvl="0" indent="-174625" algn="l" defTabSz="914400" rtl="0" eaLnBrk="1" fontAlgn="base" latinLnBrk="0" hangingPunct="1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Andel tidningar förväntas minska naturligt då mängd returpapper minskar med ca 8% per år pga. minskad generell konsumtion</a:t>
            </a:r>
          </a:p>
          <a:p>
            <a:pPr marL="360363" marR="0" lvl="1" indent="-185738" algn="l" defTabSz="914400" rtl="0" eaLnBrk="1" fontAlgn="base" latinLnBrk="0" hangingPunct="1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Detta medför att 2 %-enheter av minskningen för returpapper är drivet av tidningsvolymer</a:t>
            </a:r>
          </a:p>
          <a:p>
            <a:pPr marL="360363" marR="0" lvl="1" indent="-185738" algn="l" defTabSz="914400" rtl="0" eaLnBrk="1" fontAlgn="base" latinLnBrk="0" hangingPunct="1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Ökad utsortering förklarar resterande minskning</a:t>
            </a:r>
          </a:p>
        </p:txBody>
      </p:sp>
    </p:spTree>
    <p:extLst>
      <p:ext uri="{BB962C8B-B14F-4D97-AF65-F5344CB8AC3E}">
        <p14:creationId xmlns:p14="http://schemas.microsoft.com/office/powerpoint/2010/main" val="3036038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9FFCC40A-8D3A-46EE-863B-D456145565B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think-cell Slide" r:id="rId57" imgW="359" imgH="360" progId="TCLayout.ActiveDocument.1">
                  <p:embed/>
                </p:oleObj>
              </mc:Choice>
              <mc:Fallback>
                <p:oleObj name="think-cell Slide" r:id="rId57" imgW="359" imgH="360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9FFCC40A-8D3A-46EE-863B-D456145565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>
            <a:extLst>
              <a:ext uri="{FF2B5EF4-FFF2-40B4-BE49-F238E27FC236}">
                <a16:creationId xmlns:a16="http://schemas.microsoft.com/office/drawing/2014/main" id="{2CF2B17C-E8D0-4DC8-BADC-4C14E1CF646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433862-F3F1-4D92-8232-A09DCB133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311" y="924066"/>
            <a:ext cx="9588639" cy="574675"/>
          </a:xfrm>
        </p:spPr>
        <p:txBody>
          <a:bodyPr/>
          <a:lstStyle/>
          <a:p>
            <a:r>
              <a:rPr lang="sv-SE" cap="none" dirty="0">
                <a:cs typeface="Arial Narrow" pitchFamily="34" charset="0"/>
              </a:rPr>
              <a:t>INSAMLADE VOLYMER PER FRAKTION (</a:t>
            </a:r>
            <a:r>
              <a:rPr lang="sv-SE" cap="none" dirty="0" err="1">
                <a:cs typeface="Arial Narrow" pitchFamily="34" charset="0"/>
              </a:rPr>
              <a:t>kton</a:t>
            </a:r>
            <a:r>
              <a:rPr lang="sv-SE" cap="none" dirty="0">
                <a:cs typeface="Arial Narrow" pitchFamily="34" charset="0"/>
              </a:rPr>
              <a:t>)</a:t>
            </a:r>
            <a:endParaRPr lang="sv-SE" dirty="0"/>
          </a:p>
        </p:txBody>
      </p:sp>
      <p:sp>
        <p:nvSpPr>
          <p:cNvPr id="7" name="Source">
            <a:extLst>
              <a:ext uri="{FF2B5EF4-FFF2-40B4-BE49-F238E27FC236}">
                <a16:creationId xmlns:a16="http://schemas.microsoft.com/office/drawing/2014/main" id="{6023FDE7-AF66-4934-A867-B06226EF0305}"/>
              </a:ext>
            </a:extLst>
          </p:cNvPr>
          <p:cNvSpPr txBox="1"/>
          <p:nvPr/>
        </p:nvSpPr>
        <p:spPr>
          <a:xfrm>
            <a:off x="1187311" y="6628825"/>
            <a:ext cx="1263166" cy="124650"/>
          </a:xfrm>
          <a:prstGeom prst="rect">
            <a:avLst/>
          </a:prstGeom>
          <a:noFill/>
          <a:ln w="9525">
            <a:noFill/>
          </a:ln>
        </p:spPr>
        <p:txBody>
          <a:bodyPr vert="horz" wrap="none" lIns="0" tIns="0" rIns="0" bIns="0" rtlCol="0" anchor="b" anchorCtr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Källa: FTI, Avfall Sverige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018DA3C-F16F-495B-B17F-85516F3422C0}"/>
              </a:ext>
            </a:extLst>
          </p:cNvPr>
          <p:cNvCxnSpPr/>
          <p:nvPr>
            <p:custDataLst>
              <p:tags r:id="rId4"/>
            </p:custDataLst>
          </p:nvPr>
        </p:nvCxnSpPr>
        <p:spPr bwMode="auto">
          <a:xfrm>
            <a:off x="1735138" y="3344863"/>
            <a:ext cx="282575" cy="0"/>
          </a:xfrm>
          <a:prstGeom prst="line">
            <a:avLst/>
          </a:prstGeom>
          <a:ln w="9525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4">
            <a:extLst>
              <a:ext uri="{FF2B5EF4-FFF2-40B4-BE49-F238E27FC236}">
                <a16:creationId xmlns:a16="http://schemas.microsoft.com/office/drawing/2014/main" id="{7E85000D-EEA4-45D5-9A45-5B10E2CF2DD3}"/>
              </a:ext>
            </a:extLst>
          </p:cNvPr>
          <p:cNvCxnSpPr/>
          <p:nvPr>
            <p:custDataLst>
              <p:tags r:id="rId5"/>
            </p:custDataLst>
          </p:nvPr>
        </p:nvCxnSpPr>
        <p:spPr bwMode="auto">
          <a:xfrm>
            <a:off x="2422525" y="3297238"/>
            <a:ext cx="282575" cy="0"/>
          </a:xfrm>
          <a:prstGeom prst="line">
            <a:avLst/>
          </a:prstGeom>
          <a:ln w="9525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6">
            <a:extLst>
              <a:ext uri="{FF2B5EF4-FFF2-40B4-BE49-F238E27FC236}">
                <a16:creationId xmlns:a16="http://schemas.microsoft.com/office/drawing/2014/main" id="{B0393217-3ECA-48EE-A6C8-EC85FF015561}"/>
              </a:ext>
            </a:extLst>
          </p:cNvPr>
          <p:cNvCxnSpPr/>
          <p:nvPr>
            <p:custDataLst>
              <p:tags r:id="rId6"/>
            </p:custDataLst>
          </p:nvPr>
        </p:nvCxnSpPr>
        <p:spPr bwMode="auto">
          <a:xfrm>
            <a:off x="3111500" y="3243263"/>
            <a:ext cx="282575" cy="0"/>
          </a:xfrm>
          <a:prstGeom prst="line">
            <a:avLst/>
          </a:prstGeom>
          <a:ln w="9525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9" name="Chart 98"/>
          <p:cNvGraphicFramePr/>
          <p:nvPr>
            <p:custDataLst>
              <p:tags r:id="rId7"/>
            </p:custDataLst>
            <p:extLst/>
          </p:nvPr>
        </p:nvGraphicFramePr>
        <p:xfrm>
          <a:off x="1104900" y="3043238"/>
          <a:ext cx="2917825" cy="109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9"/>
          </a:graphicData>
        </a:graphic>
      </p:graphicFrame>
      <p:cxnSp>
        <p:nvCxnSpPr>
          <p:cNvPr id="61" name="Straight Connector 70">
            <a:extLst>
              <a:ext uri="{FF2B5EF4-FFF2-40B4-BE49-F238E27FC236}">
                <a16:creationId xmlns:a16="http://schemas.microsoft.com/office/drawing/2014/main" id="{71349D3C-A77C-4FA5-A3C9-8F63C62289B7}"/>
              </a:ext>
            </a:extLst>
          </p:cNvPr>
          <p:cNvCxnSpPr/>
          <p:nvPr>
            <p:custDataLst>
              <p:tags r:id="rId8"/>
            </p:custDataLst>
          </p:nvPr>
        </p:nvCxnSpPr>
        <p:spPr bwMode="gray">
          <a:xfrm>
            <a:off x="3595688" y="2824163"/>
            <a:ext cx="0" cy="203200"/>
          </a:xfrm>
          <a:prstGeom prst="line">
            <a:avLst/>
          </a:prstGeom>
          <a:ln w="9525" algn="ctr">
            <a:solidFill>
              <a:schemeClr val="tx2"/>
            </a:solidFill>
            <a:headEnd type="none"/>
            <a:tailEnd type="triangle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9">
            <a:extLst>
              <a:ext uri="{FF2B5EF4-FFF2-40B4-BE49-F238E27FC236}">
                <a16:creationId xmlns:a16="http://schemas.microsoft.com/office/drawing/2014/main" id="{06783709-E2FD-483A-BF97-27259848246E}"/>
              </a:ext>
            </a:extLst>
          </p:cNvPr>
          <p:cNvCxnSpPr/>
          <p:nvPr>
            <p:custDataLst>
              <p:tags r:id="rId9"/>
            </p:custDataLst>
          </p:nvPr>
        </p:nvCxnSpPr>
        <p:spPr bwMode="gray">
          <a:xfrm>
            <a:off x="1531938" y="2824163"/>
            <a:ext cx="2063750" cy="0"/>
          </a:xfrm>
          <a:prstGeom prst="line">
            <a:avLst/>
          </a:prstGeom>
          <a:ln w="9525" algn="ctr">
            <a:solidFill>
              <a:schemeClr val="tx2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33">
            <a:extLst>
              <a:ext uri="{FF2B5EF4-FFF2-40B4-BE49-F238E27FC236}">
                <a16:creationId xmlns:a16="http://schemas.microsoft.com/office/drawing/2014/main" id="{6F257CC7-3640-4A96-AFB6-58F241A66070}"/>
              </a:ext>
            </a:extLst>
          </p:cNvPr>
          <p:cNvCxnSpPr/>
          <p:nvPr>
            <p:custDataLst>
              <p:tags r:id="rId10"/>
            </p:custDataLst>
          </p:nvPr>
        </p:nvCxnSpPr>
        <p:spPr bwMode="gray">
          <a:xfrm flipV="1">
            <a:off x="1531938" y="2824163"/>
            <a:ext cx="0" cy="304800"/>
          </a:xfrm>
          <a:prstGeom prst="line">
            <a:avLst/>
          </a:prstGeom>
          <a:ln w="9525" algn="ctr">
            <a:solidFill>
              <a:schemeClr val="tx2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 Placeholder">
            <a:extLst>
              <a:ext uri="{FF2B5EF4-FFF2-40B4-BE49-F238E27FC236}">
                <a16:creationId xmlns:a16="http://schemas.microsoft.com/office/drawing/2014/main" id="{405D882E-CEEF-4614-8D65-D7DE1F62BF30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2359025" y="2727325"/>
            <a:ext cx="409575" cy="19367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2"/>
            </a:solidFill>
          </a:ln>
        </p:spPr>
        <p:txBody>
          <a:bodyPr vert="horz" wrap="none" lIns="12700" tIns="0" rIns="1270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28B44470-BEC2-48E5-9B1C-8535965D80B7}" type="datetime'''''''''+''''''''''''''''''''''''''1''''''''4''''''''%'''">
              <a:rPr kumimoji="0" lang="sv-SE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+14%</a:t>
            </a:fld>
            <a:endParaRPr kumimoji="0" lang="sv-SE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cxnSp>
        <p:nvCxnSpPr>
          <p:cNvPr id="66" name="Straight Connector 78">
            <a:extLst>
              <a:ext uri="{FF2B5EF4-FFF2-40B4-BE49-F238E27FC236}">
                <a16:creationId xmlns:a16="http://schemas.microsoft.com/office/drawing/2014/main" id="{A4CDEB1A-DB18-42EA-B540-B4447E5057BD}"/>
              </a:ext>
            </a:extLst>
          </p:cNvPr>
          <p:cNvCxnSpPr/>
          <p:nvPr>
            <p:custDataLst>
              <p:tags r:id="rId12"/>
            </p:custDataLst>
          </p:nvPr>
        </p:nvCxnSpPr>
        <p:spPr bwMode="auto">
          <a:xfrm>
            <a:off x="5192713" y="3400425"/>
            <a:ext cx="282575" cy="0"/>
          </a:xfrm>
          <a:prstGeom prst="line">
            <a:avLst/>
          </a:prstGeom>
          <a:ln w="9525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79">
            <a:extLst>
              <a:ext uri="{FF2B5EF4-FFF2-40B4-BE49-F238E27FC236}">
                <a16:creationId xmlns:a16="http://schemas.microsoft.com/office/drawing/2014/main" id="{15DA959C-8F7C-4094-9FA6-57973B6AC174}"/>
              </a:ext>
            </a:extLst>
          </p:cNvPr>
          <p:cNvCxnSpPr/>
          <p:nvPr>
            <p:custDataLst>
              <p:tags r:id="rId13"/>
            </p:custDataLst>
          </p:nvPr>
        </p:nvCxnSpPr>
        <p:spPr bwMode="auto">
          <a:xfrm>
            <a:off x="5880100" y="3325813"/>
            <a:ext cx="282575" cy="0"/>
          </a:xfrm>
          <a:prstGeom prst="line">
            <a:avLst/>
          </a:prstGeom>
          <a:ln w="9525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80">
            <a:extLst>
              <a:ext uri="{FF2B5EF4-FFF2-40B4-BE49-F238E27FC236}">
                <a16:creationId xmlns:a16="http://schemas.microsoft.com/office/drawing/2014/main" id="{1AE17CAE-59A1-475F-9B8D-CB9852E90644}"/>
              </a:ext>
            </a:extLst>
          </p:cNvPr>
          <p:cNvCxnSpPr/>
          <p:nvPr>
            <p:custDataLst>
              <p:tags r:id="rId14"/>
            </p:custDataLst>
          </p:nvPr>
        </p:nvCxnSpPr>
        <p:spPr bwMode="auto">
          <a:xfrm>
            <a:off x="6569075" y="3243263"/>
            <a:ext cx="282575" cy="0"/>
          </a:xfrm>
          <a:prstGeom prst="line">
            <a:avLst/>
          </a:prstGeom>
          <a:ln w="9525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" name="Chart 106"/>
          <p:cNvGraphicFramePr/>
          <p:nvPr>
            <p:custDataLst>
              <p:tags r:id="rId15"/>
            </p:custDataLst>
            <p:extLst/>
          </p:nvPr>
        </p:nvGraphicFramePr>
        <p:xfrm>
          <a:off x="4562475" y="3043238"/>
          <a:ext cx="2917825" cy="109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0"/>
          </a:graphicData>
        </a:graphic>
      </p:graphicFrame>
      <p:cxnSp>
        <p:nvCxnSpPr>
          <p:cNvPr id="70" name="Straight Connector 39">
            <a:extLst>
              <a:ext uri="{FF2B5EF4-FFF2-40B4-BE49-F238E27FC236}">
                <a16:creationId xmlns:a16="http://schemas.microsoft.com/office/drawing/2014/main" id="{C1A5817C-2D87-400B-B299-B6DADECD1BB2}"/>
              </a:ext>
            </a:extLst>
          </p:cNvPr>
          <p:cNvCxnSpPr/>
          <p:nvPr>
            <p:custDataLst>
              <p:tags r:id="rId16"/>
            </p:custDataLst>
          </p:nvPr>
        </p:nvCxnSpPr>
        <p:spPr bwMode="gray">
          <a:xfrm>
            <a:off x="4989513" y="2824163"/>
            <a:ext cx="2063750" cy="0"/>
          </a:xfrm>
          <a:prstGeom prst="line">
            <a:avLst/>
          </a:prstGeom>
          <a:ln w="9525" algn="ctr">
            <a:solidFill>
              <a:schemeClr val="tx2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34">
            <a:extLst>
              <a:ext uri="{FF2B5EF4-FFF2-40B4-BE49-F238E27FC236}">
                <a16:creationId xmlns:a16="http://schemas.microsoft.com/office/drawing/2014/main" id="{805D88CF-3FF7-415B-A446-A99E556199F5}"/>
              </a:ext>
            </a:extLst>
          </p:cNvPr>
          <p:cNvCxnSpPr/>
          <p:nvPr>
            <p:custDataLst>
              <p:tags r:id="rId17"/>
            </p:custDataLst>
          </p:nvPr>
        </p:nvCxnSpPr>
        <p:spPr bwMode="gray">
          <a:xfrm flipV="1">
            <a:off x="4989513" y="2824163"/>
            <a:ext cx="0" cy="360363"/>
          </a:xfrm>
          <a:prstGeom prst="line">
            <a:avLst/>
          </a:prstGeom>
          <a:ln w="9525" algn="ctr">
            <a:solidFill>
              <a:schemeClr val="tx2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40">
            <a:extLst>
              <a:ext uri="{FF2B5EF4-FFF2-40B4-BE49-F238E27FC236}">
                <a16:creationId xmlns:a16="http://schemas.microsoft.com/office/drawing/2014/main" id="{8FE716EB-2DE8-4C58-8DF8-B7818930EDCF}"/>
              </a:ext>
            </a:extLst>
          </p:cNvPr>
          <p:cNvCxnSpPr/>
          <p:nvPr>
            <p:custDataLst>
              <p:tags r:id="rId18"/>
            </p:custDataLst>
          </p:nvPr>
        </p:nvCxnSpPr>
        <p:spPr bwMode="gray">
          <a:xfrm>
            <a:off x="7053263" y="2824163"/>
            <a:ext cx="0" cy="203200"/>
          </a:xfrm>
          <a:prstGeom prst="line">
            <a:avLst/>
          </a:prstGeom>
          <a:ln w="9525" algn="ctr">
            <a:solidFill>
              <a:schemeClr val="tx2"/>
            </a:solidFill>
            <a:headEnd type="none"/>
            <a:tailEnd type="triangle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 Placeholder">
            <a:extLst>
              <a:ext uri="{FF2B5EF4-FFF2-40B4-BE49-F238E27FC236}">
                <a16:creationId xmlns:a16="http://schemas.microsoft.com/office/drawing/2014/main" id="{9F3A4312-C366-405B-A03F-C5821FADF353}"/>
              </a:ext>
            </a:extLst>
          </p:cNvPr>
          <p:cNvSpPr>
            <a:spLocks noGrp="1"/>
          </p:cNvSpPr>
          <p:nvPr>
            <p:custDataLst>
              <p:tags r:id="rId19"/>
            </p:custDataLst>
          </p:nvPr>
        </p:nvSpPr>
        <p:spPr bwMode="auto">
          <a:xfrm>
            <a:off x="5816600" y="2727325"/>
            <a:ext cx="409575" cy="19367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2"/>
            </a:solidFill>
          </a:ln>
        </p:spPr>
        <p:txBody>
          <a:bodyPr vert="horz" wrap="none" lIns="12700" tIns="0" rIns="1270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2114D5BC-50F6-461C-A9F6-D0667C05452B}" type="datetime'''''''''+''''''''2''''''4%'''">
              <a:rPr kumimoji="0" lang="sv-SE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+24%</a:t>
            </a:fld>
            <a:endParaRPr kumimoji="0" lang="sv-SE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cxnSp>
        <p:nvCxnSpPr>
          <p:cNvPr id="86" name="Straight Connector 37">
            <a:extLst>
              <a:ext uri="{FF2B5EF4-FFF2-40B4-BE49-F238E27FC236}">
                <a16:creationId xmlns:a16="http://schemas.microsoft.com/office/drawing/2014/main" id="{24A41325-DC1D-4134-B519-A73891C951E6}"/>
              </a:ext>
            </a:extLst>
          </p:cNvPr>
          <p:cNvCxnSpPr/>
          <p:nvPr>
            <p:custDataLst>
              <p:tags r:id="rId20"/>
            </p:custDataLst>
          </p:nvPr>
        </p:nvCxnSpPr>
        <p:spPr bwMode="auto">
          <a:xfrm>
            <a:off x="6569075" y="5203825"/>
            <a:ext cx="282575" cy="0"/>
          </a:xfrm>
          <a:prstGeom prst="line">
            <a:avLst/>
          </a:prstGeom>
          <a:ln w="9525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35">
            <a:extLst>
              <a:ext uri="{FF2B5EF4-FFF2-40B4-BE49-F238E27FC236}">
                <a16:creationId xmlns:a16="http://schemas.microsoft.com/office/drawing/2014/main" id="{04AAC927-6C41-4AB2-B89D-F5C7B174088D}"/>
              </a:ext>
            </a:extLst>
          </p:cNvPr>
          <p:cNvCxnSpPr/>
          <p:nvPr>
            <p:custDataLst>
              <p:tags r:id="rId21"/>
            </p:custDataLst>
          </p:nvPr>
        </p:nvCxnSpPr>
        <p:spPr bwMode="auto">
          <a:xfrm>
            <a:off x="5192713" y="5227638"/>
            <a:ext cx="282575" cy="0"/>
          </a:xfrm>
          <a:prstGeom prst="line">
            <a:avLst/>
          </a:prstGeom>
          <a:ln w="9525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36">
            <a:extLst>
              <a:ext uri="{FF2B5EF4-FFF2-40B4-BE49-F238E27FC236}">
                <a16:creationId xmlns:a16="http://schemas.microsoft.com/office/drawing/2014/main" id="{6B5F98AF-B29F-405A-8A7F-0875A5D97E0D}"/>
              </a:ext>
            </a:extLst>
          </p:cNvPr>
          <p:cNvCxnSpPr/>
          <p:nvPr>
            <p:custDataLst>
              <p:tags r:id="rId22"/>
            </p:custDataLst>
          </p:nvPr>
        </p:nvCxnSpPr>
        <p:spPr bwMode="auto">
          <a:xfrm>
            <a:off x="5880100" y="5216525"/>
            <a:ext cx="282575" cy="0"/>
          </a:xfrm>
          <a:prstGeom prst="line">
            <a:avLst/>
          </a:prstGeom>
          <a:ln w="9525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hteck 86">
            <a:extLst>
              <a:ext uri="{FF2B5EF4-FFF2-40B4-BE49-F238E27FC236}">
                <a16:creationId xmlns:a16="http://schemas.microsoft.com/office/drawing/2014/main" id="{F83E29BF-C920-4F44-B4E7-899DF92CBFBC}"/>
              </a:ext>
            </a:extLst>
          </p:cNvPr>
          <p:cNvSpPr/>
          <p:nvPr>
            <p:custDataLst>
              <p:tags r:id="rId23"/>
            </p:custDataLst>
          </p:nvPr>
        </p:nvSpPr>
        <p:spPr bwMode="auto">
          <a:xfrm>
            <a:off x="5475288" y="5216525"/>
            <a:ext cx="404813" cy="11113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1B1B1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111" name="Chart 110"/>
          <p:cNvGraphicFramePr/>
          <p:nvPr>
            <p:custDataLst>
              <p:tags r:id="rId24"/>
            </p:custDataLst>
            <p:extLst/>
          </p:nvPr>
        </p:nvGraphicFramePr>
        <p:xfrm>
          <a:off x="4562475" y="5003800"/>
          <a:ext cx="2917825" cy="109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1"/>
          </a:graphicData>
        </a:graphic>
      </p:graphicFrame>
      <p:cxnSp>
        <p:nvCxnSpPr>
          <p:cNvPr id="89" name="Straight Connector 41">
            <a:extLst>
              <a:ext uri="{FF2B5EF4-FFF2-40B4-BE49-F238E27FC236}">
                <a16:creationId xmlns:a16="http://schemas.microsoft.com/office/drawing/2014/main" id="{7C1F1799-1370-4143-9A83-5EDEA8ED01DD}"/>
              </a:ext>
            </a:extLst>
          </p:cNvPr>
          <p:cNvCxnSpPr/>
          <p:nvPr>
            <p:custDataLst>
              <p:tags r:id="rId25"/>
            </p:custDataLst>
          </p:nvPr>
        </p:nvCxnSpPr>
        <p:spPr bwMode="gray">
          <a:xfrm flipV="1">
            <a:off x="4989513" y="4784725"/>
            <a:ext cx="0" cy="227013"/>
          </a:xfrm>
          <a:prstGeom prst="line">
            <a:avLst/>
          </a:prstGeom>
          <a:ln w="9525" algn="ctr">
            <a:solidFill>
              <a:schemeClr val="tx2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46">
            <a:extLst>
              <a:ext uri="{FF2B5EF4-FFF2-40B4-BE49-F238E27FC236}">
                <a16:creationId xmlns:a16="http://schemas.microsoft.com/office/drawing/2014/main" id="{DB1D259A-126B-4874-AB94-575639BD8C0B}"/>
              </a:ext>
            </a:extLst>
          </p:cNvPr>
          <p:cNvCxnSpPr/>
          <p:nvPr>
            <p:custDataLst>
              <p:tags r:id="rId26"/>
            </p:custDataLst>
          </p:nvPr>
        </p:nvCxnSpPr>
        <p:spPr bwMode="gray">
          <a:xfrm>
            <a:off x="4989513" y="4784725"/>
            <a:ext cx="2063750" cy="0"/>
          </a:xfrm>
          <a:prstGeom prst="line">
            <a:avLst/>
          </a:prstGeom>
          <a:ln w="9525" algn="ctr">
            <a:solidFill>
              <a:schemeClr val="tx2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47">
            <a:extLst>
              <a:ext uri="{FF2B5EF4-FFF2-40B4-BE49-F238E27FC236}">
                <a16:creationId xmlns:a16="http://schemas.microsoft.com/office/drawing/2014/main" id="{18F1E6F8-D44D-4F34-B742-D85C8E6FEE0C}"/>
              </a:ext>
            </a:extLst>
          </p:cNvPr>
          <p:cNvCxnSpPr/>
          <p:nvPr>
            <p:custDataLst>
              <p:tags r:id="rId27"/>
            </p:custDataLst>
          </p:nvPr>
        </p:nvCxnSpPr>
        <p:spPr bwMode="gray">
          <a:xfrm>
            <a:off x="7053263" y="4784725"/>
            <a:ext cx="0" cy="203200"/>
          </a:xfrm>
          <a:prstGeom prst="line">
            <a:avLst/>
          </a:prstGeom>
          <a:ln w="9525" algn="ctr">
            <a:solidFill>
              <a:schemeClr val="tx2"/>
            </a:solidFill>
            <a:headEnd type="none"/>
            <a:tailEnd type="triangle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 Placeholder">
            <a:extLst>
              <a:ext uri="{FF2B5EF4-FFF2-40B4-BE49-F238E27FC236}">
                <a16:creationId xmlns:a16="http://schemas.microsoft.com/office/drawing/2014/main" id="{3EF45358-149D-4606-8A9B-F39E105EA3F5}"/>
              </a:ext>
            </a:extLst>
          </p:cNvPr>
          <p:cNvSpPr>
            <a:spLocks noGrp="1"/>
          </p:cNvSpPr>
          <p:nvPr>
            <p:custDataLst>
              <p:tags r:id="rId28"/>
            </p:custDataLst>
          </p:nvPr>
        </p:nvSpPr>
        <p:spPr bwMode="auto">
          <a:xfrm>
            <a:off x="5851525" y="4687888"/>
            <a:ext cx="339725" cy="19367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2"/>
            </a:solidFill>
          </a:ln>
        </p:spPr>
        <p:txBody>
          <a:bodyPr vert="horz" wrap="none" lIns="12700" tIns="0" rIns="1270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322FED9A-E579-40CA-BF9B-5F53E2B50B56}" type="datetime'''+''3''''''''''''''''''''''''''''''''''%'''">
              <a:rPr kumimoji="0" lang="sv-SE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+3%</a:t>
            </a:fld>
            <a:endParaRPr kumimoji="0" lang="sv-SE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cxnSp>
        <p:nvCxnSpPr>
          <p:cNvPr id="96" name="Straight Connector 44">
            <a:extLst>
              <a:ext uri="{FF2B5EF4-FFF2-40B4-BE49-F238E27FC236}">
                <a16:creationId xmlns:a16="http://schemas.microsoft.com/office/drawing/2014/main" id="{E0F60334-D7EE-40E4-9C49-F7EE5E52FAC5}"/>
              </a:ext>
            </a:extLst>
          </p:cNvPr>
          <p:cNvCxnSpPr/>
          <p:nvPr>
            <p:custDataLst>
              <p:tags r:id="rId29"/>
            </p:custDataLst>
          </p:nvPr>
        </p:nvCxnSpPr>
        <p:spPr bwMode="auto">
          <a:xfrm>
            <a:off x="10026650" y="3243263"/>
            <a:ext cx="282575" cy="0"/>
          </a:xfrm>
          <a:prstGeom prst="line">
            <a:avLst/>
          </a:prstGeom>
          <a:ln w="9525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43">
            <a:extLst>
              <a:ext uri="{FF2B5EF4-FFF2-40B4-BE49-F238E27FC236}">
                <a16:creationId xmlns:a16="http://schemas.microsoft.com/office/drawing/2014/main" id="{E31EC9BD-0384-429C-A6AA-480D0CDA7A98}"/>
              </a:ext>
            </a:extLst>
          </p:cNvPr>
          <p:cNvCxnSpPr/>
          <p:nvPr>
            <p:custDataLst>
              <p:tags r:id="rId30"/>
            </p:custDataLst>
          </p:nvPr>
        </p:nvCxnSpPr>
        <p:spPr bwMode="auto">
          <a:xfrm>
            <a:off x="9337675" y="3386138"/>
            <a:ext cx="282575" cy="0"/>
          </a:xfrm>
          <a:prstGeom prst="line">
            <a:avLst/>
          </a:prstGeom>
          <a:ln w="9525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42">
            <a:extLst>
              <a:ext uri="{FF2B5EF4-FFF2-40B4-BE49-F238E27FC236}">
                <a16:creationId xmlns:a16="http://schemas.microsoft.com/office/drawing/2014/main" id="{06E86BE9-5C8D-471F-A977-E03A4EE15AC6}"/>
              </a:ext>
            </a:extLst>
          </p:cNvPr>
          <p:cNvCxnSpPr/>
          <p:nvPr>
            <p:custDataLst>
              <p:tags r:id="rId31"/>
            </p:custDataLst>
          </p:nvPr>
        </p:nvCxnSpPr>
        <p:spPr bwMode="auto">
          <a:xfrm>
            <a:off x="8650288" y="3514725"/>
            <a:ext cx="282575" cy="0"/>
          </a:xfrm>
          <a:prstGeom prst="line">
            <a:avLst/>
          </a:prstGeom>
          <a:ln w="9525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2" name="Chart 111"/>
          <p:cNvGraphicFramePr/>
          <p:nvPr>
            <p:custDataLst>
              <p:tags r:id="rId32"/>
            </p:custDataLst>
            <p:extLst/>
          </p:nvPr>
        </p:nvGraphicFramePr>
        <p:xfrm>
          <a:off x="8020050" y="3043238"/>
          <a:ext cx="2917825" cy="109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2"/>
          </a:graphicData>
        </a:graphic>
      </p:graphicFrame>
      <p:cxnSp>
        <p:nvCxnSpPr>
          <p:cNvPr id="101" name="Straight Connector 49">
            <a:extLst>
              <a:ext uri="{FF2B5EF4-FFF2-40B4-BE49-F238E27FC236}">
                <a16:creationId xmlns:a16="http://schemas.microsoft.com/office/drawing/2014/main" id="{10D18F8E-B655-4012-A122-13787A196ABE}"/>
              </a:ext>
            </a:extLst>
          </p:cNvPr>
          <p:cNvCxnSpPr/>
          <p:nvPr>
            <p:custDataLst>
              <p:tags r:id="rId33"/>
            </p:custDataLst>
          </p:nvPr>
        </p:nvCxnSpPr>
        <p:spPr bwMode="gray">
          <a:xfrm>
            <a:off x="8447088" y="2824163"/>
            <a:ext cx="2063750" cy="0"/>
          </a:xfrm>
          <a:prstGeom prst="line">
            <a:avLst/>
          </a:prstGeom>
          <a:ln w="9525" algn="ctr">
            <a:solidFill>
              <a:schemeClr val="tx2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48">
            <a:extLst>
              <a:ext uri="{FF2B5EF4-FFF2-40B4-BE49-F238E27FC236}">
                <a16:creationId xmlns:a16="http://schemas.microsoft.com/office/drawing/2014/main" id="{7AC71E48-2E81-4D60-A8B5-3D6AC04F0672}"/>
              </a:ext>
            </a:extLst>
          </p:cNvPr>
          <p:cNvCxnSpPr/>
          <p:nvPr>
            <p:custDataLst>
              <p:tags r:id="rId34"/>
            </p:custDataLst>
          </p:nvPr>
        </p:nvCxnSpPr>
        <p:spPr bwMode="gray">
          <a:xfrm flipV="1">
            <a:off x="8447088" y="2824163"/>
            <a:ext cx="0" cy="474663"/>
          </a:xfrm>
          <a:prstGeom prst="line">
            <a:avLst/>
          </a:prstGeom>
          <a:ln w="9525" algn="ctr">
            <a:solidFill>
              <a:schemeClr val="tx2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50">
            <a:extLst>
              <a:ext uri="{FF2B5EF4-FFF2-40B4-BE49-F238E27FC236}">
                <a16:creationId xmlns:a16="http://schemas.microsoft.com/office/drawing/2014/main" id="{9CB34D91-5488-4771-9508-13C61F3C559D}"/>
              </a:ext>
            </a:extLst>
          </p:cNvPr>
          <p:cNvCxnSpPr/>
          <p:nvPr>
            <p:custDataLst>
              <p:tags r:id="rId35"/>
            </p:custDataLst>
          </p:nvPr>
        </p:nvCxnSpPr>
        <p:spPr bwMode="gray">
          <a:xfrm>
            <a:off x="10510838" y="2824163"/>
            <a:ext cx="0" cy="203200"/>
          </a:xfrm>
          <a:prstGeom prst="line">
            <a:avLst/>
          </a:prstGeom>
          <a:ln w="9525" algn="ctr">
            <a:solidFill>
              <a:schemeClr val="tx2"/>
            </a:solidFill>
            <a:headEnd type="none"/>
            <a:tailEnd type="triangle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 Placeholder">
            <a:extLst>
              <a:ext uri="{FF2B5EF4-FFF2-40B4-BE49-F238E27FC236}">
                <a16:creationId xmlns:a16="http://schemas.microsoft.com/office/drawing/2014/main" id="{A9BD96BB-40D8-4D87-8428-43EEE76D7D75}"/>
              </a:ext>
            </a:extLst>
          </p:cNvPr>
          <p:cNvSpPr>
            <a:spLocks noGrp="1"/>
          </p:cNvSpPr>
          <p:nvPr>
            <p:custDataLst>
              <p:tags r:id="rId36"/>
            </p:custDataLst>
          </p:nvPr>
        </p:nvSpPr>
        <p:spPr bwMode="auto">
          <a:xfrm>
            <a:off x="9274175" y="2727325"/>
            <a:ext cx="409575" cy="19367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2"/>
            </a:solidFill>
          </a:ln>
        </p:spPr>
        <p:txBody>
          <a:bodyPr vert="horz" wrap="none" lIns="12700" tIns="0" rIns="1270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DBEA392C-E3AF-4BB8-9C21-169BE99A2C1B}" type="datetime'''''''''''''+''''''''''''''5''''''0''''''''''%'''''''''''''''">
              <a:rPr kumimoji="0" lang="sv-SE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+50%</a:t>
            </a:fld>
            <a:endParaRPr kumimoji="0" lang="sv-SE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cxnSp>
        <p:nvCxnSpPr>
          <p:cNvPr id="104" name="Straight Connector 58">
            <a:extLst>
              <a:ext uri="{FF2B5EF4-FFF2-40B4-BE49-F238E27FC236}">
                <a16:creationId xmlns:a16="http://schemas.microsoft.com/office/drawing/2014/main" id="{7E39ED6E-76FD-4E94-AB19-2E860198B903}"/>
              </a:ext>
            </a:extLst>
          </p:cNvPr>
          <p:cNvCxnSpPr/>
          <p:nvPr>
            <p:custDataLst>
              <p:tags r:id="rId37"/>
            </p:custDataLst>
          </p:nvPr>
        </p:nvCxnSpPr>
        <p:spPr bwMode="auto">
          <a:xfrm>
            <a:off x="9337675" y="5300663"/>
            <a:ext cx="282575" cy="0"/>
          </a:xfrm>
          <a:prstGeom prst="line">
            <a:avLst/>
          </a:prstGeom>
          <a:ln w="9525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59">
            <a:extLst>
              <a:ext uri="{FF2B5EF4-FFF2-40B4-BE49-F238E27FC236}">
                <a16:creationId xmlns:a16="http://schemas.microsoft.com/office/drawing/2014/main" id="{08927643-C6DC-4FC4-A76A-345722983814}"/>
              </a:ext>
            </a:extLst>
          </p:cNvPr>
          <p:cNvCxnSpPr/>
          <p:nvPr>
            <p:custDataLst>
              <p:tags r:id="rId38"/>
            </p:custDataLst>
          </p:nvPr>
        </p:nvCxnSpPr>
        <p:spPr bwMode="auto">
          <a:xfrm>
            <a:off x="10026650" y="5203825"/>
            <a:ext cx="282575" cy="0"/>
          </a:xfrm>
          <a:prstGeom prst="line">
            <a:avLst/>
          </a:prstGeom>
          <a:ln w="9525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53">
            <a:extLst>
              <a:ext uri="{FF2B5EF4-FFF2-40B4-BE49-F238E27FC236}">
                <a16:creationId xmlns:a16="http://schemas.microsoft.com/office/drawing/2014/main" id="{7B2E1344-A925-452E-BA2D-5488E28EFF64}"/>
              </a:ext>
            </a:extLst>
          </p:cNvPr>
          <p:cNvCxnSpPr/>
          <p:nvPr>
            <p:custDataLst>
              <p:tags r:id="rId39"/>
            </p:custDataLst>
          </p:nvPr>
        </p:nvCxnSpPr>
        <p:spPr bwMode="auto">
          <a:xfrm>
            <a:off x="8650288" y="5389563"/>
            <a:ext cx="282575" cy="0"/>
          </a:xfrm>
          <a:prstGeom prst="line">
            <a:avLst/>
          </a:prstGeom>
          <a:ln w="9525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7" name="Chart 116"/>
          <p:cNvGraphicFramePr/>
          <p:nvPr>
            <p:custDataLst>
              <p:tags r:id="rId40"/>
            </p:custDataLst>
            <p:extLst/>
          </p:nvPr>
        </p:nvGraphicFramePr>
        <p:xfrm>
          <a:off x="8020050" y="5003800"/>
          <a:ext cx="2917825" cy="109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3"/>
          </a:graphicData>
        </a:graphic>
      </p:graphicFrame>
      <p:cxnSp>
        <p:nvCxnSpPr>
          <p:cNvPr id="110" name="Straight Connector 61">
            <a:extLst>
              <a:ext uri="{FF2B5EF4-FFF2-40B4-BE49-F238E27FC236}">
                <a16:creationId xmlns:a16="http://schemas.microsoft.com/office/drawing/2014/main" id="{FFFC650D-C2A2-45B0-BDB4-2B4BF0F23F77}"/>
              </a:ext>
            </a:extLst>
          </p:cNvPr>
          <p:cNvCxnSpPr/>
          <p:nvPr>
            <p:custDataLst>
              <p:tags r:id="rId41"/>
            </p:custDataLst>
          </p:nvPr>
        </p:nvCxnSpPr>
        <p:spPr bwMode="gray">
          <a:xfrm>
            <a:off x="10510838" y="4784725"/>
            <a:ext cx="0" cy="203200"/>
          </a:xfrm>
          <a:prstGeom prst="line">
            <a:avLst/>
          </a:prstGeom>
          <a:ln w="9525" algn="ctr">
            <a:solidFill>
              <a:schemeClr val="tx2"/>
            </a:solidFill>
            <a:headEnd type="none"/>
            <a:tailEnd type="triangle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51">
            <a:extLst>
              <a:ext uri="{FF2B5EF4-FFF2-40B4-BE49-F238E27FC236}">
                <a16:creationId xmlns:a16="http://schemas.microsoft.com/office/drawing/2014/main" id="{79CD8136-8A6E-42ED-9305-B2D69A2DE090}"/>
              </a:ext>
            </a:extLst>
          </p:cNvPr>
          <p:cNvCxnSpPr/>
          <p:nvPr>
            <p:custDataLst>
              <p:tags r:id="rId42"/>
            </p:custDataLst>
          </p:nvPr>
        </p:nvCxnSpPr>
        <p:spPr bwMode="gray">
          <a:xfrm flipV="1">
            <a:off x="8447088" y="4784725"/>
            <a:ext cx="0" cy="388938"/>
          </a:xfrm>
          <a:prstGeom prst="line">
            <a:avLst/>
          </a:prstGeom>
          <a:ln w="9525" algn="ctr">
            <a:solidFill>
              <a:schemeClr val="tx2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52">
            <a:extLst>
              <a:ext uri="{FF2B5EF4-FFF2-40B4-BE49-F238E27FC236}">
                <a16:creationId xmlns:a16="http://schemas.microsoft.com/office/drawing/2014/main" id="{71D0E2D6-4B1B-4DDD-BD0B-F039EB6C1502}"/>
              </a:ext>
            </a:extLst>
          </p:cNvPr>
          <p:cNvCxnSpPr/>
          <p:nvPr>
            <p:custDataLst>
              <p:tags r:id="rId43"/>
            </p:custDataLst>
          </p:nvPr>
        </p:nvCxnSpPr>
        <p:spPr bwMode="gray">
          <a:xfrm>
            <a:off x="8447088" y="4784725"/>
            <a:ext cx="2063750" cy="0"/>
          </a:xfrm>
          <a:prstGeom prst="line">
            <a:avLst/>
          </a:prstGeom>
          <a:ln w="9525" algn="ctr">
            <a:solidFill>
              <a:schemeClr val="tx2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 Placeholder">
            <a:extLst>
              <a:ext uri="{FF2B5EF4-FFF2-40B4-BE49-F238E27FC236}">
                <a16:creationId xmlns:a16="http://schemas.microsoft.com/office/drawing/2014/main" id="{409BAA28-FD93-490D-910B-17560ECE483E}"/>
              </a:ext>
            </a:extLst>
          </p:cNvPr>
          <p:cNvSpPr>
            <a:spLocks noGrp="1"/>
          </p:cNvSpPr>
          <p:nvPr>
            <p:custDataLst>
              <p:tags r:id="rId44"/>
            </p:custDataLst>
          </p:nvPr>
        </p:nvSpPr>
        <p:spPr bwMode="auto">
          <a:xfrm>
            <a:off x="9274175" y="4687888"/>
            <a:ext cx="409575" cy="19367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2"/>
            </a:solidFill>
          </a:ln>
        </p:spPr>
        <p:txBody>
          <a:bodyPr vert="horz" wrap="none" lIns="12700" tIns="0" rIns="1270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1F52A454-42F0-4E24-9C15-9850AA55DB73}" type="datetime'''''''''''''''''''''''''''''+''''''''3''''''0%'''''''''''">
              <a:rPr kumimoji="0" lang="sv-SE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+30%</a:t>
            </a:fld>
            <a:endParaRPr kumimoji="0" lang="sv-SE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cxnSp>
        <p:nvCxnSpPr>
          <p:cNvPr id="114" name="Straight Connector 16">
            <a:extLst>
              <a:ext uri="{FF2B5EF4-FFF2-40B4-BE49-F238E27FC236}">
                <a16:creationId xmlns:a16="http://schemas.microsoft.com/office/drawing/2014/main" id="{D1E37A61-6857-4543-9BE2-560D47C76638}"/>
              </a:ext>
            </a:extLst>
          </p:cNvPr>
          <p:cNvCxnSpPr/>
          <p:nvPr>
            <p:custDataLst>
              <p:tags r:id="rId45"/>
            </p:custDataLst>
          </p:nvPr>
        </p:nvCxnSpPr>
        <p:spPr bwMode="auto">
          <a:xfrm>
            <a:off x="2422525" y="5240338"/>
            <a:ext cx="282575" cy="0"/>
          </a:xfrm>
          <a:prstGeom prst="line">
            <a:avLst/>
          </a:prstGeom>
          <a:ln w="9525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66">
            <a:extLst>
              <a:ext uri="{FF2B5EF4-FFF2-40B4-BE49-F238E27FC236}">
                <a16:creationId xmlns:a16="http://schemas.microsoft.com/office/drawing/2014/main" id="{E9C085AE-CBC8-465C-A970-D423337F25D2}"/>
              </a:ext>
            </a:extLst>
          </p:cNvPr>
          <p:cNvCxnSpPr/>
          <p:nvPr>
            <p:custDataLst>
              <p:tags r:id="rId46"/>
            </p:custDataLst>
          </p:nvPr>
        </p:nvCxnSpPr>
        <p:spPr bwMode="auto">
          <a:xfrm>
            <a:off x="3111500" y="5203825"/>
            <a:ext cx="282575" cy="0"/>
          </a:xfrm>
          <a:prstGeom prst="line">
            <a:avLst/>
          </a:prstGeom>
          <a:ln w="9525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5">
            <a:extLst>
              <a:ext uri="{FF2B5EF4-FFF2-40B4-BE49-F238E27FC236}">
                <a16:creationId xmlns:a16="http://schemas.microsoft.com/office/drawing/2014/main" id="{B99CA037-2B0D-4EF7-B909-6DB5D5592266}"/>
              </a:ext>
            </a:extLst>
          </p:cNvPr>
          <p:cNvCxnSpPr/>
          <p:nvPr>
            <p:custDataLst>
              <p:tags r:id="rId47"/>
            </p:custDataLst>
          </p:nvPr>
        </p:nvCxnSpPr>
        <p:spPr bwMode="auto">
          <a:xfrm>
            <a:off x="1735138" y="5270500"/>
            <a:ext cx="282575" cy="0"/>
          </a:xfrm>
          <a:prstGeom prst="line">
            <a:avLst/>
          </a:prstGeom>
          <a:ln w="9525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1" name="Chart 120"/>
          <p:cNvGraphicFramePr/>
          <p:nvPr>
            <p:custDataLst>
              <p:tags r:id="rId48"/>
            </p:custDataLst>
            <p:extLst/>
          </p:nvPr>
        </p:nvGraphicFramePr>
        <p:xfrm>
          <a:off x="1104900" y="5003800"/>
          <a:ext cx="2917825" cy="109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4"/>
          </a:graphicData>
        </a:graphic>
      </p:graphicFrame>
      <p:cxnSp>
        <p:nvCxnSpPr>
          <p:cNvPr id="119" name="Straight Connector 63">
            <a:extLst>
              <a:ext uri="{FF2B5EF4-FFF2-40B4-BE49-F238E27FC236}">
                <a16:creationId xmlns:a16="http://schemas.microsoft.com/office/drawing/2014/main" id="{E8C6F6A3-7E9E-4E71-A486-1CC175D17CB3}"/>
              </a:ext>
            </a:extLst>
          </p:cNvPr>
          <p:cNvCxnSpPr/>
          <p:nvPr>
            <p:custDataLst>
              <p:tags r:id="rId49"/>
            </p:custDataLst>
          </p:nvPr>
        </p:nvCxnSpPr>
        <p:spPr bwMode="gray">
          <a:xfrm>
            <a:off x="1531938" y="4784725"/>
            <a:ext cx="2063750" cy="0"/>
          </a:xfrm>
          <a:prstGeom prst="line">
            <a:avLst/>
          </a:prstGeom>
          <a:ln w="9525" algn="ctr">
            <a:solidFill>
              <a:schemeClr val="tx2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62">
            <a:extLst>
              <a:ext uri="{FF2B5EF4-FFF2-40B4-BE49-F238E27FC236}">
                <a16:creationId xmlns:a16="http://schemas.microsoft.com/office/drawing/2014/main" id="{C92ECD6A-BBD1-45F5-968A-5C7A9FBC0EC1}"/>
              </a:ext>
            </a:extLst>
          </p:cNvPr>
          <p:cNvCxnSpPr/>
          <p:nvPr>
            <p:custDataLst>
              <p:tags r:id="rId50"/>
            </p:custDataLst>
          </p:nvPr>
        </p:nvCxnSpPr>
        <p:spPr bwMode="gray">
          <a:xfrm flipV="1">
            <a:off x="1531938" y="4784725"/>
            <a:ext cx="0" cy="269875"/>
          </a:xfrm>
          <a:prstGeom prst="line">
            <a:avLst/>
          </a:prstGeom>
          <a:ln w="9525" algn="ctr">
            <a:solidFill>
              <a:schemeClr val="tx2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68">
            <a:extLst>
              <a:ext uri="{FF2B5EF4-FFF2-40B4-BE49-F238E27FC236}">
                <a16:creationId xmlns:a16="http://schemas.microsoft.com/office/drawing/2014/main" id="{211206A2-E20E-4493-9C70-C7960781E0E2}"/>
              </a:ext>
            </a:extLst>
          </p:cNvPr>
          <p:cNvCxnSpPr/>
          <p:nvPr>
            <p:custDataLst>
              <p:tags r:id="rId51"/>
            </p:custDataLst>
          </p:nvPr>
        </p:nvCxnSpPr>
        <p:spPr bwMode="gray">
          <a:xfrm>
            <a:off x="3595688" y="4784725"/>
            <a:ext cx="0" cy="203200"/>
          </a:xfrm>
          <a:prstGeom prst="line">
            <a:avLst/>
          </a:prstGeom>
          <a:ln w="9525" algn="ctr">
            <a:solidFill>
              <a:schemeClr val="tx2"/>
            </a:solidFill>
            <a:headEnd type="none"/>
            <a:tailEnd type="triangle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 Placeholder">
            <a:extLst>
              <a:ext uri="{FF2B5EF4-FFF2-40B4-BE49-F238E27FC236}">
                <a16:creationId xmlns:a16="http://schemas.microsoft.com/office/drawing/2014/main" id="{79EF9AD6-CDB9-48C2-94C6-12D56B893FEE}"/>
              </a:ext>
            </a:extLst>
          </p:cNvPr>
          <p:cNvSpPr>
            <a:spLocks noGrp="1"/>
          </p:cNvSpPr>
          <p:nvPr>
            <p:custDataLst>
              <p:tags r:id="rId52"/>
            </p:custDataLst>
          </p:nvPr>
        </p:nvSpPr>
        <p:spPr bwMode="auto">
          <a:xfrm>
            <a:off x="2393950" y="4687888"/>
            <a:ext cx="339725" cy="19367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2"/>
            </a:solidFill>
          </a:ln>
        </p:spPr>
        <p:txBody>
          <a:bodyPr vert="horz" wrap="none" lIns="12700" tIns="0" rIns="1270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233F5E53-2ACB-40A1-AD8C-7C18A946E401}" type="datetime'''+''''''''''''9''''''''''''%'">
              <a:rPr kumimoji="0" lang="sv-SE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+9%</a:t>
            </a:fld>
            <a:endParaRPr kumimoji="0" lang="sv-SE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286" name="LegendIcon">
            <a:extLst>
              <a:ext uri="{FF2B5EF4-FFF2-40B4-BE49-F238E27FC236}">
                <a16:creationId xmlns:a16="http://schemas.microsoft.com/office/drawing/2014/main" id="{7F8183F5-862A-4DEB-8F7B-4759BF045316}"/>
              </a:ext>
            </a:extLst>
          </p:cNvPr>
          <p:cNvSpPr/>
          <p:nvPr/>
        </p:nvSpPr>
        <p:spPr>
          <a:xfrm>
            <a:off x="1209654" y="6180263"/>
            <a:ext cx="215900" cy="14605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287" name="LegendText">
            <a:extLst>
              <a:ext uri="{FF2B5EF4-FFF2-40B4-BE49-F238E27FC236}">
                <a16:creationId xmlns:a16="http://schemas.microsoft.com/office/drawing/2014/main" id="{69C820E9-789F-48F4-B327-5E3340545B56}"/>
              </a:ext>
            </a:extLst>
          </p:cNvPr>
          <p:cNvSpPr txBox="1"/>
          <p:nvPr/>
        </p:nvSpPr>
        <p:spPr>
          <a:xfrm>
            <a:off x="1508104" y="6184039"/>
            <a:ext cx="1604606" cy="138499"/>
          </a:xfrm>
          <a:prstGeom prst="rect">
            <a:avLst/>
          </a:prstGeom>
          <a:noFill/>
          <a:ln w="9525">
            <a:noFill/>
          </a:ln>
        </p:spPr>
        <p:txBody>
          <a:bodyPr vert="horz" wrap="none" lIns="0" tIns="0" rIns="0" bIns="0" rtlCol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sv-SE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MB insamlade volymer idag </a:t>
            </a:r>
          </a:p>
        </p:txBody>
      </p:sp>
      <p:sp>
        <p:nvSpPr>
          <p:cNvPr id="301" name="LegendIcon">
            <a:extLst>
              <a:ext uri="{FF2B5EF4-FFF2-40B4-BE49-F238E27FC236}">
                <a16:creationId xmlns:a16="http://schemas.microsoft.com/office/drawing/2014/main" id="{C00DD045-87F7-48E9-A871-CBB0476D9F55}"/>
              </a:ext>
            </a:extLst>
          </p:cNvPr>
          <p:cNvSpPr/>
          <p:nvPr/>
        </p:nvSpPr>
        <p:spPr>
          <a:xfrm>
            <a:off x="3139548" y="6180263"/>
            <a:ext cx="215900" cy="146050"/>
          </a:xfrm>
          <a:prstGeom prst="rect">
            <a:avLst/>
          </a:prstGeom>
          <a:solidFill>
            <a:schemeClr val="lt2"/>
          </a:solidFill>
          <a:ln w="9525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302" name="LegendText">
            <a:extLst>
              <a:ext uri="{FF2B5EF4-FFF2-40B4-BE49-F238E27FC236}">
                <a16:creationId xmlns:a16="http://schemas.microsoft.com/office/drawing/2014/main" id="{0ACCDC4F-DEA4-4054-8120-CE16FE642F96}"/>
              </a:ext>
            </a:extLst>
          </p:cNvPr>
          <p:cNvSpPr txBox="1"/>
          <p:nvPr/>
        </p:nvSpPr>
        <p:spPr>
          <a:xfrm>
            <a:off x="3437998" y="6184039"/>
            <a:ext cx="1769715" cy="138499"/>
          </a:xfrm>
          <a:prstGeom prst="rect">
            <a:avLst/>
          </a:prstGeom>
          <a:noFill/>
          <a:ln w="9525">
            <a:noFill/>
          </a:ln>
        </p:spPr>
        <p:txBody>
          <a:bodyPr vert="horz" wrap="none" lIns="0" tIns="0" rIns="0" bIns="0" rtlCol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sv-SE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Tillkommande volymer vid 60%</a:t>
            </a:r>
          </a:p>
        </p:txBody>
      </p:sp>
      <p:sp>
        <p:nvSpPr>
          <p:cNvPr id="304" name="LegendIcon">
            <a:extLst>
              <a:ext uri="{FF2B5EF4-FFF2-40B4-BE49-F238E27FC236}">
                <a16:creationId xmlns:a16="http://schemas.microsoft.com/office/drawing/2014/main" id="{1157EE4E-C6B5-4BB6-A4D2-D8EE2DD5EDC4}"/>
              </a:ext>
            </a:extLst>
          </p:cNvPr>
          <p:cNvSpPr/>
          <p:nvPr/>
        </p:nvSpPr>
        <p:spPr>
          <a:xfrm>
            <a:off x="5286624" y="6180263"/>
            <a:ext cx="215900" cy="146050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305" name="LegendText">
            <a:extLst>
              <a:ext uri="{FF2B5EF4-FFF2-40B4-BE49-F238E27FC236}">
                <a16:creationId xmlns:a16="http://schemas.microsoft.com/office/drawing/2014/main" id="{D7C8826A-1BC9-48F0-8FF5-38093E2AF86B}"/>
              </a:ext>
            </a:extLst>
          </p:cNvPr>
          <p:cNvSpPr txBox="1"/>
          <p:nvPr/>
        </p:nvSpPr>
        <p:spPr>
          <a:xfrm>
            <a:off x="5585074" y="6184039"/>
            <a:ext cx="1840247" cy="138499"/>
          </a:xfrm>
          <a:prstGeom prst="rect">
            <a:avLst/>
          </a:prstGeom>
          <a:noFill/>
          <a:ln w="9525">
            <a:noFill/>
          </a:ln>
        </p:spPr>
        <p:txBody>
          <a:bodyPr vert="horz" wrap="none" lIns="0" tIns="0" rIns="0" bIns="0" rtlCol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sv-SE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Tillkommande volymer vid 100%</a:t>
            </a:r>
          </a:p>
        </p:txBody>
      </p:sp>
      <p:sp>
        <p:nvSpPr>
          <p:cNvPr id="307" name="LegendIcon">
            <a:extLst>
              <a:ext uri="{FF2B5EF4-FFF2-40B4-BE49-F238E27FC236}">
                <a16:creationId xmlns:a16="http://schemas.microsoft.com/office/drawing/2014/main" id="{DE0B1112-667D-48E0-AB04-3DD4AD4EA974}"/>
              </a:ext>
            </a:extLst>
          </p:cNvPr>
          <p:cNvSpPr/>
          <p:nvPr/>
        </p:nvSpPr>
        <p:spPr>
          <a:xfrm>
            <a:off x="7532229" y="6180263"/>
            <a:ext cx="215900" cy="1460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310" name="LegendText">
            <a:extLst>
              <a:ext uri="{FF2B5EF4-FFF2-40B4-BE49-F238E27FC236}">
                <a16:creationId xmlns:a16="http://schemas.microsoft.com/office/drawing/2014/main" id="{39A35E5F-55E2-4CAC-97DA-F4E6DF31DF25}"/>
              </a:ext>
            </a:extLst>
          </p:cNvPr>
          <p:cNvSpPr txBox="1"/>
          <p:nvPr/>
        </p:nvSpPr>
        <p:spPr>
          <a:xfrm>
            <a:off x="7830679" y="6184039"/>
            <a:ext cx="1853071" cy="138499"/>
          </a:xfrm>
          <a:prstGeom prst="rect">
            <a:avLst/>
          </a:prstGeom>
          <a:noFill/>
          <a:ln w="9525">
            <a:noFill/>
          </a:ln>
        </p:spPr>
        <p:txBody>
          <a:bodyPr vert="horz" wrap="none" lIns="0" tIns="0" rIns="0" bIns="0" rtlCol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sv-SE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MB insamlade volymer vid 100%</a:t>
            </a:r>
          </a:p>
        </p:txBody>
      </p:sp>
      <p:cxnSp>
        <p:nvCxnSpPr>
          <p:cNvPr id="326" name="Horizontal Line">
            <a:extLst>
              <a:ext uri="{FF2B5EF4-FFF2-40B4-BE49-F238E27FC236}">
                <a16:creationId xmlns:a16="http://schemas.microsoft.com/office/drawing/2014/main" id="{7086E6FA-3F53-462C-B70B-18722A7371A4}"/>
              </a:ext>
            </a:extLst>
          </p:cNvPr>
          <p:cNvCxnSpPr>
            <a:cxnSpLocks/>
          </p:cNvCxnSpPr>
          <p:nvPr/>
        </p:nvCxnSpPr>
        <p:spPr>
          <a:xfrm>
            <a:off x="1171774" y="4516905"/>
            <a:ext cx="2784929" cy="0"/>
          </a:xfrm>
          <a:prstGeom prst="line">
            <a:avLst/>
          </a:prstGeom>
          <a:ln w="9525" cmpd="sng"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7" name="Horizontal Line">
            <a:extLst>
              <a:ext uri="{FF2B5EF4-FFF2-40B4-BE49-F238E27FC236}">
                <a16:creationId xmlns:a16="http://schemas.microsoft.com/office/drawing/2014/main" id="{6630F092-01FF-4FD8-BED8-B1825F20EBF6}"/>
              </a:ext>
            </a:extLst>
          </p:cNvPr>
          <p:cNvCxnSpPr>
            <a:cxnSpLocks/>
          </p:cNvCxnSpPr>
          <p:nvPr/>
        </p:nvCxnSpPr>
        <p:spPr>
          <a:xfrm>
            <a:off x="4640392" y="4516905"/>
            <a:ext cx="2784929" cy="0"/>
          </a:xfrm>
          <a:prstGeom prst="line">
            <a:avLst/>
          </a:prstGeom>
          <a:ln w="9525" cmpd="sng"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8" name="Horizontal Line">
            <a:extLst>
              <a:ext uri="{FF2B5EF4-FFF2-40B4-BE49-F238E27FC236}">
                <a16:creationId xmlns:a16="http://schemas.microsoft.com/office/drawing/2014/main" id="{168CAE30-2A7F-4E0C-A64D-B4F46CAD1915}"/>
              </a:ext>
            </a:extLst>
          </p:cNvPr>
          <p:cNvCxnSpPr>
            <a:cxnSpLocks/>
          </p:cNvCxnSpPr>
          <p:nvPr/>
        </p:nvCxnSpPr>
        <p:spPr>
          <a:xfrm>
            <a:off x="8101439" y="4516905"/>
            <a:ext cx="2784929" cy="0"/>
          </a:xfrm>
          <a:prstGeom prst="line">
            <a:avLst/>
          </a:prstGeom>
          <a:ln w="9525" cmpd="sng"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2" name="Horizontal Line">
            <a:extLst>
              <a:ext uri="{FF2B5EF4-FFF2-40B4-BE49-F238E27FC236}">
                <a16:creationId xmlns:a16="http://schemas.microsoft.com/office/drawing/2014/main" id="{EB086BF3-A6FD-4189-A956-67D53C80C4EC}"/>
              </a:ext>
            </a:extLst>
          </p:cNvPr>
          <p:cNvCxnSpPr>
            <a:cxnSpLocks/>
          </p:cNvCxnSpPr>
          <p:nvPr/>
        </p:nvCxnSpPr>
        <p:spPr>
          <a:xfrm>
            <a:off x="1171774" y="2542826"/>
            <a:ext cx="2784929" cy="0"/>
          </a:xfrm>
          <a:prstGeom prst="line">
            <a:avLst/>
          </a:prstGeom>
          <a:ln w="9525" cmpd="sng">
            <a:solidFill>
              <a:schemeClr val="accent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3" name="Horizontal Line">
            <a:extLst>
              <a:ext uri="{FF2B5EF4-FFF2-40B4-BE49-F238E27FC236}">
                <a16:creationId xmlns:a16="http://schemas.microsoft.com/office/drawing/2014/main" id="{A68D08A0-077A-4AA5-B651-AE88E835FB6A}"/>
              </a:ext>
            </a:extLst>
          </p:cNvPr>
          <p:cNvCxnSpPr>
            <a:cxnSpLocks/>
          </p:cNvCxnSpPr>
          <p:nvPr/>
        </p:nvCxnSpPr>
        <p:spPr>
          <a:xfrm>
            <a:off x="4640392" y="2542826"/>
            <a:ext cx="2784929" cy="0"/>
          </a:xfrm>
          <a:prstGeom prst="line">
            <a:avLst/>
          </a:prstGeom>
          <a:ln w="9525" cmpd="sng"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4" name="Horizontal Line">
            <a:extLst>
              <a:ext uri="{FF2B5EF4-FFF2-40B4-BE49-F238E27FC236}">
                <a16:creationId xmlns:a16="http://schemas.microsoft.com/office/drawing/2014/main" id="{CDAC7FC3-98E7-4D16-A41D-0ECE014D8D5A}"/>
              </a:ext>
            </a:extLst>
          </p:cNvPr>
          <p:cNvCxnSpPr>
            <a:cxnSpLocks/>
          </p:cNvCxnSpPr>
          <p:nvPr/>
        </p:nvCxnSpPr>
        <p:spPr>
          <a:xfrm>
            <a:off x="8101439" y="2542826"/>
            <a:ext cx="2784929" cy="0"/>
          </a:xfrm>
          <a:prstGeom prst="line">
            <a:avLst/>
          </a:prstGeom>
          <a:ln w="9525" cmpd="sng"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35" name="RBContent18">
            <a:extLst>
              <a:ext uri="{FF2B5EF4-FFF2-40B4-BE49-F238E27FC236}">
                <a16:creationId xmlns:a16="http://schemas.microsoft.com/office/drawing/2014/main" id="{AC03A889-27A8-481B-8F79-1E8265B7B56D}"/>
              </a:ext>
            </a:extLst>
          </p:cNvPr>
          <p:cNvSpPr txBox="1">
            <a:spLocks/>
          </p:cNvSpPr>
          <p:nvPr/>
        </p:nvSpPr>
        <p:spPr>
          <a:xfrm>
            <a:off x="1171774" y="4272910"/>
            <a:ext cx="2133600" cy="1938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srgbClr val="0492D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Returpapper</a:t>
            </a:r>
          </a:p>
        </p:txBody>
      </p:sp>
      <p:sp>
        <p:nvSpPr>
          <p:cNvPr id="336" name="RBContent18">
            <a:extLst>
              <a:ext uri="{FF2B5EF4-FFF2-40B4-BE49-F238E27FC236}">
                <a16:creationId xmlns:a16="http://schemas.microsoft.com/office/drawing/2014/main" id="{BC4312A6-5B2B-45E1-A911-40A40AFE6622}"/>
              </a:ext>
            </a:extLst>
          </p:cNvPr>
          <p:cNvSpPr txBox="1">
            <a:spLocks/>
          </p:cNvSpPr>
          <p:nvPr/>
        </p:nvSpPr>
        <p:spPr>
          <a:xfrm>
            <a:off x="4640392" y="4272910"/>
            <a:ext cx="2133600" cy="1938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srgbClr val="0492D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Glasförpackningar </a:t>
            </a:r>
          </a:p>
        </p:txBody>
      </p:sp>
      <p:sp>
        <p:nvSpPr>
          <p:cNvPr id="337" name="RBContent18">
            <a:extLst>
              <a:ext uri="{FF2B5EF4-FFF2-40B4-BE49-F238E27FC236}">
                <a16:creationId xmlns:a16="http://schemas.microsoft.com/office/drawing/2014/main" id="{3BBBF652-2948-4F4B-916C-6EC149CBA443}"/>
              </a:ext>
            </a:extLst>
          </p:cNvPr>
          <p:cNvSpPr txBox="1">
            <a:spLocks/>
          </p:cNvSpPr>
          <p:nvPr/>
        </p:nvSpPr>
        <p:spPr>
          <a:xfrm>
            <a:off x="8101439" y="4272910"/>
            <a:ext cx="2133600" cy="1938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srgbClr val="0492D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Metallförpackningar </a:t>
            </a:r>
          </a:p>
        </p:txBody>
      </p:sp>
      <p:sp>
        <p:nvSpPr>
          <p:cNvPr id="347" name="RBContent18">
            <a:extLst>
              <a:ext uri="{FF2B5EF4-FFF2-40B4-BE49-F238E27FC236}">
                <a16:creationId xmlns:a16="http://schemas.microsoft.com/office/drawing/2014/main" id="{8D941DAE-9A82-4324-8F1C-B1F925982B2D}"/>
              </a:ext>
            </a:extLst>
          </p:cNvPr>
          <p:cNvSpPr txBox="1">
            <a:spLocks/>
          </p:cNvSpPr>
          <p:nvPr/>
        </p:nvSpPr>
        <p:spPr>
          <a:xfrm>
            <a:off x="1171774" y="2290286"/>
            <a:ext cx="2133600" cy="1938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srgbClr val="E779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TOTALT</a:t>
            </a:r>
          </a:p>
        </p:txBody>
      </p:sp>
      <p:sp>
        <p:nvSpPr>
          <p:cNvPr id="348" name="RBContent18">
            <a:extLst>
              <a:ext uri="{FF2B5EF4-FFF2-40B4-BE49-F238E27FC236}">
                <a16:creationId xmlns:a16="http://schemas.microsoft.com/office/drawing/2014/main" id="{03804CC5-934B-49BD-B56A-13F3D26F27D3}"/>
              </a:ext>
            </a:extLst>
          </p:cNvPr>
          <p:cNvSpPr txBox="1">
            <a:spLocks/>
          </p:cNvSpPr>
          <p:nvPr/>
        </p:nvSpPr>
        <p:spPr>
          <a:xfrm>
            <a:off x="4640392" y="2290286"/>
            <a:ext cx="2133600" cy="1938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srgbClr val="0492D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Pappersförpackningar </a:t>
            </a:r>
          </a:p>
        </p:txBody>
      </p:sp>
      <p:sp>
        <p:nvSpPr>
          <p:cNvPr id="355" name="RBContent18">
            <a:extLst>
              <a:ext uri="{FF2B5EF4-FFF2-40B4-BE49-F238E27FC236}">
                <a16:creationId xmlns:a16="http://schemas.microsoft.com/office/drawing/2014/main" id="{154C338E-1159-4936-8D84-F2292BDC53AB}"/>
              </a:ext>
            </a:extLst>
          </p:cNvPr>
          <p:cNvSpPr txBox="1">
            <a:spLocks/>
          </p:cNvSpPr>
          <p:nvPr/>
        </p:nvSpPr>
        <p:spPr>
          <a:xfrm>
            <a:off x="8101439" y="2290286"/>
            <a:ext cx="2133600" cy="1938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srgbClr val="0492D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Plastförpackningar</a:t>
            </a:r>
          </a:p>
        </p:txBody>
      </p:sp>
      <p:grpSp>
        <p:nvGrpSpPr>
          <p:cNvPr id="356" name="Group 89">
            <a:extLst>
              <a:ext uri="{FF2B5EF4-FFF2-40B4-BE49-F238E27FC236}">
                <a16:creationId xmlns:a16="http://schemas.microsoft.com/office/drawing/2014/main" id="{2294AAF3-88D2-466F-9531-9A4D70A839BC}"/>
              </a:ext>
            </a:extLst>
          </p:cNvPr>
          <p:cNvGrpSpPr/>
          <p:nvPr/>
        </p:nvGrpSpPr>
        <p:grpSpPr>
          <a:xfrm rot="5400000">
            <a:off x="6946257" y="2243743"/>
            <a:ext cx="410697" cy="410697"/>
            <a:chOff x="11930109" y="-302541"/>
            <a:chExt cx="410697" cy="410697"/>
          </a:xfrm>
        </p:grpSpPr>
        <p:sp>
          <p:nvSpPr>
            <p:cNvPr id="357" name="Oval 90">
              <a:extLst>
                <a:ext uri="{FF2B5EF4-FFF2-40B4-BE49-F238E27FC236}">
                  <a16:creationId xmlns:a16="http://schemas.microsoft.com/office/drawing/2014/main" id="{9848C412-958F-4463-A1B6-86C76E662047}"/>
                </a:ext>
              </a:extLst>
            </p:cNvPr>
            <p:cNvSpPr/>
            <p:nvPr/>
          </p:nvSpPr>
          <p:spPr>
            <a:xfrm rot="16200000">
              <a:off x="11930109" y="-302541"/>
              <a:ext cx="410697" cy="410697"/>
            </a:xfrm>
            <a:prstGeom prst="ellipse">
              <a:avLst/>
            </a:prstGeom>
            <a:solidFill>
              <a:schemeClr val="accent2"/>
            </a:solidFill>
            <a:ln w="22225" cmpd="sng">
              <a:solidFill>
                <a:schemeClr val="l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+mn-ea"/>
                <a:cs typeface="+mn-cs"/>
              </a:endParaRPr>
            </a:p>
          </p:txBody>
        </p:sp>
        <p:sp>
          <p:nvSpPr>
            <p:cNvPr id="360" name="Freeform 21">
              <a:extLst>
                <a:ext uri="{FF2B5EF4-FFF2-40B4-BE49-F238E27FC236}">
                  <a16:creationId xmlns:a16="http://schemas.microsoft.com/office/drawing/2014/main" id="{DB5986CA-2BF0-449F-97B1-4ED576048B4E}"/>
                </a:ext>
              </a:extLst>
            </p:cNvPr>
            <p:cNvSpPr>
              <a:spLocks noChangeAspect="1" noEditPoints="1"/>
            </p:cNvSpPr>
            <p:nvPr>
              <p:custDataLst>
                <p:tags r:id="rId54"/>
              </p:custDataLst>
            </p:nvPr>
          </p:nvSpPr>
          <p:spPr bwMode="auto">
            <a:xfrm rot="16200000">
              <a:off x="12070333" y="-240042"/>
              <a:ext cx="145304" cy="280071"/>
            </a:xfrm>
            <a:custGeom>
              <a:avLst/>
              <a:gdLst>
                <a:gd name="T0" fmla="*/ 2269 w 2647"/>
                <a:gd name="T1" fmla="*/ 0 h 5102"/>
                <a:gd name="T2" fmla="*/ 2269 w 2647"/>
                <a:gd name="T3" fmla="*/ 378 h 5102"/>
                <a:gd name="T4" fmla="*/ 378 w 2647"/>
                <a:gd name="T5" fmla="*/ 378 h 5102"/>
                <a:gd name="T6" fmla="*/ 378 w 2647"/>
                <a:gd name="T7" fmla="*/ 0 h 5102"/>
                <a:gd name="T8" fmla="*/ 2269 w 2647"/>
                <a:gd name="T9" fmla="*/ 0 h 5102"/>
                <a:gd name="T10" fmla="*/ 2325 w 2647"/>
                <a:gd name="T11" fmla="*/ 567 h 5102"/>
                <a:gd name="T12" fmla="*/ 2647 w 2647"/>
                <a:gd name="T13" fmla="*/ 1207 h 5102"/>
                <a:gd name="T14" fmla="*/ 2647 w 2647"/>
                <a:gd name="T15" fmla="*/ 4289 h 5102"/>
                <a:gd name="T16" fmla="*/ 1891 w 2647"/>
                <a:gd name="T17" fmla="*/ 5048 h 5102"/>
                <a:gd name="T18" fmla="*/ 1891 w 2647"/>
                <a:gd name="T19" fmla="*/ 1528 h 5102"/>
                <a:gd name="T20" fmla="*/ 2240 w 2647"/>
                <a:gd name="T21" fmla="*/ 567 h 5102"/>
                <a:gd name="T22" fmla="*/ 2325 w 2647"/>
                <a:gd name="T23" fmla="*/ 567 h 5102"/>
                <a:gd name="T24" fmla="*/ 2039 w 2647"/>
                <a:gd name="T25" fmla="*/ 567 h 5102"/>
                <a:gd name="T26" fmla="*/ 1730 w 2647"/>
                <a:gd name="T27" fmla="*/ 1417 h 5102"/>
                <a:gd name="T28" fmla="*/ 29 w 2647"/>
                <a:gd name="T29" fmla="*/ 1417 h 5102"/>
                <a:gd name="T30" fmla="*/ 338 w 2647"/>
                <a:gd name="T31" fmla="*/ 567 h 5102"/>
                <a:gd name="T32" fmla="*/ 2039 w 2647"/>
                <a:gd name="T33" fmla="*/ 567 h 5102"/>
                <a:gd name="T34" fmla="*/ 1702 w 2647"/>
                <a:gd name="T35" fmla="*/ 5102 h 5102"/>
                <a:gd name="T36" fmla="*/ 0 w 2647"/>
                <a:gd name="T37" fmla="*/ 5102 h 5102"/>
                <a:gd name="T38" fmla="*/ 0 w 2647"/>
                <a:gd name="T39" fmla="*/ 1606 h 5102"/>
                <a:gd name="T40" fmla="*/ 1702 w 2647"/>
                <a:gd name="T41" fmla="*/ 1606 h 5102"/>
                <a:gd name="T42" fmla="*/ 1702 w 2647"/>
                <a:gd name="T43" fmla="*/ 5102 h 5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47" h="5102">
                  <a:moveTo>
                    <a:pt x="2269" y="0"/>
                  </a:moveTo>
                  <a:lnTo>
                    <a:pt x="2269" y="378"/>
                  </a:lnTo>
                  <a:lnTo>
                    <a:pt x="378" y="378"/>
                  </a:lnTo>
                  <a:lnTo>
                    <a:pt x="378" y="0"/>
                  </a:lnTo>
                  <a:lnTo>
                    <a:pt x="2269" y="0"/>
                  </a:lnTo>
                  <a:close/>
                  <a:moveTo>
                    <a:pt x="2325" y="567"/>
                  </a:moveTo>
                  <a:lnTo>
                    <a:pt x="2647" y="1207"/>
                  </a:lnTo>
                  <a:lnTo>
                    <a:pt x="2647" y="4289"/>
                  </a:lnTo>
                  <a:lnTo>
                    <a:pt x="1891" y="5048"/>
                  </a:lnTo>
                  <a:lnTo>
                    <a:pt x="1891" y="1528"/>
                  </a:lnTo>
                  <a:lnTo>
                    <a:pt x="2240" y="567"/>
                  </a:lnTo>
                  <a:lnTo>
                    <a:pt x="2325" y="567"/>
                  </a:lnTo>
                  <a:close/>
                  <a:moveTo>
                    <a:pt x="2039" y="567"/>
                  </a:moveTo>
                  <a:lnTo>
                    <a:pt x="1730" y="1417"/>
                  </a:lnTo>
                  <a:lnTo>
                    <a:pt x="29" y="1417"/>
                  </a:lnTo>
                  <a:lnTo>
                    <a:pt x="338" y="567"/>
                  </a:lnTo>
                  <a:lnTo>
                    <a:pt x="2039" y="567"/>
                  </a:lnTo>
                  <a:close/>
                  <a:moveTo>
                    <a:pt x="1702" y="5102"/>
                  </a:moveTo>
                  <a:lnTo>
                    <a:pt x="0" y="5102"/>
                  </a:lnTo>
                  <a:lnTo>
                    <a:pt x="0" y="1606"/>
                  </a:lnTo>
                  <a:lnTo>
                    <a:pt x="1702" y="1606"/>
                  </a:lnTo>
                  <a:lnTo>
                    <a:pt x="1702" y="510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charset="0"/>
                <a:ea typeface="+mn-ea"/>
                <a:cs typeface="+mn-cs"/>
              </a:endParaRPr>
            </a:p>
          </p:txBody>
        </p:sp>
      </p:grpSp>
      <p:grpSp>
        <p:nvGrpSpPr>
          <p:cNvPr id="361" name="Group 94">
            <a:extLst>
              <a:ext uri="{FF2B5EF4-FFF2-40B4-BE49-F238E27FC236}">
                <a16:creationId xmlns:a16="http://schemas.microsoft.com/office/drawing/2014/main" id="{1FF36810-B99F-4D4F-8081-1413BDA45A37}"/>
              </a:ext>
            </a:extLst>
          </p:cNvPr>
          <p:cNvGrpSpPr/>
          <p:nvPr/>
        </p:nvGrpSpPr>
        <p:grpSpPr>
          <a:xfrm>
            <a:off x="10407304" y="4202864"/>
            <a:ext cx="410697" cy="410697"/>
            <a:chOff x="7523163" y="-2490348"/>
            <a:chExt cx="410697" cy="410697"/>
          </a:xfrm>
        </p:grpSpPr>
        <p:sp>
          <p:nvSpPr>
            <p:cNvPr id="362" name="Oval 95">
              <a:extLst>
                <a:ext uri="{FF2B5EF4-FFF2-40B4-BE49-F238E27FC236}">
                  <a16:creationId xmlns:a16="http://schemas.microsoft.com/office/drawing/2014/main" id="{1AA57C85-C42D-48FA-8296-BD8C7C14DD85}"/>
                </a:ext>
              </a:extLst>
            </p:cNvPr>
            <p:cNvSpPr/>
            <p:nvPr/>
          </p:nvSpPr>
          <p:spPr>
            <a:xfrm>
              <a:off x="7523163" y="-2490348"/>
              <a:ext cx="410697" cy="410697"/>
            </a:xfrm>
            <a:prstGeom prst="ellipse">
              <a:avLst/>
            </a:prstGeom>
            <a:solidFill>
              <a:schemeClr val="accent2"/>
            </a:solidFill>
            <a:ln w="22225" cmpd="sng">
              <a:solidFill>
                <a:schemeClr val="l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+mn-ea"/>
                <a:cs typeface="+mn-cs"/>
              </a:endParaRPr>
            </a:p>
          </p:txBody>
        </p:sp>
        <p:sp>
          <p:nvSpPr>
            <p:cNvPr id="363" name="Freeform 9">
              <a:extLst>
                <a:ext uri="{FF2B5EF4-FFF2-40B4-BE49-F238E27FC236}">
                  <a16:creationId xmlns:a16="http://schemas.microsoft.com/office/drawing/2014/main" id="{C23ACCF1-979A-4B23-B69F-394192E6CEF5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flipH="1">
              <a:off x="7645070" y="-2417507"/>
              <a:ext cx="172512" cy="280071"/>
            </a:xfrm>
            <a:custGeom>
              <a:avLst/>
              <a:gdLst>
                <a:gd name="T0" fmla="*/ 634 w 1280"/>
                <a:gd name="T1" fmla="*/ 194 h 2080"/>
                <a:gd name="T2" fmla="*/ 680 w 1280"/>
                <a:gd name="T3" fmla="*/ 136 h 2080"/>
                <a:gd name="T4" fmla="*/ 720 w 1280"/>
                <a:gd name="T5" fmla="*/ 119 h 2080"/>
                <a:gd name="T6" fmla="*/ 931 w 1280"/>
                <a:gd name="T7" fmla="*/ 156 h 2080"/>
                <a:gd name="T8" fmla="*/ 929 w 1280"/>
                <a:gd name="T9" fmla="*/ 182 h 2080"/>
                <a:gd name="T10" fmla="*/ 651 w 1280"/>
                <a:gd name="T11" fmla="*/ 223 h 2080"/>
                <a:gd name="T12" fmla="*/ 634 w 1280"/>
                <a:gd name="T13" fmla="*/ 194 h 2080"/>
                <a:gd name="T14" fmla="*/ 857 w 1280"/>
                <a:gd name="T15" fmla="*/ 17 h 2080"/>
                <a:gd name="T16" fmla="*/ 1042 w 1280"/>
                <a:gd name="T17" fmla="*/ 66 h 2080"/>
                <a:gd name="T18" fmla="*/ 1158 w 1280"/>
                <a:gd name="T19" fmla="*/ 131 h 2080"/>
                <a:gd name="T20" fmla="*/ 1209 w 1280"/>
                <a:gd name="T21" fmla="*/ 223 h 2080"/>
                <a:gd name="T22" fmla="*/ 1209 w 1280"/>
                <a:gd name="T23" fmla="*/ 266 h 2080"/>
                <a:gd name="T24" fmla="*/ 1238 w 1280"/>
                <a:gd name="T25" fmla="*/ 329 h 2080"/>
                <a:gd name="T26" fmla="*/ 1280 w 1280"/>
                <a:gd name="T27" fmla="*/ 433 h 2080"/>
                <a:gd name="T28" fmla="*/ 1280 w 1280"/>
                <a:gd name="T29" fmla="*/ 1796 h 2080"/>
                <a:gd name="T30" fmla="*/ 1238 w 1280"/>
                <a:gd name="T31" fmla="*/ 1900 h 2080"/>
                <a:gd name="T32" fmla="*/ 1207 w 1280"/>
                <a:gd name="T33" fmla="*/ 1944 h 2080"/>
                <a:gd name="T34" fmla="*/ 1025 w 1280"/>
                <a:gd name="T35" fmla="*/ 2040 h 2080"/>
                <a:gd name="T36" fmla="*/ 640 w 1280"/>
                <a:gd name="T37" fmla="*/ 2080 h 2080"/>
                <a:gd name="T38" fmla="*/ 255 w 1280"/>
                <a:gd name="T39" fmla="*/ 2040 h 2080"/>
                <a:gd name="T40" fmla="*/ 73 w 1280"/>
                <a:gd name="T41" fmla="*/ 1944 h 2080"/>
                <a:gd name="T42" fmla="*/ 42 w 1280"/>
                <a:gd name="T43" fmla="*/ 1900 h 2080"/>
                <a:gd name="T44" fmla="*/ 0 w 1280"/>
                <a:gd name="T45" fmla="*/ 1796 h 2080"/>
                <a:gd name="T46" fmla="*/ 0 w 1280"/>
                <a:gd name="T47" fmla="*/ 433 h 2080"/>
                <a:gd name="T48" fmla="*/ 42 w 1280"/>
                <a:gd name="T49" fmla="*/ 329 h 2080"/>
                <a:gd name="T50" fmla="*/ 71 w 1280"/>
                <a:gd name="T51" fmla="*/ 266 h 2080"/>
                <a:gd name="T52" fmla="*/ 71 w 1280"/>
                <a:gd name="T53" fmla="*/ 223 h 2080"/>
                <a:gd name="T54" fmla="*/ 122 w 1280"/>
                <a:gd name="T55" fmla="*/ 131 h 2080"/>
                <a:gd name="T56" fmla="*/ 238 w 1280"/>
                <a:gd name="T57" fmla="*/ 66 h 2080"/>
                <a:gd name="T58" fmla="*/ 423 w 1280"/>
                <a:gd name="T59" fmla="*/ 17 h 2080"/>
                <a:gd name="T60" fmla="*/ 640 w 1280"/>
                <a:gd name="T61" fmla="*/ 0 h 2080"/>
                <a:gd name="T62" fmla="*/ 857 w 1280"/>
                <a:gd name="T63" fmla="*/ 17 h 2080"/>
                <a:gd name="T64" fmla="*/ 1040 w 1280"/>
                <a:gd name="T65" fmla="*/ 640 h 2080"/>
                <a:gd name="T66" fmla="*/ 960 w 1280"/>
                <a:gd name="T67" fmla="*/ 640 h 2080"/>
                <a:gd name="T68" fmla="*/ 960 w 1280"/>
                <a:gd name="T69" fmla="*/ 1840 h 2080"/>
                <a:gd name="T70" fmla="*/ 1040 w 1280"/>
                <a:gd name="T71" fmla="*/ 1840 h 2080"/>
                <a:gd name="T72" fmla="*/ 1040 w 1280"/>
                <a:gd name="T73" fmla="*/ 640 h 2080"/>
                <a:gd name="T74" fmla="*/ 967 w 1280"/>
                <a:gd name="T75" fmla="*/ 125 h 2080"/>
                <a:gd name="T76" fmla="*/ 640 w 1280"/>
                <a:gd name="T77" fmla="*/ 80 h 2080"/>
                <a:gd name="T78" fmla="*/ 313 w 1280"/>
                <a:gd name="T79" fmla="*/ 125 h 2080"/>
                <a:gd name="T80" fmla="*/ 200 w 1280"/>
                <a:gd name="T81" fmla="*/ 200 h 2080"/>
                <a:gd name="T82" fmla="*/ 313 w 1280"/>
                <a:gd name="T83" fmla="*/ 275 h 2080"/>
                <a:gd name="T84" fmla="*/ 640 w 1280"/>
                <a:gd name="T85" fmla="*/ 320 h 2080"/>
                <a:gd name="T86" fmla="*/ 967 w 1280"/>
                <a:gd name="T87" fmla="*/ 275 h 2080"/>
                <a:gd name="T88" fmla="*/ 1080 w 1280"/>
                <a:gd name="T89" fmla="*/ 200 h 2080"/>
                <a:gd name="T90" fmla="*/ 967 w 1280"/>
                <a:gd name="T91" fmla="*/ 125 h 2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80" h="2080">
                  <a:moveTo>
                    <a:pt x="634" y="194"/>
                  </a:moveTo>
                  <a:cubicBezTo>
                    <a:pt x="680" y="136"/>
                    <a:pt x="680" y="136"/>
                    <a:pt x="680" y="136"/>
                  </a:cubicBezTo>
                  <a:cubicBezTo>
                    <a:pt x="690" y="124"/>
                    <a:pt x="704" y="118"/>
                    <a:pt x="720" y="119"/>
                  </a:cubicBezTo>
                  <a:cubicBezTo>
                    <a:pt x="802" y="126"/>
                    <a:pt x="876" y="138"/>
                    <a:pt x="931" y="156"/>
                  </a:cubicBezTo>
                  <a:cubicBezTo>
                    <a:pt x="944" y="160"/>
                    <a:pt x="943" y="180"/>
                    <a:pt x="929" y="182"/>
                  </a:cubicBezTo>
                  <a:cubicBezTo>
                    <a:pt x="836" y="196"/>
                    <a:pt x="744" y="209"/>
                    <a:pt x="651" y="223"/>
                  </a:cubicBezTo>
                  <a:cubicBezTo>
                    <a:pt x="635" y="226"/>
                    <a:pt x="624" y="207"/>
                    <a:pt x="634" y="194"/>
                  </a:cubicBezTo>
                  <a:close/>
                  <a:moveTo>
                    <a:pt x="857" y="17"/>
                  </a:moveTo>
                  <a:cubicBezTo>
                    <a:pt x="922" y="27"/>
                    <a:pt x="985" y="43"/>
                    <a:pt x="1042" y="66"/>
                  </a:cubicBezTo>
                  <a:cubicBezTo>
                    <a:pt x="1070" y="76"/>
                    <a:pt x="1121" y="100"/>
                    <a:pt x="1158" y="131"/>
                  </a:cubicBezTo>
                  <a:cubicBezTo>
                    <a:pt x="1188" y="156"/>
                    <a:pt x="1209" y="187"/>
                    <a:pt x="1209" y="223"/>
                  </a:cubicBezTo>
                  <a:cubicBezTo>
                    <a:pt x="1209" y="266"/>
                    <a:pt x="1209" y="266"/>
                    <a:pt x="1209" y="266"/>
                  </a:cubicBezTo>
                  <a:cubicBezTo>
                    <a:pt x="1209" y="294"/>
                    <a:pt x="1220" y="309"/>
                    <a:pt x="1238" y="329"/>
                  </a:cubicBezTo>
                  <a:cubicBezTo>
                    <a:pt x="1266" y="358"/>
                    <a:pt x="1280" y="393"/>
                    <a:pt x="1280" y="433"/>
                  </a:cubicBezTo>
                  <a:cubicBezTo>
                    <a:pt x="1280" y="1796"/>
                    <a:pt x="1280" y="1796"/>
                    <a:pt x="1280" y="1796"/>
                  </a:cubicBezTo>
                  <a:cubicBezTo>
                    <a:pt x="1280" y="1836"/>
                    <a:pt x="1266" y="1871"/>
                    <a:pt x="1238" y="1900"/>
                  </a:cubicBezTo>
                  <a:cubicBezTo>
                    <a:pt x="1225" y="1914"/>
                    <a:pt x="1214" y="1924"/>
                    <a:pt x="1207" y="1944"/>
                  </a:cubicBezTo>
                  <a:cubicBezTo>
                    <a:pt x="1190" y="1996"/>
                    <a:pt x="1073" y="2029"/>
                    <a:pt x="1025" y="2040"/>
                  </a:cubicBezTo>
                  <a:cubicBezTo>
                    <a:pt x="901" y="2070"/>
                    <a:pt x="768" y="2080"/>
                    <a:pt x="640" y="2080"/>
                  </a:cubicBezTo>
                  <a:cubicBezTo>
                    <a:pt x="512" y="2080"/>
                    <a:pt x="379" y="2070"/>
                    <a:pt x="255" y="2040"/>
                  </a:cubicBezTo>
                  <a:cubicBezTo>
                    <a:pt x="207" y="2029"/>
                    <a:pt x="90" y="1997"/>
                    <a:pt x="73" y="1944"/>
                  </a:cubicBezTo>
                  <a:cubicBezTo>
                    <a:pt x="66" y="1923"/>
                    <a:pt x="56" y="1915"/>
                    <a:pt x="42" y="1900"/>
                  </a:cubicBezTo>
                  <a:cubicBezTo>
                    <a:pt x="14" y="1871"/>
                    <a:pt x="0" y="1836"/>
                    <a:pt x="0" y="1796"/>
                  </a:cubicBezTo>
                  <a:cubicBezTo>
                    <a:pt x="0" y="433"/>
                    <a:pt x="0" y="433"/>
                    <a:pt x="0" y="433"/>
                  </a:cubicBezTo>
                  <a:cubicBezTo>
                    <a:pt x="0" y="393"/>
                    <a:pt x="14" y="358"/>
                    <a:pt x="42" y="329"/>
                  </a:cubicBezTo>
                  <a:cubicBezTo>
                    <a:pt x="60" y="309"/>
                    <a:pt x="71" y="295"/>
                    <a:pt x="71" y="266"/>
                  </a:cubicBezTo>
                  <a:cubicBezTo>
                    <a:pt x="71" y="223"/>
                    <a:pt x="71" y="223"/>
                    <a:pt x="71" y="223"/>
                  </a:cubicBezTo>
                  <a:cubicBezTo>
                    <a:pt x="71" y="187"/>
                    <a:pt x="92" y="156"/>
                    <a:pt x="122" y="131"/>
                  </a:cubicBezTo>
                  <a:cubicBezTo>
                    <a:pt x="159" y="100"/>
                    <a:pt x="210" y="76"/>
                    <a:pt x="238" y="66"/>
                  </a:cubicBezTo>
                  <a:cubicBezTo>
                    <a:pt x="295" y="43"/>
                    <a:pt x="358" y="27"/>
                    <a:pt x="423" y="17"/>
                  </a:cubicBezTo>
                  <a:cubicBezTo>
                    <a:pt x="494" y="5"/>
                    <a:pt x="568" y="0"/>
                    <a:pt x="640" y="0"/>
                  </a:cubicBezTo>
                  <a:cubicBezTo>
                    <a:pt x="712" y="0"/>
                    <a:pt x="786" y="5"/>
                    <a:pt x="857" y="17"/>
                  </a:cubicBezTo>
                  <a:close/>
                  <a:moveTo>
                    <a:pt x="1040" y="640"/>
                  </a:moveTo>
                  <a:cubicBezTo>
                    <a:pt x="960" y="640"/>
                    <a:pt x="960" y="640"/>
                    <a:pt x="960" y="640"/>
                  </a:cubicBezTo>
                  <a:cubicBezTo>
                    <a:pt x="960" y="1840"/>
                    <a:pt x="960" y="1840"/>
                    <a:pt x="960" y="1840"/>
                  </a:cubicBezTo>
                  <a:cubicBezTo>
                    <a:pt x="1040" y="1840"/>
                    <a:pt x="1040" y="1840"/>
                    <a:pt x="1040" y="1840"/>
                  </a:cubicBezTo>
                  <a:lnTo>
                    <a:pt x="1040" y="640"/>
                  </a:lnTo>
                  <a:close/>
                  <a:moveTo>
                    <a:pt x="967" y="125"/>
                  </a:moveTo>
                  <a:cubicBezTo>
                    <a:pt x="884" y="97"/>
                    <a:pt x="768" y="80"/>
                    <a:pt x="640" y="80"/>
                  </a:cubicBezTo>
                  <a:cubicBezTo>
                    <a:pt x="512" y="80"/>
                    <a:pt x="396" y="97"/>
                    <a:pt x="313" y="125"/>
                  </a:cubicBezTo>
                  <a:cubicBezTo>
                    <a:pt x="243" y="148"/>
                    <a:pt x="200" y="175"/>
                    <a:pt x="200" y="200"/>
                  </a:cubicBezTo>
                  <a:cubicBezTo>
                    <a:pt x="200" y="225"/>
                    <a:pt x="243" y="252"/>
                    <a:pt x="313" y="275"/>
                  </a:cubicBezTo>
                  <a:cubicBezTo>
                    <a:pt x="396" y="303"/>
                    <a:pt x="512" y="320"/>
                    <a:pt x="640" y="320"/>
                  </a:cubicBezTo>
                  <a:cubicBezTo>
                    <a:pt x="768" y="320"/>
                    <a:pt x="884" y="303"/>
                    <a:pt x="967" y="275"/>
                  </a:cubicBezTo>
                  <a:cubicBezTo>
                    <a:pt x="1037" y="252"/>
                    <a:pt x="1080" y="225"/>
                    <a:pt x="1080" y="200"/>
                  </a:cubicBezTo>
                  <a:cubicBezTo>
                    <a:pt x="1080" y="175"/>
                    <a:pt x="1037" y="148"/>
                    <a:pt x="967" y="12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+mn-ea"/>
                <a:cs typeface="+mn-cs"/>
                <a:sym typeface="+mn-lt"/>
              </a:endParaRPr>
            </a:p>
          </p:txBody>
        </p:sp>
      </p:grpSp>
      <p:grpSp>
        <p:nvGrpSpPr>
          <p:cNvPr id="364" name="Group 99">
            <a:extLst>
              <a:ext uri="{FF2B5EF4-FFF2-40B4-BE49-F238E27FC236}">
                <a16:creationId xmlns:a16="http://schemas.microsoft.com/office/drawing/2014/main" id="{4116D5F0-4410-4357-B222-F688B1B2CA44}"/>
              </a:ext>
            </a:extLst>
          </p:cNvPr>
          <p:cNvGrpSpPr/>
          <p:nvPr/>
        </p:nvGrpSpPr>
        <p:grpSpPr>
          <a:xfrm>
            <a:off x="6946257" y="4209059"/>
            <a:ext cx="410697" cy="410697"/>
            <a:chOff x="7523163" y="2234052"/>
            <a:chExt cx="410697" cy="410697"/>
          </a:xfrm>
        </p:grpSpPr>
        <p:sp>
          <p:nvSpPr>
            <p:cNvPr id="365" name="Oval 100">
              <a:extLst>
                <a:ext uri="{FF2B5EF4-FFF2-40B4-BE49-F238E27FC236}">
                  <a16:creationId xmlns:a16="http://schemas.microsoft.com/office/drawing/2014/main" id="{A89B1853-185B-4789-B010-0EFD78899672}"/>
                </a:ext>
              </a:extLst>
            </p:cNvPr>
            <p:cNvSpPr/>
            <p:nvPr/>
          </p:nvSpPr>
          <p:spPr>
            <a:xfrm>
              <a:off x="7523163" y="2234052"/>
              <a:ext cx="410697" cy="410697"/>
            </a:xfrm>
            <a:prstGeom prst="ellipse">
              <a:avLst/>
            </a:prstGeom>
            <a:solidFill>
              <a:schemeClr val="accent2"/>
            </a:solidFill>
            <a:ln w="22225" cmpd="sng">
              <a:solidFill>
                <a:schemeClr val="l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+mn-ea"/>
                <a:cs typeface="+mn-cs"/>
              </a:endParaRPr>
            </a:p>
          </p:txBody>
        </p:sp>
        <p:grpSp>
          <p:nvGrpSpPr>
            <p:cNvPr id="366" name="Group 101">
              <a:extLst>
                <a:ext uri="{FF2B5EF4-FFF2-40B4-BE49-F238E27FC236}">
                  <a16:creationId xmlns:a16="http://schemas.microsoft.com/office/drawing/2014/main" id="{7763305E-F503-4442-B2F8-BFCE23BCFD5F}"/>
                </a:ext>
              </a:extLst>
            </p:cNvPr>
            <p:cNvGrpSpPr/>
            <p:nvPr/>
          </p:nvGrpSpPr>
          <p:grpSpPr>
            <a:xfrm>
              <a:off x="7616584" y="2287460"/>
              <a:ext cx="223855" cy="280071"/>
              <a:chOff x="7632332" y="2306892"/>
              <a:chExt cx="223855" cy="280071"/>
            </a:xfrm>
          </p:grpSpPr>
          <p:grpSp>
            <p:nvGrpSpPr>
              <p:cNvPr id="367" name="Group 102">
                <a:extLst>
                  <a:ext uri="{FF2B5EF4-FFF2-40B4-BE49-F238E27FC236}">
                    <a16:creationId xmlns:a16="http://schemas.microsoft.com/office/drawing/2014/main" id="{B6FD29B9-4153-42D5-B35D-ED599D7D97BE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 flipH="1">
                <a:off x="7632332" y="2306892"/>
                <a:ext cx="96179" cy="280071"/>
                <a:chOff x="6611938" y="-412750"/>
                <a:chExt cx="2354262" cy="6858001"/>
              </a:xfrm>
              <a:solidFill>
                <a:schemeClr val="accent6"/>
              </a:solidFill>
            </p:grpSpPr>
            <p:sp>
              <p:nvSpPr>
                <p:cNvPr id="369" name="Rectangle 14">
                  <a:extLst>
                    <a:ext uri="{FF2B5EF4-FFF2-40B4-BE49-F238E27FC236}">
                      <a16:creationId xmlns:a16="http://schemas.microsoft.com/office/drawing/2014/main" id="{5419FD2D-25A4-4FA5-8227-66EA68779B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99325" y="-412750"/>
                  <a:ext cx="979487" cy="573088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5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+mn-ea"/>
                    <a:cs typeface="+mn-cs"/>
                    <a:sym typeface="+mn-lt"/>
                  </a:endParaRPr>
                </a:p>
              </p:txBody>
            </p:sp>
            <p:sp>
              <p:nvSpPr>
                <p:cNvPr id="370" name="Freeform 15">
                  <a:extLst>
                    <a:ext uri="{FF2B5EF4-FFF2-40B4-BE49-F238E27FC236}">
                      <a16:creationId xmlns:a16="http://schemas.microsoft.com/office/drawing/2014/main" id="{73B2D11A-2109-41D1-8EE4-FFB80D8B9B9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611938" y="312738"/>
                  <a:ext cx="2354262" cy="6132513"/>
                </a:xfrm>
                <a:custGeom>
                  <a:avLst/>
                  <a:gdLst>
                    <a:gd name="T0" fmla="*/ 625 w 631"/>
                    <a:gd name="T1" fmla="*/ 596 h 1650"/>
                    <a:gd name="T2" fmla="*/ 610 w 631"/>
                    <a:gd name="T3" fmla="*/ 554 h 1650"/>
                    <a:gd name="T4" fmla="*/ 460 w 631"/>
                    <a:gd name="T5" fmla="*/ 253 h 1650"/>
                    <a:gd name="T6" fmla="*/ 450 w 631"/>
                    <a:gd name="T7" fmla="*/ 228 h 1650"/>
                    <a:gd name="T8" fmla="*/ 447 w 631"/>
                    <a:gd name="T9" fmla="*/ 201 h 1650"/>
                    <a:gd name="T10" fmla="*/ 447 w 631"/>
                    <a:gd name="T11" fmla="*/ 0 h 1650"/>
                    <a:gd name="T12" fmla="*/ 184 w 631"/>
                    <a:gd name="T13" fmla="*/ 0 h 1650"/>
                    <a:gd name="T14" fmla="*/ 184 w 631"/>
                    <a:gd name="T15" fmla="*/ 201 h 1650"/>
                    <a:gd name="T16" fmla="*/ 181 w 631"/>
                    <a:gd name="T17" fmla="*/ 228 h 1650"/>
                    <a:gd name="T18" fmla="*/ 171 w 631"/>
                    <a:gd name="T19" fmla="*/ 253 h 1650"/>
                    <a:gd name="T20" fmla="*/ 21 w 631"/>
                    <a:gd name="T21" fmla="*/ 554 h 1650"/>
                    <a:gd name="T22" fmla="*/ 5 w 631"/>
                    <a:gd name="T23" fmla="*/ 597 h 1650"/>
                    <a:gd name="T24" fmla="*/ 0 w 631"/>
                    <a:gd name="T25" fmla="*/ 641 h 1650"/>
                    <a:gd name="T26" fmla="*/ 0 w 631"/>
                    <a:gd name="T27" fmla="*/ 1650 h 1650"/>
                    <a:gd name="T28" fmla="*/ 631 w 631"/>
                    <a:gd name="T29" fmla="*/ 1650 h 1650"/>
                    <a:gd name="T30" fmla="*/ 631 w 631"/>
                    <a:gd name="T31" fmla="*/ 641 h 1650"/>
                    <a:gd name="T32" fmla="*/ 625 w 631"/>
                    <a:gd name="T33" fmla="*/ 596 h 1650"/>
                    <a:gd name="T34" fmla="*/ 590 w 631"/>
                    <a:gd name="T35" fmla="*/ 1222 h 1650"/>
                    <a:gd name="T36" fmla="*/ 290 w 631"/>
                    <a:gd name="T37" fmla="*/ 1222 h 1650"/>
                    <a:gd name="T38" fmla="*/ 290 w 631"/>
                    <a:gd name="T39" fmla="*/ 1157 h 1650"/>
                    <a:gd name="T40" fmla="*/ 173 w 631"/>
                    <a:gd name="T41" fmla="*/ 1007 h 1650"/>
                    <a:gd name="T42" fmla="*/ 290 w 631"/>
                    <a:gd name="T43" fmla="*/ 857 h 1650"/>
                    <a:gd name="T44" fmla="*/ 290 w 631"/>
                    <a:gd name="T45" fmla="*/ 792 h 1650"/>
                    <a:gd name="T46" fmla="*/ 590 w 631"/>
                    <a:gd name="T47" fmla="*/ 792 h 1650"/>
                    <a:gd name="T48" fmla="*/ 590 w 631"/>
                    <a:gd name="T49" fmla="*/ 1222 h 16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631" h="1650">
                      <a:moveTo>
                        <a:pt x="625" y="596"/>
                      </a:moveTo>
                      <a:cubicBezTo>
                        <a:pt x="622" y="582"/>
                        <a:pt x="617" y="568"/>
                        <a:pt x="610" y="554"/>
                      </a:cubicBezTo>
                      <a:cubicBezTo>
                        <a:pt x="460" y="253"/>
                        <a:pt x="460" y="253"/>
                        <a:pt x="460" y="253"/>
                      </a:cubicBezTo>
                      <a:cubicBezTo>
                        <a:pt x="456" y="245"/>
                        <a:pt x="452" y="236"/>
                        <a:pt x="450" y="228"/>
                      </a:cubicBezTo>
                      <a:cubicBezTo>
                        <a:pt x="448" y="219"/>
                        <a:pt x="447" y="210"/>
                        <a:pt x="447" y="201"/>
                      </a:cubicBezTo>
                      <a:cubicBezTo>
                        <a:pt x="447" y="0"/>
                        <a:pt x="447" y="0"/>
                        <a:pt x="447" y="0"/>
                      </a:cubicBezTo>
                      <a:cubicBezTo>
                        <a:pt x="184" y="0"/>
                        <a:pt x="184" y="0"/>
                        <a:pt x="184" y="0"/>
                      </a:cubicBezTo>
                      <a:cubicBezTo>
                        <a:pt x="184" y="201"/>
                        <a:pt x="184" y="201"/>
                        <a:pt x="184" y="201"/>
                      </a:cubicBezTo>
                      <a:cubicBezTo>
                        <a:pt x="184" y="210"/>
                        <a:pt x="183" y="219"/>
                        <a:pt x="181" y="228"/>
                      </a:cubicBezTo>
                      <a:cubicBezTo>
                        <a:pt x="179" y="236"/>
                        <a:pt x="175" y="245"/>
                        <a:pt x="171" y="253"/>
                      </a:cubicBezTo>
                      <a:cubicBezTo>
                        <a:pt x="21" y="554"/>
                        <a:pt x="21" y="554"/>
                        <a:pt x="21" y="554"/>
                      </a:cubicBezTo>
                      <a:cubicBezTo>
                        <a:pt x="14" y="568"/>
                        <a:pt x="9" y="582"/>
                        <a:pt x="5" y="597"/>
                      </a:cubicBezTo>
                      <a:cubicBezTo>
                        <a:pt x="2" y="611"/>
                        <a:pt x="0" y="626"/>
                        <a:pt x="0" y="641"/>
                      </a:cubicBezTo>
                      <a:cubicBezTo>
                        <a:pt x="0" y="1650"/>
                        <a:pt x="0" y="1650"/>
                        <a:pt x="0" y="1650"/>
                      </a:cubicBezTo>
                      <a:cubicBezTo>
                        <a:pt x="631" y="1650"/>
                        <a:pt x="631" y="1650"/>
                        <a:pt x="631" y="1650"/>
                      </a:cubicBezTo>
                      <a:cubicBezTo>
                        <a:pt x="631" y="641"/>
                        <a:pt x="631" y="641"/>
                        <a:pt x="631" y="641"/>
                      </a:cubicBezTo>
                      <a:cubicBezTo>
                        <a:pt x="631" y="626"/>
                        <a:pt x="629" y="611"/>
                        <a:pt x="625" y="596"/>
                      </a:cubicBezTo>
                      <a:close/>
                      <a:moveTo>
                        <a:pt x="590" y="1222"/>
                      </a:moveTo>
                      <a:cubicBezTo>
                        <a:pt x="290" y="1222"/>
                        <a:pt x="290" y="1222"/>
                        <a:pt x="290" y="1222"/>
                      </a:cubicBezTo>
                      <a:cubicBezTo>
                        <a:pt x="290" y="1157"/>
                        <a:pt x="290" y="1157"/>
                        <a:pt x="290" y="1157"/>
                      </a:cubicBezTo>
                      <a:cubicBezTo>
                        <a:pt x="222" y="1139"/>
                        <a:pt x="173" y="1077"/>
                        <a:pt x="173" y="1007"/>
                      </a:cubicBezTo>
                      <a:cubicBezTo>
                        <a:pt x="173" y="936"/>
                        <a:pt x="222" y="874"/>
                        <a:pt x="290" y="857"/>
                      </a:cubicBezTo>
                      <a:cubicBezTo>
                        <a:pt x="290" y="792"/>
                        <a:pt x="290" y="792"/>
                        <a:pt x="290" y="792"/>
                      </a:cubicBezTo>
                      <a:cubicBezTo>
                        <a:pt x="590" y="792"/>
                        <a:pt x="590" y="792"/>
                        <a:pt x="590" y="792"/>
                      </a:cubicBezTo>
                      <a:lnTo>
                        <a:pt x="590" y="1222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5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+mn-ea"/>
                    <a:cs typeface="+mn-cs"/>
                    <a:sym typeface="+mn-lt"/>
                  </a:endParaRPr>
                </a:p>
              </p:txBody>
            </p:sp>
          </p:grpSp>
          <p:sp>
            <p:nvSpPr>
              <p:cNvPr id="368" name="Freeform 9">
                <a:extLst>
                  <a:ext uri="{FF2B5EF4-FFF2-40B4-BE49-F238E27FC236}">
                    <a16:creationId xmlns:a16="http://schemas.microsoft.com/office/drawing/2014/main" id="{0FEBDD5E-4985-4461-BFDE-D067802A132B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7747094" y="2409824"/>
                <a:ext cx="109093" cy="177139"/>
              </a:xfrm>
              <a:custGeom>
                <a:avLst/>
                <a:gdLst>
                  <a:gd name="T0" fmla="*/ 700 w 1280"/>
                  <a:gd name="T1" fmla="*/ 1280 h 2080"/>
                  <a:gd name="T2" fmla="*/ 700 w 1280"/>
                  <a:gd name="T3" fmla="*/ 1960 h 2080"/>
                  <a:gd name="T4" fmla="*/ 1120 w 1280"/>
                  <a:gd name="T5" fmla="*/ 1960 h 2080"/>
                  <a:gd name="T6" fmla="*/ 1120 w 1280"/>
                  <a:gd name="T7" fmla="*/ 2080 h 2080"/>
                  <a:gd name="T8" fmla="*/ 160 w 1280"/>
                  <a:gd name="T9" fmla="*/ 2080 h 2080"/>
                  <a:gd name="T10" fmla="*/ 160 w 1280"/>
                  <a:gd name="T11" fmla="*/ 1960 h 2080"/>
                  <a:gd name="T12" fmla="*/ 580 w 1280"/>
                  <a:gd name="T13" fmla="*/ 1960 h 2080"/>
                  <a:gd name="T14" fmla="*/ 580 w 1280"/>
                  <a:gd name="T15" fmla="*/ 1280 h 2080"/>
                  <a:gd name="T16" fmla="*/ 700 w 1280"/>
                  <a:gd name="T17" fmla="*/ 1280 h 2080"/>
                  <a:gd name="T18" fmla="*/ 637 w 1280"/>
                  <a:gd name="T19" fmla="*/ 960 h 2080"/>
                  <a:gd name="T20" fmla="*/ 637 w 1280"/>
                  <a:gd name="T21" fmla="*/ 1040 h 2080"/>
                  <a:gd name="T22" fmla="*/ 1120 w 1280"/>
                  <a:gd name="T23" fmla="*/ 560 h 2080"/>
                  <a:gd name="T24" fmla="*/ 1120 w 1280"/>
                  <a:gd name="T25" fmla="*/ 160 h 2080"/>
                  <a:gd name="T26" fmla="*/ 1040 w 1280"/>
                  <a:gd name="T27" fmla="*/ 160 h 2080"/>
                  <a:gd name="T28" fmla="*/ 1040 w 1280"/>
                  <a:gd name="T29" fmla="*/ 560 h 2080"/>
                  <a:gd name="T30" fmla="*/ 637 w 1280"/>
                  <a:gd name="T31" fmla="*/ 960 h 2080"/>
                  <a:gd name="T32" fmla="*/ 0 w 1280"/>
                  <a:gd name="T33" fmla="*/ 560 h 2080"/>
                  <a:gd name="T34" fmla="*/ 0 w 1280"/>
                  <a:gd name="T35" fmla="*/ 0 h 2080"/>
                  <a:gd name="T36" fmla="*/ 1280 w 1280"/>
                  <a:gd name="T37" fmla="*/ 0 h 2080"/>
                  <a:gd name="T38" fmla="*/ 1280 w 1280"/>
                  <a:gd name="T39" fmla="*/ 560 h 2080"/>
                  <a:gd name="T40" fmla="*/ 640 w 1280"/>
                  <a:gd name="T41" fmla="*/ 1200 h 2080"/>
                  <a:gd name="T42" fmla="*/ 188 w 1280"/>
                  <a:gd name="T43" fmla="*/ 1012 h 2080"/>
                  <a:gd name="T44" fmla="*/ 0 w 1280"/>
                  <a:gd name="T45" fmla="*/ 560 h 20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280" h="2080">
                    <a:moveTo>
                      <a:pt x="700" y="1280"/>
                    </a:moveTo>
                    <a:cubicBezTo>
                      <a:pt x="700" y="1960"/>
                      <a:pt x="700" y="1960"/>
                      <a:pt x="700" y="1960"/>
                    </a:cubicBezTo>
                    <a:cubicBezTo>
                      <a:pt x="1120" y="1960"/>
                      <a:pt x="1120" y="1960"/>
                      <a:pt x="1120" y="1960"/>
                    </a:cubicBezTo>
                    <a:cubicBezTo>
                      <a:pt x="1120" y="2080"/>
                      <a:pt x="1120" y="2080"/>
                      <a:pt x="1120" y="2080"/>
                    </a:cubicBezTo>
                    <a:cubicBezTo>
                      <a:pt x="160" y="2080"/>
                      <a:pt x="160" y="2080"/>
                      <a:pt x="160" y="2080"/>
                    </a:cubicBezTo>
                    <a:cubicBezTo>
                      <a:pt x="160" y="1960"/>
                      <a:pt x="160" y="1960"/>
                      <a:pt x="160" y="1960"/>
                    </a:cubicBezTo>
                    <a:cubicBezTo>
                      <a:pt x="580" y="1960"/>
                      <a:pt x="580" y="1960"/>
                      <a:pt x="580" y="1960"/>
                    </a:cubicBezTo>
                    <a:cubicBezTo>
                      <a:pt x="580" y="1280"/>
                      <a:pt x="580" y="1280"/>
                      <a:pt x="580" y="1280"/>
                    </a:cubicBezTo>
                    <a:lnTo>
                      <a:pt x="700" y="1280"/>
                    </a:lnTo>
                    <a:close/>
                    <a:moveTo>
                      <a:pt x="637" y="960"/>
                    </a:moveTo>
                    <a:cubicBezTo>
                      <a:pt x="637" y="1040"/>
                      <a:pt x="637" y="1040"/>
                      <a:pt x="637" y="1040"/>
                    </a:cubicBezTo>
                    <a:cubicBezTo>
                      <a:pt x="900" y="1040"/>
                      <a:pt x="1120" y="824"/>
                      <a:pt x="1120" y="560"/>
                    </a:cubicBezTo>
                    <a:cubicBezTo>
                      <a:pt x="1120" y="160"/>
                      <a:pt x="1120" y="160"/>
                      <a:pt x="1120" y="160"/>
                    </a:cubicBezTo>
                    <a:cubicBezTo>
                      <a:pt x="1040" y="160"/>
                      <a:pt x="1040" y="160"/>
                      <a:pt x="1040" y="160"/>
                    </a:cubicBezTo>
                    <a:cubicBezTo>
                      <a:pt x="1040" y="560"/>
                      <a:pt x="1040" y="560"/>
                      <a:pt x="1040" y="560"/>
                    </a:cubicBezTo>
                    <a:cubicBezTo>
                      <a:pt x="1040" y="780"/>
                      <a:pt x="857" y="960"/>
                      <a:pt x="637" y="960"/>
                    </a:cubicBezTo>
                    <a:close/>
                    <a:moveTo>
                      <a:pt x="0" y="56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80" y="0"/>
                      <a:pt x="1280" y="0"/>
                      <a:pt x="1280" y="0"/>
                    </a:cubicBezTo>
                    <a:cubicBezTo>
                      <a:pt x="1280" y="560"/>
                      <a:pt x="1280" y="560"/>
                      <a:pt x="1280" y="560"/>
                    </a:cubicBezTo>
                    <a:cubicBezTo>
                      <a:pt x="1280" y="912"/>
                      <a:pt x="992" y="1200"/>
                      <a:pt x="640" y="1200"/>
                    </a:cubicBezTo>
                    <a:cubicBezTo>
                      <a:pt x="464" y="1200"/>
                      <a:pt x="304" y="1128"/>
                      <a:pt x="188" y="1012"/>
                    </a:cubicBezTo>
                    <a:cubicBezTo>
                      <a:pt x="72" y="896"/>
                      <a:pt x="0" y="736"/>
                      <a:pt x="0" y="56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5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  <a:sym typeface="+mn-lt"/>
                </a:endParaRPr>
              </a:p>
            </p:txBody>
          </p:sp>
        </p:grpSp>
      </p:grpSp>
      <p:grpSp>
        <p:nvGrpSpPr>
          <p:cNvPr id="371" name="Group 108">
            <a:extLst>
              <a:ext uri="{FF2B5EF4-FFF2-40B4-BE49-F238E27FC236}">
                <a16:creationId xmlns:a16="http://schemas.microsoft.com/office/drawing/2014/main" id="{7224FA83-4002-41E8-8438-6D17B84CE7EF}"/>
              </a:ext>
            </a:extLst>
          </p:cNvPr>
          <p:cNvGrpSpPr/>
          <p:nvPr/>
        </p:nvGrpSpPr>
        <p:grpSpPr>
          <a:xfrm>
            <a:off x="3477639" y="4188621"/>
            <a:ext cx="410697" cy="410697"/>
            <a:chOff x="7523163" y="2234052"/>
            <a:chExt cx="410697" cy="410697"/>
          </a:xfrm>
        </p:grpSpPr>
        <p:sp>
          <p:nvSpPr>
            <p:cNvPr id="372" name="Oval 109">
              <a:extLst>
                <a:ext uri="{FF2B5EF4-FFF2-40B4-BE49-F238E27FC236}">
                  <a16:creationId xmlns:a16="http://schemas.microsoft.com/office/drawing/2014/main" id="{C82628E1-E454-4E85-85C6-A6BF9E796410}"/>
                </a:ext>
              </a:extLst>
            </p:cNvPr>
            <p:cNvSpPr/>
            <p:nvPr/>
          </p:nvSpPr>
          <p:spPr>
            <a:xfrm>
              <a:off x="7523163" y="2234052"/>
              <a:ext cx="410697" cy="410697"/>
            </a:xfrm>
            <a:prstGeom prst="ellipse">
              <a:avLst/>
            </a:prstGeom>
            <a:solidFill>
              <a:schemeClr val="accent2"/>
            </a:solidFill>
            <a:ln w="22225" cmpd="sng">
              <a:solidFill>
                <a:schemeClr val="l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+mn-ea"/>
                <a:cs typeface="+mn-cs"/>
              </a:endParaRPr>
            </a:p>
          </p:txBody>
        </p:sp>
        <p:sp>
          <p:nvSpPr>
            <p:cNvPr id="373" name="Freeform 9">
              <a:extLst>
                <a:ext uri="{FF2B5EF4-FFF2-40B4-BE49-F238E27FC236}">
                  <a16:creationId xmlns:a16="http://schemas.microsoft.com/office/drawing/2014/main" id="{0E15CF19-D635-43C0-BEA7-751F2D778F7E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7600766" y="2331386"/>
              <a:ext cx="255490" cy="216028"/>
            </a:xfrm>
            <a:custGeom>
              <a:avLst/>
              <a:gdLst>
                <a:gd name="T0" fmla="*/ 160 w 2080"/>
                <a:gd name="T1" fmla="*/ 40 h 1760"/>
                <a:gd name="T2" fmla="*/ 200 w 2080"/>
                <a:gd name="T3" fmla="*/ 0 h 1760"/>
                <a:gd name="T4" fmla="*/ 240 w 2080"/>
                <a:gd name="T5" fmla="*/ 40 h 1760"/>
                <a:gd name="T6" fmla="*/ 240 w 2080"/>
                <a:gd name="T7" fmla="*/ 1560 h 1760"/>
                <a:gd name="T8" fmla="*/ 200 w 2080"/>
                <a:gd name="T9" fmla="*/ 1600 h 1760"/>
                <a:gd name="T10" fmla="*/ 160 w 2080"/>
                <a:gd name="T11" fmla="*/ 1560 h 1760"/>
                <a:gd name="T12" fmla="*/ 160 w 2080"/>
                <a:gd name="T13" fmla="*/ 40 h 1760"/>
                <a:gd name="T14" fmla="*/ 1841 w 2080"/>
                <a:gd name="T15" fmla="*/ 720 h 1760"/>
                <a:gd name="T16" fmla="*/ 1201 w 2080"/>
                <a:gd name="T17" fmla="*/ 720 h 1760"/>
                <a:gd name="T18" fmla="*/ 1201 w 2080"/>
                <a:gd name="T19" fmla="*/ 1280 h 1760"/>
                <a:gd name="T20" fmla="*/ 1841 w 2080"/>
                <a:gd name="T21" fmla="*/ 1280 h 1760"/>
                <a:gd name="T22" fmla="*/ 1841 w 2080"/>
                <a:gd name="T23" fmla="*/ 720 h 1760"/>
                <a:gd name="T24" fmla="*/ 200 w 2080"/>
                <a:gd name="T25" fmla="*/ 1760 h 1760"/>
                <a:gd name="T26" fmla="*/ 160 w 2080"/>
                <a:gd name="T27" fmla="*/ 1756 h 1760"/>
                <a:gd name="T28" fmla="*/ 0 w 2080"/>
                <a:gd name="T29" fmla="*/ 1560 h 1760"/>
                <a:gd name="T30" fmla="*/ 0 w 2080"/>
                <a:gd name="T31" fmla="*/ 120 h 1760"/>
                <a:gd name="T32" fmla="*/ 40 w 2080"/>
                <a:gd name="T33" fmla="*/ 80 h 1760"/>
                <a:gd name="T34" fmla="*/ 80 w 2080"/>
                <a:gd name="T35" fmla="*/ 120 h 1760"/>
                <a:gd name="T36" fmla="*/ 80 w 2080"/>
                <a:gd name="T37" fmla="*/ 1560 h 1760"/>
                <a:gd name="T38" fmla="*/ 320 w 2080"/>
                <a:gd name="T39" fmla="*/ 1560 h 1760"/>
                <a:gd name="T40" fmla="*/ 320 w 2080"/>
                <a:gd name="T41" fmla="*/ 0 h 1760"/>
                <a:gd name="T42" fmla="*/ 2080 w 2080"/>
                <a:gd name="T43" fmla="*/ 0 h 1760"/>
                <a:gd name="T44" fmla="*/ 2080 w 2080"/>
                <a:gd name="T45" fmla="*/ 1560 h 1760"/>
                <a:gd name="T46" fmla="*/ 1880 w 2080"/>
                <a:gd name="T47" fmla="*/ 1760 h 1760"/>
                <a:gd name="T48" fmla="*/ 200 w 2080"/>
                <a:gd name="T49" fmla="*/ 1760 h 1760"/>
                <a:gd name="T50" fmla="*/ 562 w 2080"/>
                <a:gd name="T51" fmla="*/ 240 h 1760"/>
                <a:gd name="T52" fmla="*/ 562 w 2080"/>
                <a:gd name="T53" fmla="*/ 320 h 1760"/>
                <a:gd name="T54" fmla="*/ 1840 w 2080"/>
                <a:gd name="T55" fmla="*/ 320 h 1760"/>
                <a:gd name="T56" fmla="*/ 1840 w 2080"/>
                <a:gd name="T57" fmla="*/ 240 h 1760"/>
                <a:gd name="T58" fmla="*/ 562 w 2080"/>
                <a:gd name="T59" fmla="*/ 240 h 1760"/>
                <a:gd name="T60" fmla="*/ 562 w 2080"/>
                <a:gd name="T61" fmla="*/ 480 h 1760"/>
                <a:gd name="T62" fmla="*/ 562 w 2080"/>
                <a:gd name="T63" fmla="*/ 560 h 1760"/>
                <a:gd name="T64" fmla="*/ 1840 w 2080"/>
                <a:gd name="T65" fmla="*/ 560 h 1760"/>
                <a:gd name="T66" fmla="*/ 1840 w 2080"/>
                <a:gd name="T67" fmla="*/ 480 h 1760"/>
                <a:gd name="T68" fmla="*/ 562 w 2080"/>
                <a:gd name="T69" fmla="*/ 480 h 1760"/>
                <a:gd name="T70" fmla="*/ 561 w 2080"/>
                <a:gd name="T71" fmla="*/ 720 h 1760"/>
                <a:gd name="T72" fmla="*/ 561 w 2080"/>
                <a:gd name="T73" fmla="*/ 800 h 1760"/>
                <a:gd name="T74" fmla="*/ 1041 w 2080"/>
                <a:gd name="T75" fmla="*/ 800 h 1760"/>
                <a:gd name="T76" fmla="*/ 1041 w 2080"/>
                <a:gd name="T77" fmla="*/ 720 h 1760"/>
                <a:gd name="T78" fmla="*/ 561 w 2080"/>
                <a:gd name="T79" fmla="*/ 720 h 1760"/>
                <a:gd name="T80" fmla="*/ 562 w 2080"/>
                <a:gd name="T81" fmla="*/ 960 h 1760"/>
                <a:gd name="T82" fmla="*/ 562 w 2080"/>
                <a:gd name="T83" fmla="*/ 1040 h 1760"/>
                <a:gd name="T84" fmla="*/ 1041 w 2080"/>
                <a:gd name="T85" fmla="*/ 1040 h 1760"/>
                <a:gd name="T86" fmla="*/ 1041 w 2080"/>
                <a:gd name="T87" fmla="*/ 960 h 1760"/>
                <a:gd name="T88" fmla="*/ 562 w 2080"/>
                <a:gd name="T89" fmla="*/ 960 h 1760"/>
                <a:gd name="T90" fmla="*/ 562 w 2080"/>
                <a:gd name="T91" fmla="*/ 1200 h 1760"/>
                <a:gd name="T92" fmla="*/ 562 w 2080"/>
                <a:gd name="T93" fmla="*/ 1280 h 1760"/>
                <a:gd name="T94" fmla="*/ 1041 w 2080"/>
                <a:gd name="T95" fmla="*/ 1280 h 1760"/>
                <a:gd name="T96" fmla="*/ 1041 w 2080"/>
                <a:gd name="T97" fmla="*/ 1200 h 1760"/>
                <a:gd name="T98" fmla="*/ 562 w 2080"/>
                <a:gd name="T99" fmla="*/ 1200 h 1760"/>
                <a:gd name="T100" fmla="*/ 562 w 2080"/>
                <a:gd name="T101" fmla="*/ 1440 h 1760"/>
                <a:gd name="T102" fmla="*/ 562 w 2080"/>
                <a:gd name="T103" fmla="*/ 1520 h 1760"/>
                <a:gd name="T104" fmla="*/ 1840 w 2080"/>
                <a:gd name="T105" fmla="*/ 1520 h 1760"/>
                <a:gd name="T106" fmla="*/ 1840 w 2080"/>
                <a:gd name="T107" fmla="*/ 1440 h 1760"/>
                <a:gd name="T108" fmla="*/ 562 w 2080"/>
                <a:gd name="T109" fmla="*/ 1440 h 1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80" h="1760">
                  <a:moveTo>
                    <a:pt x="160" y="40"/>
                  </a:moveTo>
                  <a:cubicBezTo>
                    <a:pt x="160" y="18"/>
                    <a:pt x="178" y="0"/>
                    <a:pt x="200" y="0"/>
                  </a:cubicBezTo>
                  <a:cubicBezTo>
                    <a:pt x="222" y="0"/>
                    <a:pt x="240" y="18"/>
                    <a:pt x="240" y="40"/>
                  </a:cubicBezTo>
                  <a:cubicBezTo>
                    <a:pt x="240" y="1560"/>
                    <a:pt x="240" y="1560"/>
                    <a:pt x="240" y="1560"/>
                  </a:cubicBezTo>
                  <a:cubicBezTo>
                    <a:pt x="240" y="1582"/>
                    <a:pt x="222" y="1600"/>
                    <a:pt x="200" y="1600"/>
                  </a:cubicBezTo>
                  <a:cubicBezTo>
                    <a:pt x="178" y="1600"/>
                    <a:pt x="160" y="1582"/>
                    <a:pt x="160" y="1560"/>
                  </a:cubicBezTo>
                  <a:lnTo>
                    <a:pt x="160" y="40"/>
                  </a:lnTo>
                  <a:close/>
                  <a:moveTo>
                    <a:pt x="1841" y="720"/>
                  </a:moveTo>
                  <a:cubicBezTo>
                    <a:pt x="1201" y="720"/>
                    <a:pt x="1201" y="720"/>
                    <a:pt x="1201" y="720"/>
                  </a:cubicBezTo>
                  <a:cubicBezTo>
                    <a:pt x="1201" y="1280"/>
                    <a:pt x="1201" y="1280"/>
                    <a:pt x="1201" y="1280"/>
                  </a:cubicBezTo>
                  <a:cubicBezTo>
                    <a:pt x="1841" y="1280"/>
                    <a:pt x="1841" y="1280"/>
                    <a:pt x="1841" y="1280"/>
                  </a:cubicBezTo>
                  <a:lnTo>
                    <a:pt x="1841" y="720"/>
                  </a:lnTo>
                  <a:close/>
                  <a:moveTo>
                    <a:pt x="200" y="1760"/>
                  </a:moveTo>
                  <a:cubicBezTo>
                    <a:pt x="185" y="1760"/>
                    <a:pt x="172" y="1759"/>
                    <a:pt x="160" y="1756"/>
                  </a:cubicBezTo>
                  <a:cubicBezTo>
                    <a:pt x="67" y="1737"/>
                    <a:pt x="0" y="1655"/>
                    <a:pt x="0" y="156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98"/>
                    <a:pt x="18" y="80"/>
                    <a:pt x="40" y="80"/>
                  </a:cubicBezTo>
                  <a:cubicBezTo>
                    <a:pt x="62" y="80"/>
                    <a:pt x="80" y="98"/>
                    <a:pt x="80" y="120"/>
                  </a:cubicBezTo>
                  <a:cubicBezTo>
                    <a:pt x="80" y="1560"/>
                    <a:pt x="80" y="1560"/>
                    <a:pt x="80" y="1560"/>
                  </a:cubicBezTo>
                  <a:cubicBezTo>
                    <a:pt x="80" y="1718"/>
                    <a:pt x="320" y="1718"/>
                    <a:pt x="320" y="1560"/>
                  </a:cubicBezTo>
                  <a:cubicBezTo>
                    <a:pt x="320" y="0"/>
                    <a:pt x="320" y="0"/>
                    <a:pt x="320" y="0"/>
                  </a:cubicBezTo>
                  <a:cubicBezTo>
                    <a:pt x="2080" y="0"/>
                    <a:pt x="2080" y="0"/>
                    <a:pt x="2080" y="0"/>
                  </a:cubicBezTo>
                  <a:cubicBezTo>
                    <a:pt x="2080" y="1560"/>
                    <a:pt x="2080" y="1560"/>
                    <a:pt x="2080" y="1560"/>
                  </a:cubicBezTo>
                  <a:cubicBezTo>
                    <a:pt x="2080" y="1670"/>
                    <a:pt x="1990" y="1760"/>
                    <a:pt x="1880" y="1760"/>
                  </a:cubicBezTo>
                  <a:lnTo>
                    <a:pt x="200" y="1760"/>
                  </a:lnTo>
                  <a:close/>
                  <a:moveTo>
                    <a:pt x="562" y="240"/>
                  </a:moveTo>
                  <a:cubicBezTo>
                    <a:pt x="562" y="320"/>
                    <a:pt x="562" y="320"/>
                    <a:pt x="562" y="320"/>
                  </a:cubicBezTo>
                  <a:cubicBezTo>
                    <a:pt x="1840" y="320"/>
                    <a:pt x="1840" y="320"/>
                    <a:pt x="1840" y="320"/>
                  </a:cubicBezTo>
                  <a:cubicBezTo>
                    <a:pt x="1840" y="240"/>
                    <a:pt x="1840" y="240"/>
                    <a:pt x="1840" y="240"/>
                  </a:cubicBezTo>
                  <a:lnTo>
                    <a:pt x="562" y="240"/>
                  </a:lnTo>
                  <a:close/>
                  <a:moveTo>
                    <a:pt x="562" y="480"/>
                  </a:moveTo>
                  <a:cubicBezTo>
                    <a:pt x="562" y="560"/>
                    <a:pt x="562" y="560"/>
                    <a:pt x="562" y="560"/>
                  </a:cubicBezTo>
                  <a:cubicBezTo>
                    <a:pt x="1840" y="560"/>
                    <a:pt x="1840" y="560"/>
                    <a:pt x="1840" y="560"/>
                  </a:cubicBezTo>
                  <a:cubicBezTo>
                    <a:pt x="1840" y="480"/>
                    <a:pt x="1840" y="480"/>
                    <a:pt x="1840" y="480"/>
                  </a:cubicBezTo>
                  <a:lnTo>
                    <a:pt x="562" y="480"/>
                  </a:lnTo>
                  <a:close/>
                  <a:moveTo>
                    <a:pt x="561" y="720"/>
                  </a:moveTo>
                  <a:cubicBezTo>
                    <a:pt x="561" y="800"/>
                    <a:pt x="561" y="800"/>
                    <a:pt x="561" y="800"/>
                  </a:cubicBezTo>
                  <a:cubicBezTo>
                    <a:pt x="1041" y="800"/>
                    <a:pt x="1041" y="800"/>
                    <a:pt x="1041" y="800"/>
                  </a:cubicBezTo>
                  <a:cubicBezTo>
                    <a:pt x="1041" y="720"/>
                    <a:pt x="1041" y="720"/>
                    <a:pt x="1041" y="720"/>
                  </a:cubicBezTo>
                  <a:lnTo>
                    <a:pt x="561" y="720"/>
                  </a:lnTo>
                  <a:close/>
                  <a:moveTo>
                    <a:pt x="562" y="960"/>
                  </a:moveTo>
                  <a:cubicBezTo>
                    <a:pt x="562" y="1040"/>
                    <a:pt x="562" y="1040"/>
                    <a:pt x="562" y="1040"/>
                  </a:cubicBezTo>
                  <a:cubicBezTo>
                    <a:pt x="1041" y="1040"/>
                    <a:pt x="1041" y="1040"/>
                    <a:pt x="1041" y="1040"/>
                  </a:cubicBezTo>
                  <a:cubicBezTo>
                    <a:pt x="1041" y="960"/>
                    <a:pt x="1041" y="960"/>
                    <a:pt x="1041" y="960"/>
                  </a:cubicBezTo>
                  <a:lnTo>
                    <a:pt x="562" y="960"/>
                  </a:lnTo>
                  <a:close/>
                  <a:moveTo>
                    <a:pt x="562" y="1200"/>
                  </a:moveTo>
                  <a:cubicBezTo>
                    <a:pt x="562" y="1280"/>
                    <a:pt x="562" y="1280"/>
                    <a:pt x="562" y="1280"/>
                  </a:cubicBezTo>
                  <a:cubicBezTo>
                    <a:pt x="1041" y="1280"/>
                    <a:pt x="1041" y="1280"/>
                    <a:pt x="1041" y="1280"/>
                  </a:cubicBezTo>
                  <a:cubicBezTo>
                    <a:pt x="1041" y="1200"/>
                    <a:pt x="1041" y="1200"/>
                    <a:pt x="1041" y="1200"/>
                  </a:cubicBezTo>
                  <a:lnTo>
                    <a:pt x="562" y="1200"/>
                  </a:lnTo>
                  <a:close/>
                  <a:moveTo>
                    <a:pt x="562" y="1440"/>
                  </a:moveTo>
                  <a:cubicBezTo>
                    <a:pt x="562" y="1520"/>
                    <a:pt x="562" y="1520"/>
                    <a:pt x="562" y="1520"/>
                  </a:cubicBezTo>
                  <a:cubicBezTo>
                    <a:pt x="1840" y="1520"/>
                    <a:pt x="1840" y="1520"/>
                    <a:pt x="1840" y="1520"/>
                  </a:cubicBezTo>
                  <a:cubicBezTo>
                    <a:pt x="1840" y="1440"/>
                    <a:pt x="1840" y="1440"/>
                    <a:pt x="1840" y="1440"/>
                  </a:cubicBezTo>
                  <a:lnTo>
                    <a:pt x="562" y="144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+mn-ea"/>
                <a:cs typeface="+mn-cs"/>
                <a:sym typeface="+mn-lt"/>
              </a:endParaRPr>
            </a:p>
          </p:txBody>
        </p:sp>
      </p:grpSp>
      <p:grpSp>
        <p:nvGrpSpPr>
          <p:cNvPr id="374" name="Group 113">
            <a:extLst>
              <a:ext uri="{FF2B5EF4-FFF2-40B4-BE49-F238E27FC236}">
                <a16:creationId xmlns:a16="http://schemas.microsoft.com/office/drawing/2014/main" id="{9259957D-F2BC-4DC0-BDFC-33A716C8C890}"/>
              </a:ext>
            </a:extLst>
          </p:cNvPr>
          <p:cNvGrpSpPr/>
          <p:nvPr/>
        </p:nvGrpSpPr>
        <p:grpSpPr>
          <a:xfrm>
            <a:off x="10407304" y="2243743"/>
            <a:ext cx="410697" cy="410697"/>
            <a:chOff x="7523163" y="2234052"/>
            <a:chExt cx="410697" cy="410697"/>
          </a:xfrm>
        </p:grpSpPr>
        <p:sp>
          <p:nvSpPr>
            <p:cNvPr id="375" name="Oval 114">
              <a:extLst>
                <a:ext uri="{FF2B5EF4-FFF2-40B4-BE49-F238E27FC236}">
                  <a16:creationId xmlns:a16="http://schemas.microsoft.com/office/drawing/2014/main" id="{041C74AF-66DE-473A-BAD6-B97B872A2AD8}"/>
                </a:ext>
              </a:extLst>
            </p:cNvPr>
            <p:cNvSpPr/>
            <p:nvPr/>
          </p:nvSpPr>
          <p:spPr>
            <a:xfrm>
              <a:off x="7523163" y="2234052"/>
              <a:ext cx="410697" cy="410697"/>
            </a:xfrm>
            <a:prstGeom prst="ellipse">
              <a:avLst/>
            </a:prstGeom>
            <a:solidFill>
              <a:schemeClr val="accent2"/>
            </a:solidFill>
            <a:ln w="22225" cmpd="sng">
              <a:solidFill>
                <a:schemeClr val="l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+mn-ea"/>
                <a:cs typeface="+mn-cs"/>
              </a:endParaRPr>
            </a:p>
          </p:txBody>
        </p:sp>
        <p:sp>
          <p:nvSpPr>
            <p:cNvPr id="376" name="Freeform 9">
              <a:extLst>
                <a:ext uri="{FF2B5EF4-FFF2-40B4-BE49-F238E27FC236}">
                  <a16:creationId xmlns:a16="http://schemas.microsoft.com/office/drawing/2014/main" id="{399E3E6A-B533-4269-9252-69B525661C7C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7672443" y="2294215"/>
              <a:ext cx="112137" cy="290370"/>
            </a:xfrm>
            <a:custGeom>
              <a:avLst/>
              <a:gdLst>
                <a:gd name="T0" fmla="*/ 320 w 801"/>
                <a:gd name="T1" fmla="*/ 320 h 2080"/>
                <a:gd name="T2" fmla="*/ 480 w 801"/>
                <a:gd name="T3" fmla="*/ 320 h 2080"/>
                <a:gd name="T4" fmla="*/ 800 w 801"/>
                <a:gd name="T5" fmla="*/ 640 h 2080"/>
                <a:gd name="T6" fmla="*/ 801 w 801"/>
                <a:gd name="T7" fmla="*/ 679 h 2080"/>
                <a:gd name="T8" fmla="*/ 759 w 801"/>
                <a:gd name="T9" fmla="*/ 760 h 2080"/>
                <a:gd name="T10" fmla="*/ 800 w 801"/>
                <a:gd name="T11" fmla="*/ 839 h 2080"/>
                <a:gd name="T12" fmla="*/ 759 w 801"/>
                <a:gd name="T13" fmla="*/ 919 h 2080"/>
                <a:gd name="T14" fmla="*/ 801 w 801"/>
                <a:gd name="T15" fmla="*/ 1000 h 2080"/>
                <a:gd name="T16" fmla="*/ 759 w 801"/>
                <a:gd name="T17" fmla="*/ 1080 h 2080"/>
                <a:gd name="T18" fmla="*/ 800 w 801"/>
                <a:gd name="T19" fmla="*/ 1160 h 2080"/>
                <a:gd name="T20" fmla="*/ 758 w 801"/>
                <a:gd name="T21" fmla="*/ 1240 h 2080"/>
                <a:gd name="T22" fmla="*/ 800 w 801"/>
                <a:gd name="T23" fmla="*/ 1320 h 2080"/>
                <a:gd name="T24" fmla="*/ 800 w 801"/>
                <a:gd name="T25" fmla="*/ 1960 h 2080"/>
                <a:gd name="T26" fmla="*/ 680 w 801"/>
                <a:gd name="T27" fmla="*/ 2080 h 2080"/>
                <a:gd name="T28" fmla="*/ 120 w 801"/>
                <a:gd name="T29" fmla="*/ 2080 h 2080"/>
                <a:gd name="T30" fmla="*/ 0 w 801"/>
                <a:gd name="T31" fmla="*/ 1960 h 2080"/>
                <a:gd name="T32" fmla="*/ 0 w 801"/>
                <a:gd name="T33" fmla="*/ 1320 h 2080"/>
                <a:gd name="T34" fmla="*/ 43 w 801"/>
                <a:gd name="T35" fmla="*/ 1240 h 2080"/>
                <a:gd name="T36" fmla="*/ 2 w 801"/>
                <a:gd name="T37" fmla="*/ 1160 h 2080"/>
                <a:gd name="T38" fmla="*/ 43 w 801"/>
                <a:gd name="T39" fmla="*/ 1080 h 2080"/>
                <a:gd name="T40" fmla="*/ 1 w 801"/>
                <a:gd name="T41" fmla="*/ 1000 h 2080"/>
                <a:gd name="T42" fmla="*/ 43 w 801"/>
                <a:gd name="T43" fmla="*/ 919 h 2080"/>
                <a:gd name="T44" fmla="*/ 2 w 801"/>
                <a:gd name="T45" fmla="*/ 839 h 2080"/>
                <a:gd name="T46" fmla="*/ 43 w 801"/>
                <a:gd name="T47" fmla="*/ 760 h 2080"/>
                <a:gd name="T48" fmla="*/ 1 w 801"/>
                <a:gd name="T49" fmla="*/ 679 h 2080"/>
                <a:gd name="T50" fmla="*/ 0 w 801"/>
                <a:gd name="T51" fmla="*/ 640 h 2080"/>
                <a:gd name="T52" fmla="*/ 320 w 801"/>
                <a:gd name="T53" fmla="*/ 320 h 2080"/>
                <a:gd name="T54" fmla="*/ 640 w 801"/>
                <a:gd name="T55" fmla="*/ 1320 h 2080"/>
                <a:gd name="T56" fmla="*/ 560 w 801"/>
                <a:gd name="T57" fmla="*/ 1320 h 2080"/>
                <a:gd name="T58" fmla="*/ 560 w 801"/>
                <a:gd name="T59" fmla="*/ 1920 h 2080"/>
                <a:gd name="T60" fmla="*/ 640 w 801"/>
                <a:gd name="T61" fmla="*/ 1920 h 2080"/>
                <a:gd name="T62" fmla="*/ 640 w 801"/>
                <a:gd name="T63" fmla="*/ 1320 h 2080"/>
                <a:gd name="T64" fmla="*/ 560 w 801"/>
                <a:gd name="T65" fmla="*/ 680 h 2080"/>
                <a:gd name="T66" fmla="*/ 640 w 801"/>
                <a:gd name="T67" fmla="*/ 680 h 2080"/>
                <a:gd name="T68" fmla="*/ 640 w 801"/>
                <a:gd name="T69" fmla="*/ 640 h 2080"/>
                <a:gd name="T70" fmla="*/ 480 w 801"/>
                <a:gd name="T71" fmla="*/ 480 h 2080"/>
                <a:gd name="T72" fmla="*/ 480 w 801"/>
                <a:gd name="T73" fmla="*/ 560 h 2080"/>
                <a:gd name="T74" fmla="*/ 560 w 801"/>
                <a:gd name="T75" fmla="*/ 640 h 2080"/>
                <a:gd name="T76" fmla="*/ 560 w 801"/>
                <a:gd name="T77" fmla="*/ 680 h 2080"/>
                <a:gd name="T78" fmla="*/ 240 w 801"/>
                <a:gd name="T79" fmla="*/ 0 h 2080"/>
                <a:gd name="T80" fmla="*/ 560 w 801"/>
                <a:gd name="T81" fmla="*/ 0 h 2080"/>
                <a:gd name="T82" fmla="*/ 640 w 801"/>
                <a:gd name="T83" fmla="*/ 80 h 2080"/>
                <a:gd name="T84" fmla="*/ 640 w 801"/>
                <a:gd name="T85" fmla="*/ 280 h 2080"/>
                <a:gd name="T86" fmla="*/ 160 w 801"/>
                <a:gd name="T87" fmla="*/ 280 h 2080"/>
                <a:gd name="T88" fmla="*/ 160 w 801"/>
                <a:gd name="T89" fmla="*/ 80 h 2080"/>
                <a:gd name="T90" fmla="*/ 240 w 801"/>
                <a:gd name="T91" fmla="*/ 0 h 2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01" h="2080">
                  <a:moveTo>
                    <a:pt x="320" y="320"/>
                  </a:moveTo>
                  <a:cubicBezTo>
                    <a:pt x="480" y="320"/>
                    <a:pt x="480" y="320"/>
                    <a:pt x="480" y="320"/>
                  </a:cubicBezTo>
                  <a:cubicBezTo>
                    <a:pt x="657" y="320"/>
                    <a:pt x="800" y="463"/>
                    <a:pt x="800" y="640"/>
                  </a:cubicBezTo>
                  <a:cubicBezTo>
                    <a:pt x="801" y="679"/>
                    <a:pt x="801" y="679"/>
                    <a:pt x="801" y="679"/>
                  </a:cubicBezTo>
                  <a:cubicBezTo>
                    <a:pt x="801" y="712"/>
                    <a:pt x="784" y="740"/>
                    <a:pt x="759" y="760"/>
                  </a:cubicBezTo>
                  <a:cubicBezTo>
                    <a:pt x="783" y="780"/>
                    <a:pt x="800" y="807"/>
                    <a:pt x="800" y="839"/>
                  </a:cubicBezTo>
                  <a:cubicBezTo>
                    <a:pt x="800" y="872"/>
                    <a:pt x="783" y="899"/>
                    <a:pt x="759" y="919"/>
                  </a:cubicBezTo>
                  <a:cubicBezTo>
                    <a:pt x="783" y="939"/>
                    <a:pt x="801" y="967"/>
                    <a:pt x="801" y="1000"/>
                  </a:cubicBezTo>
                  <a:cubicBezTo>
                    <a:pt x="801" y="1032"/>
                    <a:pt x="784" y="1060"/>
                    <a:pt x="759" y="1080"/>
                  </a:cubicBezTo>
                  <a:cubicBezTo>
                    <a:pt x="783" y="1100"/>
                    <a:pt x="800" y="1128"/>
                    <a:pt x="800" y="1160"/>
                  </a:cubicBezTo>
                  <a:cubicBezTo>
                    <a:pt x="800" y="1192"/>
                    <a:pt x="783" y="1220"/>
                    <a:pt x="758" y="1240"/>
                  </a:cubicBezTo>
                  <a:cubicBezTo>
                    <a:pt x="783" y="1260"/>
                    <a:pt x="800" y="1288"/>
                    <a:pt x="800" y="1320"/>
                  </a:cubicBezTo>
                  <a:cubicBezTo>
                    <a:pt x="800" y="1960"/>
                    <a:pt x="800" y="1960"/>
                    <a:pt x="800" y="1960"/>
                  </a:cubicBezTo>
                  <a:cubicBezTo>
                    <a:pt x="800" y="2026"/>
                    <a:pt x="746" y="2080"/>
                    <a:pt x="680" y="2080"/>
                  </a:cubicBezTo>
                  <a:cubicBezTo>
                    <a:pt x="120" y="2080"/>
                    <a:pt x="120" y="2080"/>
                    <a:pt x="120" y="2080"/>
                  </a:cubicBezTo>
                  <a:cubicBezTo>
                    <a:pt x="54" y="2080"/>
                    <a:pt x="0" y="2026"/>
                    <a:pt x="0" y="1960"/>
                  </a:cubicBezTo>
                  <a:cubicBezTo>
                    <a:pt x="0" y="1320"/>
                    <a:pt x="0" y="1320"/>
                    <a:pt x="0" y="1320"/>
                  </a:cubicBezTo>
                  <a:cubicBezTo>
                    <a:pt x="0" y="1287"/>
                    <a:pt x="19" y="1260"/>
                    <a:pt x="43" y="1240"/>
                  </a:cubicBezTo>
                  <a:cubicBezTo>
                    <a:pt x="19" y="1220"/>
                    <a:pt x="2" y="1192"/>
                    <a:pt x="2" y="1160"/>
                  </a:cubicBezTo>
                  <a:cubicBezTo>
                    <a:pt x="2" y="1128"/>
                    <a:pt x="19" y="1100"/>
                    <a:pt x="43" y="1080"/>
                  </a:cubicBezTo>
                  <a:cubicBezTo>
                    <a:pt x="18" y="1060"/>
                    <a:pt x="1" y="1032"/>
                    <a:pt x="1" y="1000"/>
                  </a:cubicBezTo>
                  <a:cubicBezTo>
                    <a:pt x="1" y="967"/>
                    <a:pt x="18" y="939"/>
                    <a:pt x="43" y="919"/>
                  </a:cubicBezTo>
                  <a:cubicBezTo>
                    <a:pt x="19" y="899"/>
                    <a:pt x="2" y="872"/>
                    <a:pt x="2" y="839"/>
                  </a:cubicBezTo>
                  <a:cubicBezTo>
                    <a:pt x="2" y="807"/>
                    <a:pt x="19" y="780"/>
                    <a:pt x="43" y="760"/>
                  </a:cubicBezTo>
                  <a:cubicBezTo>
                    <a:pt x="18" y="740"/>
                    <a:pt x="1" y="712"/>
                    <a:pt x="1" y="679"/>
                  </a:cubicBezTo>
                  <a:cubicBezTo>
                    <a:pt x="0" y="640"/>
                    <a:pt x="0" y="640"/>
                    <a:pt x="0" y="640"/>
                  </a:cubicBezTo>
                  <a:cubicBezTo>
                    <a:pt x="0" y="463"/>
                    <a:pt x="143" y="320"/>
                    <a:pt x="320" y="320"/>
                  </a:cubicBezTo>
                  <a:close/>
                  <a:moveTo>
                    <a:pt x="640" y="1320"/>
                  </a:moveTo>
                  <a:cubicBezTo>
                    <a:pt x="560" y="1320"/>
                    <a:pt x="560" y="1320"/>
                    <a:pt x="560" y="1320"/>
                  </a:cubicBezTo>
                  <a:cubicBezTo>
                    <a:pt x="560" y="1920"/>
                    <a:pt x="560" y="1920"/>
                    <a:pt x="560" y="1920"/>
                  </a:cubicBezTo>
                  <a:cubicBezTo>
                    <a:pt x="640" y="1920"/>
                    <a:pt x="640" y="1920"/>
                    <a:pt x="640" y="1920"/>
                  </a:cubicBezTo>
                  <a:lnTo>
                    <a:pt x="640" y="1320"/>
                  </a:lnTo>
                  <a:close/>
                  <a:moveTo>
                    <a:pt x="560" y="680"/>
                  </a:moveTo>
                  <a:cubicBezTo>
                    <a:pt x="640" y="680"/>
                    <a:pt x="640" y="680"/>
                    <a:pt x="640" y="680"/>
                  </a:cubicBezTo>
                  <a:cubicBezTo>
                    <a:pt x="640" y="640"/>
                    <a:pt x="640" y="640"/>
                    <a:pt x="640" y="640"/>
                  </a:cubicBezTo>
                  <a:cubicBezTo>
                    <a:pt x="640" y="546"/>
                    <a:pt x="574" y="480"/>
                    <a:pt x="480" y="480"/>
                  </a:cubicBezTo>
                  <a:cubicBezTo>
                    <a:pt x="480" y="560"/>
                    <a:pt x="480" y="560"/>
                    <a:pt x="480" y="560"/>
                  </a:cubicBezTo>
                  <a:cubicBezTo>
                    <a:pt x="529" y="560"/>
                    <a:pt x="560" y="591"/>
                    <a:pt x="560" y="640"/>
                  </a:cubicBezTo>
                  <a:lnTo>
                    <a:pt x="560" y="680"/>
                  </a:lnTo>
                  <a:close/>
                  <a:moveTo>
                    <a:pt x="240" y="0"/>
                  </a:moveTo>
                  <a:cubicBezTo>
                    <a:pt x="560" y="0"/>
                    <a:pt x="560" y="0"/>
                    <a:pt x="560" y="0"/>
                  </a:cubicBezTo>
                  <a:cubicBezTo>
                    <a:pt x="604" y="0"/>
                    <a:pt x="640" y="36"/>
                    <a:pt x="640" y="80"/>
                  </a:cubicBezTo>
                  <a:cubicBezTo>
                    <a:pt x="640" y="280"/>
                    <a:pt x="640" y="280"/>
                    <a:pt x="640" y="280"/>
                  </a:cubicBezTo>
                  <a:cubicBezTo>
                    <a:pt x="160" y="280"/>
                    <a:pt x="160" y="280"/>
                    <a:pt x="160" y="280"/>
                  </a:cubicBezTo>
                  <a:cubicBezTo>
                    <a:pt x="160" y="80"/>
                    <a:pt x="160" y="80"/>
                    <a:pt x="160" y="80"/>
                  </a:cubicBezTo>
                  <a:cubicBezTo>
                    <a:pt x="160" y="36"/>
                    <a:pt x="196" y="0"/>
                    <a:pt x="2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+mn-ea"/>
                <a:cs typeface="+mn-cs"/>
                <a:sym typeface="+mn-lt"/>
              </a:endParaRPr>
            </a:p>
          </p:txBody>
        </p:sp>
      </p:grpSp>
      <p:grpSp>
        <p:nvGrpSpPr>
          <p:cNvPr id="377" name="Gruppieren 376">
            <a:extLst>
              <a:ext uri="{FF2B5EF4-FFF2-40B4-BE49-F238E27FC236}">
                <a16:creationId xmlns:a16="http://schemas.microsoft.com/office/drawing/2014/main" id="{7AF02CB4-1731-4DAE-9365-951C65C6EBB0}"/>
              </a:ext>
            </a:extLst>
          </p:cNvPr>
          <p:cNvGrpSpPr/>
          <p:nvPr/>
        </p:nvGrpSpPr>
        <p:grpSpPr>
          <a:xfrm>
            <a:off x="3477639" y="2243743"/>
            <a:ext cx="410697" cy="410697"/>
            <a:chOff x="4227978" y="2160701"/>
            <a:chExt cx="410697" cy="410697"/>
          </a:xfrm>
        </p:grpSpPr>
        <p:sp>
          <p:nvSpPr>
            <p:cNvPr id="378" name="Oval 157">
              <a:extLst>
                <a:ext uri="{FF2B5EF4-FFF2-40B4-BE49-F238E27FC236}">
                  <a16:creationId xmlns:a16="http://schemas.microsoft.com/office/drawing/2014/main" id="{8F886D7D-8C38-44FF-AF4C-27CBE33549A1}"/>
                </a:ext>
              </a:extLst>
            </p:cNvPr>
            <p:cNvSpPr/>
            <p:nvPr/>
          </p:nvSpPr>
          <p:spPr>
            <a:xfrm>
              <a:off x="4227978" y="2160701"/>
              <a:ext cx="410697" cy="410697"/>
            </a:xfrm>
            <a:prstGeom prst="ellipse">
              <a:avLst/>
            </a:prstGeom>
            <a:solidFill>
              <a:schemeClr val="accent3"/>
            </a:solidFill>
            <a:ln w="22225" cmpd="sng">
              <a:solidFill>
                <a:schemeClr val="l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+mn-ea"/>
                <a:cs typeface="+mn-cs"/>
              </a:endParaRPr>
            </a:p>
          </p:txBody>
        </p:sp>
        <p:sp>
          <p:nvSpPr>
            <p:cNvPr id="379" name="Freeform 34">
              <a:extLst>
                <a:ext uri="{FF2B5EF4-FFF2-40B4-BE49-F238E27FC236}">
                  <a16:creationId xmlns:a16="http://schemas.microsoft.com/office/drawing/2014/main" id="{C1E1551E-493E-45B6-909E-96D978D94320}"/>
                </a:ext>
              </a:extLst>
            </p:cNvPr>
            <p:cNvSpPr>
              <a:spLocks noEditPoints="1"/>
            </p:cNvSpPr>
            <p:nvPr>
              <p:custDataLst>
                <p:tags r:id="rId53"/>
              </p:custDataLst>
            </p:nvPr>
          </p:nvSpPr>
          <p:spPr bwMode="auto">
            <a:xfrm>
              <a:off x="4307349" y="2238521"/>
              <a:ext cx="251952" cy="257104"/>
            </a:xfrm>
            <a:custGeom>
              <a:avLst/>
              <a:gdLst>
                <a:gd name="T0" fmla="*/ 1350 w 3518"/>
                <a:gd name="T1" fmla="*/ 2472 h 3591"/>
                <a:gd name="T2" fmla="*/ 1377 w 3518"/>
                <a:gd name="T3" fmla="*/ 3063 h 3591"/>
                <a:gd name="T4" fmla="*/ 1304 w 3518"/>
                <a:gd name="T5" fmla="*/ 3181 h 3591"/>
                <a:gd name="T6" fmla="*/ 2251 w 3518"/>
                <a:gd name="T7" fmla="*/ 2136 h 3591"/>
                <a:gd name="T8" fmla="*/ 2332 w 3518"/>
                <a:gd name="T9" fmla="*/ 2195 h 3591"/>
                <a:gd name="T10" fmla="*/ 3516 w 3518"/>
                <a:gd name="T11" fmla="*/ 2603 h 3591"/>
                <a:gd name="T12" fmla="*/ 3465 w 3518"/>
                <a:gd name="T13" fmla="*/ 2778 h 3591"/>
                <a:gd name="T14" fmla="*/ 3382 w 3518"/>
                <a:gd name="T15" fmla="*/ 3043 h 3591"/>
                <a:gd name="T16" fmla="*/ 3315 w 3518"/>
                <a:gd name="T17" fmla="*/ 3239 h 3591"/>
                <a:gd name="T18" fmla="*/ 3240 w 3518"/>
                <a:gd name="T19" fmla="*/ 3291 h 3591"/>
                <a:gd name="T20" fmla="*/ 2324 w 3518"/>
                <a:gd name="T21" fmla="*/ 3566 h 3591"/>
                <a:gd name="T22" fmla="*/ 2262 w 3518"/>
                <a:gd name="T23" fmla="*/ 3591 h 3591"/>
                <a:gd name="T24" fmla="*/ 2165 w 3518"/>
                <a:gd name="T25" fmla="*/ 3542 h 3591"/>
                <a:gd name="T26" fmla="*/ 2058 w 3518"/>
                <a:gd name="T27" fmla="*/ 3438 h 3591"/>
                <a:gd name="T28" fmla="*/ 1857 w 3518"/>
                <a:gd name="T29" fmla="*/ 3245 h 3591"/>
                <a:gd name="T30" fmla="*/ 1659 w 3518"/>
                <a:gd name="T31" fmla="*/ 3053 h 3591"/>
                <a:gd name="T32" fmla="*/ 1550 w 3518"/>
                <a:gd name="T33" fmla="*/ 2942 h 3591"/>
                <a:gd name="T34" fmla="*/ 1545 w 3518"/>
                <a:gd name="T35" fmla="*/ 2816 h 3591"/>
                <a:gd name="T36" fmla="*/ 2176 w 3518"/>
                <a:gd name="T37" fmla="*/ 2165 h 3591"/>
                <a:gd name="T38" fmla="*/ 3206 w 3518"/>
                <a:gd name="T39" fmla="*/ 1834 h 3591"/>
                <a:gd name="T40" fmla="*/ 2697 w 3518"/>
                <a:gd name="T41" fmla="*/ 2443 h 3591"/>
                <a:gd name="T42" fmla="*/ 2580 w 3518"/>
                <a:gd name="T43" fmla="*/ 2100 h 3591"/>
                <a:gd name="T44" fmla="*/ 3097 w 3518"/>
                <a:gd name="T45" fmla="*/ 1838 h 3591"/>
                <a:gd name="T46" fmla="*/ 1134 w 3518"/>
                <a:gd name="T47" fmla="*/ 1218 h 3591"/>
                <a:gd name="T48" fmla="*/ 1483 w 3518"/>
                <a:gd name="T49" fmla="*/ 2091 h 3591"/>
                <a:gd name="T50" fmla="*/ 1440 w 3518"/>
                <a:gd name="T51" fmla="*/ 2211 h 3591"/>
                <a:gd name="T52" fmla="*/ 1020 w 3518"/>
                <a:gd name="T53" fmla="*/ 2419 h 3591"/>
                <a:gd name="T54" fmla="*/ 611 w 3518"/>
                <a:gd name="T55" fmla="*/ 3150 h 3591"/>
                <a:gd name="T56" fmla="*/ 495 w 3518"/>
                <a:gd name="T57" fmla="*/ 3098 h 3591"/>
                <a:gd name="T58" fmla="*/ 297 w 3518"/>
                <a:gd name="T59" fmla="*/ 2922 h 3591"/>
                <a:gd name="T60" fmla="*/ 127 w 3518"/>
                <a:gd name="T61" fmla="*/ 2767 h 3591"/>
                <a:gd name="T62" fmla="*/ 9 w 3518"/>
                <a:gd name="T63" fmla="*/ 2655 h 3591"/>
                <a:gd name="T64" fmla="*/ 386 w 3518"/>
                <a:gd name="T65" fmla="*/ 1775 h 3591"/>
                <a:gd name="T66" fmla="*/ 146 w 3518"/>
                <a:gd name="T67" fmla="*/ 1609 h 3591"/>
                <a:gd name="T68" fmla="*/ 205 w 3518"/>
                <a:gd name="T69" fmla="*/ 1510 h 3591"/>
                <a:gd name="T70" fmla="*/ 283 w 3518"/>
                <a:gd name="T71" fmla="*/ 1478 h 3591"/>
                <a:gd name="T72" fmla="*/ 516 w 3518"/>
                <a:gd name="T73" fmla="*/ 1390 h 3591"/>
                <a:gd name="T74" fmla="*/ 811 w 3518"/>
                <a:gd name="T75" fmla="*/ 1279 h 3591"/>
                <a:gd name="T76" fmla="*/ 1010 w 3518"/>
                <a:gd name="T77" fmla="*/ 1205 h 3591"/>
                <a:gd name="T78" fmla="*/ 1718 w 3518"/>
                <a:gd name="T79" fmla="*/ 1182 h 3591"/>
                <a:gd name="T80" fmla="*/ 1617 w 3518"/>
                <a:gd name="T81" fmla="*/ 1218 h 3591"/>
                <a:gd name="T82" fmla="*/ 1119 w 3518"/>
                <a:gd name="T83" fmla="*/ 874 h 3591"/>
                <a:gd name="T84" fmla="*/ 1106 w 3518"/>
                <a:gd name="T85" fmla="*/ 750 h 3591"/>
                <a:gd name="T86" fmla="*/ 2272 w 3518"/>
                <a:gd name="T87" fmla="*/ 2 h 3591"/>
                <a:gd name="T88" fmla="*/ 2935 w 3518"/>
                <a:gd name="T89" fmla="*/ 725 h 3591"/>
                <a:gd name="T90" fmla="*/ 3078 w 3518"/>
                <a:gd name="T91" fmla="*/ 738 h 3591"/>
                <a:gd name="T92" fmla="*/ 3093 w 3518"/>
                <a:gd name="T93" fmla="*/ 855 h 3591"/>
                <a:gd name="T94" fmla="*/ 3059 w 3518"/>
                <a:gd name="T95" fmla="*/ 987 h 3591"/>
                <a:gd name="T96" fmla="*/ 2986 w 3518"/>
                <a:gd name="T97" fmla="*/ 1275 h 3591"/>
                <a:gd name="T98" fmla="*/ 2913 w 3518"/>
                <a:gd name="T99" fmla="*/ 1556 h 3591"/>
                <a:gd name="T100" fmla="*/ 2860 w 3518"/>
                <a:gd name="T101" fmla="*/ 1712 h 3591"/>
                <a:gd name="T102" fmla="*/ 2729 w 3518"/>
                <a:gd name="T103" fmla="*/ 1750 h 3591"/>
                <a:gd name="T104" fmla="*/ 1853 w 3518"/>
                <a:gd name="T105" fmla="*/ 1512 h 3591"/>
                <a:gd name="T106" fmla="*/ 1818 w 3518"/>
                <a:gd name="T107" fmla="*/ 1414 h 3591"/>
                <a:gd name="T108" fmla="*/ 1480 w 3518"/>
                <a:gd name="T109" fmla="*/ 270 h 3591"/>
                <a:gd name="T110" fmla="*/ 1545 w 3518"/>
                <a:gd name="T111" fmla="*/ 188 h 3591"/>
                <a:gd name="T112" fmla="*/ 1647 w 3518"/>
                <a:gd name="T113" fmla="*/ 143 h 3591"/>
                <a:gd name="T114" fmla="*/ 1943 w 3518"/>
                <a:gd name="T115" fmla="*/ 74 h 3591"/>
                <a:gd name="T116" fmla="*/ 2141 w 3518"/>
                <a:gd name="T117" fmla="*/ 25 h 3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518" h="3591">
                  <a:moveTo>
                    <a:pt x="1260" y="2440"/>
                  </a:moveTo>
                  <a:lnTo>
                    <a:pt x="1282" y="2440"/>
                  </a:lnTo>
                  <a:lnTo>
                    <a:pt x="1300" y="2443"/>
                  </a:lnTo>
                  <a:lnTo>
                    <a:pt x="1317" y="2449"/>
                  </a:lnTo>
                  <a:lnTo>
                    <a:pt x="1331" y="2456"/>
                  </a:lnTo>
                  <a:lnTo>
                    <a:pt x="1342" y="2464"/>
                  </a:lnTo>
                  <a:lnTo>
                    <a:pt x="1350" y="2472"/>
                  </a:lnTo>
                  <a:lnTo>
                    <a:pt x="1364" y="2489"/>
                  </a:lnTo>
                  <a:lnTo>
                    <a:pt x="1374" y="2509"/>
                  </a:lnTo>
                  <a:lnTo>
                    <a:pt x="1378" y="2528"/>
                  </a:lnTo>
                  <a:lnTo>
                    <a:pt x="1381" y="2548"/>
                  </a:lnTo>
                  <a:lnTo>
                    <a:pt x="1381" y="2564"/>
                  </a:lnTo>
                  <a:lnTo>
                    <a:pt x="1381" y="2580"/>
                  </a:lnTo>
                  <a:lnTo>
                    <a:pt x="1377" y="3063"/>
                  </a:lnTo>
                  <a:lnTo>
                    <a:pt x="1376" y="3088"/>
                  </a:lnTo>
                  <a:lnTo>
                    <a:pt x="1370" y="3110"/>
                  </a:lnTo>
                  <a:lnTo>
                    <a:pt x="1363" y="3127"/>
                  </a:lnTo>
                  <a:lnTo>
                    <a:pt x="1354" y="3143"/>
                  </a:lnTo>
                  <a:lnTo>
                    <a:pt x="1344" y="3154"/>
                  </a:lnTo>
                  <a:lnTo>
                    <a:pt x="1326" y="3170"/>
                  </a:lnTo>
                  <a:lnTo>
                    <a:pt x="1304" y="3181"/>
                  </a:lnTo>
                  <a:lnTo>
                    <a:pt x="1279" y="3187"/>
                  </a:lnTo>
                  <a:lnTo>
                    <a:pt x="1252" y="3191"/>
                  </a:lnTo>
                  <a:lnTo>
                    <a:pt x="1226" y="3188"/>
                  </a:lnTo>
                  <a:lnTo>
                    <a:pt x="811" y="3158"/>
                  </a:lnTo>
                  <a:lnTo>
                    <a:pt x="1164" y="2441"/>
                  </a:lnTo>
                  <a:lnTo>
                    <a:pt x="1260" y="2440"/>
                  </a:lnTo>
                  <a:close/>
                  <a:moveTo>
                    <a:pt x="2251" y="2136"/>
                  </a:moveTo>
                  <a:lnTo>
                    <a:pt x="2262" y="2137"/>
                  </a:lnTo>
                  <a:lnTo>
                    <a:pt x="2275" y="2139"/>
                  </a:lnTo>
                  <a:lnTo>
                    <a:pt x="2288" y="2144"/>
                  </a:lnTo>
                  <a:lnTo>
                    <a:pt x="2301" y="2152"/>
                  </a:lnTo>
                  <a:lnTo>
                    <a:pt x="2314" y="2163"/>
                  </a:lnTo>
                  <a:lnTo>
                    <a:pt x="2323" y="2176"/>
                  </a:lnTo>
                  <a:lnTo>
                    <a:pt x="2332" y="2195"/>
                  </a:lnTo>
                  <a:lnTo>
                    <a:pt x="2338" y="2215"/>
                  </a:lnTo>
                  <a:lnTo>
                    <a:pt x="2340" y="2242"/>
                  </a:lnTo>
                  <a:lnTo>
                    <a:pt x="2340" y="2582"/>
                  </a:lnTo>
                  <a:lnTo>
                    <a:pt x="3518" y="2582"/>
                  </a:lnTo>
                  <a:lnTo>
                    <a:pt x="3517" y="2587"/>
                  </a:lnTo>
                  <a:lnTo>
                    <a:pt x="3516" y="2594"/>
                  </a:lnTo>
                  <a:lnTo>
                    <a:pt x="3516" y="2603"/>
                  </a:lnTo>
                  <a:lnTo>
                    <a:pt x="3513" y="2603"/>
                  </a:lnTo>
                  <a:lnTo>
                    <a:pt x="3509" y="2622"/>
                  </a:lnTo>
                  <a:lnTo>
                    <a:pt x="3504" y="2644"/>
                  </a:lnTo>
                  <a:lnTo>
                    <a:pt x="3497" y="2671"/>
                  </a:lnTo>
                  <a:lnTo>
                    <a:pt x="3488" y="2702"/>
                  </a:lnTo>
                  <a:lnTo>
                    <a:pt x="3477" y="2737"/>
                  </a:lnTo>
                  <a:lnTo>
                    <a:pt x="3465" y="2778"/>
                  </a:lnTo>
                  <a:lnTo>
                    <a:pt x="3451" y="2824"/>
                  </a:lnTo>
                  <a:lnTo>
                    <a:pt x="3435" y="2876"/>
                  </a:lnTo>
                  <a:lnTo>
                    <a:pt x="3417" y="2934"/>
                  </a:lnTo>
                  <a:lnTo>
                    <a:pt x="3410" y="2957"/>
                  </a:lnTo>
                  <a:lnTo>
                    <a:pt x="3401" y="2983"/>
                  </a:lnTo>
                  <a:lnTo>
                    <a:pt x="3392" y="3013"/>
                  </a:lnTo>
                  <a:lnTo>
                    <a:pt x="3382" y="3043"/>
                  </a:lnTo>
                  <a:lnTo>
                    <a:pt x="3372" y="3074"/>
                  </a:lnTo>
                  <a:lnTo>
                    <a:pt x="3362" y="3106"/>
                  </a:lnTo>
                  <a:lnTo>
                    <a:pt x="3352" y="3136"/>
                  </a:lnTo>
                  <a:lnTo>
                    <a:pt x="3342" y="3167"/>
                  </a:lnTo>
                  <a:lnTo>
                    <a:pt x="3332" y="3194"/>
                  </a:lnTo>
                  <a:lnTo>
                    <a:pt x="3323" y="3218"/>
                  </a:lnTo>
                  <a:lnTo>
                    <a:pt x="3315" y="3239"/>
                  </a:lnTo>
                  <a:lnTo>
                    <a:pt x="3308" y="3256"/>
                  </a:lnTo>
                  <a:lnTo>
                    <a:pt x="3301" y="3267"/>
                  </a:lnTo>
                  <a:lnTo>
                    <a:pt x="3297" y="3272"/>
                  </a:lnTo>
                  <a:lnTo>
                    <a:pt x="3280" y="3282"/>
                  </a:lnTo>
                  <a:lnTo>
                    <a:pt x="3263" y="3288"/>
                  </a:lnTo>
                  <a:lnTo>
                    <a:pt x="3250" y="3290"/>
                  </a:lnTo>
                  <a:lnTo>
                    <a:pt x="3240" y="3291"/>
                  </a:lnTo>
                  <a:lnTo>
                    <a:pt x="2357" y="3291"/>
                  </a:lnTo>
                  <a:lnTo>
                    <a:pt x="2357" y="3472"/>
                  </a:lnTo>
                  <a:lnTo>
                    <a:pt x="2355" y="3499"/>
                  </a:lnTo>
                  <a:lnTo>
                    <a:pt x="2351" y="3521"/>
                  </a:lnTo>
                  <a:lnTo>
                    <a:pt x="2343" y="3540"/>
                  </a:lnTo>
                  <a:lnTo>
                    <a:pt x="2334" y="3554"/>
                  </a:lnTo>
                  <a:lnTo>
                    <a:pt x="2324" y="3566"/>
                  </a:lnTo>
                  <a:lnTo>
                    <a:pt x="2314" y="3575"/>
                  </a:lnTo>
                  <a:lnTo>
                    <a:pt x="2303" y="3581"/>
                  </a:lnTo>
                  <a:lnTo>
                    <a:pt x="2292" y="3586"/>
                  </a:lnTo>
                  <a:lnTo>
                    <a:pt x="2282" y="3589"/>
                  </a:lnTo>
                  <a:lnTo>
                    <a:pt x="2273" y="3590"/>
                  </a:lnTo>
                  <a:lnTo>
                    <a:pt x="2267" y="3591"/>
                  </a:lnTo>
                  <a:lnTo>
                    <a:pt x="2262" y="3591"/>
                  </a:lnTo>
                  <a:lnTo>
                    <a:pt x="2241" y="3589"/>
                  </a:lnTo>
                  <a:lnTo>
                    <a:pt x="2221" y="3582"/>
                  </a:lnTo>
                  <a:lnTo>
                    <a:pt x="2203" y="3572"/>
                  </a:lnTo>
                  <a:lnTo>
                    <a:pt x="2188" y="3563"/>
                  </a:lnTo>
                  <a:lnTo>
                    <a:pt x="2176" y="3553"/>
                  </a:lnTo>
                  <a:lnTo>
                    <a:pt x="2167" y="3544"/>
                  </a:lnTo>
                  <a:lnTo>
                    <a:pt x="2165" y="3542"/>
                  </a:lnTo>
                  <a:lnTo>
                    <a:pt x="2158" y="3536"/>
                  </a:lnTo>
                  <a:lnTo>
                    <a:pt x="2150" y="3528"/>
                  </a:lnTo>
                  <a:lnTo>
                    <a:pt x="2136" y="3515"/>
                  </a:lnTo>
                  <a:lnTo>
                    <a:pt x="2120" y="3499"/>
                  </a:lnTo>
                  <a:lnTo>
                    <a:pt x="2102" y="3482"/>
                  </a:lnTo>
                  <a:lnTo>
                    <a:pt x="2081" y="3461"/>
                  </a:lnTo>
                  <a:lnTo>
                    <a:pt x="2058" y="3438"/>
                  </a:lnTo>
                  <a:lnTo>
                    <a:pt x="2033" y="3414"/>
                  </a:lnTo>
                  <a:lnTo>
                    <a:pt x="2005" y="3388"/>
                  </a:lnTo>
                  <a:lnTo>
                    <a:pt x="1977" y="3361"/>
                  </a:lnTo>
                  <a:lnTo>
                    <a:pt x="1949" y="3332"/>
                  </a:lnTo>
                  <a:lnTo>
                    <a:pt x="1918" y="3304"/>
                  </a:lnTo>
                  <a:lnTo>
                    <a:pt x="1887" y="3275"/>
                  </a:lnTo>
                  <a:lnTo>
                    <a:pt x="1857" y="3245"/>
                  </a:lnTo>
                  <a:lnTo>
                    <a:pt x="1826" y="3215"/>
                  </a:lnTo>
                  <a:lnTo>
                    <a:pt x="1796" y="3185"/>
                  </a:lnTo>
                  <a:lnTo>
                    <a:pt x="1766" y="3157"/>
                  </a:lnTo>
                  <a:lnTo>
                    <a:pt x="1738" y="3130"/>
                  </a:lnTo>
                  <a:lnTo>
                    <a:pt x="1710" y="3102"/>
                  </a:lnTo>
                  <a:lnTo>
                    <a:pt x="1684" y="3077"/>
                  </a:lnTo>
                  <a:lnTo>
                    <a:pt x="1659" y="3053"/>
                  </a:lnTo>
                  <a:lnTo>
                    <a:pt x="1637" y="3031"/>
                  </a:lnTo>
                  <a:lnTo>
                    <a:pt x="1617" y="3012"/>
                  </a:lnTo>
                  <a:lnTo>
                    <a:pt x="1600" y="2995"/>
                  </a:lnTo>
                  <a:lnTo>
                    <a:pt x="1585" y="2981"/>
                  </a:lnTo>
                  <a:lnTo>
                    <a:pt x="1574" y="2969"/>
                  </a:lnTo>
                  <a:lnTo>
                    <a:pt x="1566" y="2962"/>
                  </a:lnTo>
                  <a:lnTo>
                    <a:pt x="1550" y="2942"/>
                  </a:lnTo>
                  <a:lnTo>
                    <a:pt x="1538" y="2922"/>
                  </a:lnTo>
                  <a:lnTo>
                    <a:pt x="1532" y="2904"/>
                  </a:lnTo>
                  <a:lnTo>
                    <a:pt x="1529" y="2887"/>
                  </a:lnTo>
                  <a:lnTo>
                    <a:pt x="1529" y="2872"/>
                  </a:lnTo>
                  <a:lnTo>
                    <a:pt x="1531" y="2851"/>
                  </a:lnTo>
                  <a:lnTo>
                    <a:pt x="1537" y="2833"/>
                  </a:lnTo>
                  <a:lnTo>
                    <a:pt x="1545" y="2816"/>
                  </a:lnTo>
                  <a:lnTo>
                    <a:pt x="1554" y="2802"/>
                  </a:lnTo>
                  <a:lnTo>
                    <a:pt x="1562" y="2792"/>
                  </a:lnTo>
                  <a:lnTo>
                    <a:pt x="1569" y="2785"/>
                  </a:lnTo>
                  <a:lnTo>
                    <a:pt x="1574" y="2780"/>
                  </a:lnTo>
                  <a:lnTo>
                    <a:pt x="2152" y="2187"/>
                  </a:lnTo>
                  <a:lnTo>
                    <a:pt x="2163" y="2176"/>
                  </a:lnTo>
                  <a:lnTo>
                    <a:pt x="2176" y="2165"/>
                  </a:lnTo>
                  <a:lnTo>
                    <a:pt x="2191" y="2154"/>
                  </a:lnTo>
                  <a:lnTo>
                    <a:pt x="2210" y="2144"/>
                  </a:lnTo>
                  <a:lnTo>
                    <a:pt x="2229" y="2138"/>
                  </a:lnTo>
                  <a:lnTo>
                    <a:pt x="2251" y="2136"/>
                  </a:lnTo>
                  <a:close/>
                  <a:moveTo>
                    <a:pt x="3157" y="1823"/>
                  </a:moveTo>
                  <a:lnTo>
                    <a:pt x="3183" y="1826"/>
                  </a:lnTo>
                  <a:lnTo>
                    <a:pt x="3206" y="1834"/>
                  </a:lnTo>
                  <a:lnTo>
                    <a:pt x="3226" y="1846"/>
                  </a:lnTo>
                  <a:lnTo>
                    <a:pt x="3242" y="1861"/>
                  </a:lnTo>
                  <a:lnTo>
                    <a:pt x="3257" y="1879"/>
                  </a:lnTo>
                  <a:lnTo>
                    <a:pt x="3268" y="1899"/>
                  </a:lnTo>
                  <a:lnTo>
                    <a:pt x="3274" y="1920"/>
                  </a:lnTo>
                  <a:lnTo>
                    <a:pt x="3480" y="2443"/>
                  </a:lnTo>
                  <a:lnTo>
                    <a:pt x="2697" y="2443"/>
                  </a:lnTo>
                  <a:lnTo>
                    <a:pt x="2582" y="2209"/>
                  </a:lnTo>
                  <a:lnTo>
                    <a:pt x="2573" y="2187"/>
                  </a:lnTo>
                  <a:lnTo>
                    <a:pt x="2567" y="2167"/>
                  </a:lnTo>
                  <a:lnTo>
                    <a:pt x="2566" y="2149"/>
                  </a:lnTo>
                  <a:lnTo>
                    <a:pt x="2568" y="2132"/>
                  </a:lnTo>
                  <a:lnTo>
                    <a:pt x="2571" y="2118"/>
                  </a:lnTo>
                  <a:lnTo>
                    <a:pt x="2580" y="2100"/>
                  </a:lnTo>
                  <a:lnTo>
                    <a:pt x="2591" y="2083"/>
                  </a:lnTo>
                  <a:lnTo>
                    <a:pt x="2604" y="2070"/>
                  </a:lnTo>
                  <a:lnTo>
                    <a:pt x="2620" y="2060"/>
                  </a:lnTo>
                  <a:lnTo>
                    <a:pt x="2633" y="2052"/>
                  </a:lnTo>
                  <a:lnTo>
                    <a:pt x="2646" y="2045"/>
                  </a:lnTo>
                  <a:lnTo>
                    <a:pt x="2657" y="2041"/>
                  </a:lnTo>
                  <a:lnTo>
                    <a:pt x="3097" y="1838"/>
                  </a:lnTo>
                  <a:lnTo>
                    <a:pt x="3117" y="1829"/>
                  </a:lnTo>
                  <a:lnTo>
                    <a:pt x="3136" y="1825"/>
                  </a:lnTo>
                  <a:lnTo>
                    <a:pt x="3157" y="1823"/>
                  </a:lnTo>
                  <a:close/>
                  <a:moveTo>
                    <a:pt x="1071" y="1194"/>
                  </a:moveTo>
                  <a:lnTo>
                    <a:pt x="1094" y="1198"/>
                  </a:lnTo>
                  <a:lnTo>
                    <a:pt x="1116" y="1206"/>
                  </a:lnTo>
                  <a:lnTo>
                    <a:pt x="1134" y="1218"/>
                  </a:lnTo>
                  <a:lnTo>
                    <a:pt x="1151" y="1232"/>
                  </a:lnTo>
                  <a:lnTo>
                    <a:pt x="1165" y="1249"/>
                  </a:lnTo>
                  <a:lnTo>
                    <a:pt x="1175" y="1267"/>
                  </a:lnTo>
                  <a:lnTo>
                    <a:pt x="1182" y="1286"/>
                  </a:lnTo>
                  <a:lnTo>
                    <a:pt x="1473" y="2062"/>
                  </a:lnTo>
                  <a:lnTo>
                    <a:pt x="1478" y="2075"/>
                  </a:lnTo>
                  <a:lnTo>
                    <a:pt x="1483" y="2091"/>
                  </a:lnTo>
                  <a:lnTo>
                    <a:pt x="1486" y="2108"/>
                  </a:lnTo>
                  <a:lnTo>
                    <a:pt x="1487" y="2128"/>
                  </a:lnTo>
                  <a:lnTo>
                    <a:pt x="1485" y="2147"/>
                  </a:lnTo>
                  <a:lnTo>
                    <a:pt x="1481" y="2166"/>
                  </a:lnTo>
                  <a:lnTo>
                    <a:pt x="1471" y="2185"/>
                  </a:lnTo>
                  <a:lnTo>
                    <a:pt x="1457" y="2200"/>
                  </a:lnTo>
                  <a:lnTo>
                    <a:pt x="1440" y="2211"/>
                  </a:lnTo>
                  <a:lnTo>
                    <a:pt x="1421" y="2219"/>
                  </a:lnTo>
                  <a:lnTo>
                    <a:pt x="1400" y="2221"/>
                  </a:lnTo>
                  <a:lnTo>
                    <a:pt x="1381" y="2220"/>
                  </a:lnTo>
                  <a:lnTo>
                    <a:pt x="1364" y="2215"/>
                  </a:lnTo>
                  <a:lnTo>
                    <a:pt x="1344" y="2208"/>
                  </a:lnTo>
                  <a:lnTo>
                    <a:pt x="1161" y="2120"/>
                  </a:lnTo>
                  <a:lnTo>
                    <a:pt x="1020" y="2419"/>
                  </a:lnTo>
                  <a:lnTo>
                    <a:pt x="661" y="3147"/>
                  </a:lnTo>
                  <a:lnTo>
                    <a:pt x="659" y="3147"/>
                  </a:lnTo>
                  <a:lnTo>
                    <a:pt x="650" y="3148"/>
                  </a:lnTo>
                  <a:lnTo>
                    <a:pt x="640" y="3148"/>
                  </a:lnTo>
                  <a:lnTo>
                    <a:pt x="628" y="3149"/>
                  </a:lnTo>
                  <a:lnTo>
                    <a:pt x="619" y="3149"/>
                  </a:lnTo>
                  <a:lnTo>
                    <a:pt x="611" y="3150"/>
                  </a:lnTo>
                  <a:lnTo>
                    <a:pt x="591" y="3148"/>
                  </a:lnTo>
                  <a:lnTo>
                    <a:pt x="570" y="3143"/>
                  </a:lnTo>
                  <a:lnTo>
                    <a:pt x="549" y="3134"/>
                  </a:lnTo>
                  <a:lnTo>
                    <a:pt x="539" y="3128"/>
                  </a:lnTo>
                  <a:lnTo>
                    <a:pt x="527" y="3121"/>
                  </a:lnTo>
                  <a:lnTo>
                    <a:pt x="513" y="3111"/>
                  </a:lnTo>
                  <a:lnTo>
                    <a:pt x="495" y="3098"/>
                  </a:lnTo>
                  <a:lnTo>
                    <a:pt x="476" y="3082"/>
                  </a:lnTo>
                  <a:lnTo>
                    <a:pt x="455" y="3063"/>
                  </a:lnTo>
                  <a:lnTo>
                    <a:pt x="429" y="3041"/>
                  </a:lnTo>
                  <a:lnTo>
                    <a:pt x="402" y="3016"/>
                  </a:lnTo>
                  <a:lnTo>
                    <a:pt x="370" y="2988"/>
                  </a:lnTo>
                  <a:lnTo>
                    <a:pt x="335" y="2957"/>
                  </a:lnTo>
                  <a:lnTo>
                    <a:pt x="297" y="2922"/>
                  </a:lnTo>
                  <a:lnTo>
                    <a:pt x="256" y="2883"/>
                  </a:lnTo>
                  <a:lnTo>
                    <a:pt x="238" y="2867"/>
                  </a:lnTo>
                  <a:lnTo>
                    <a:pt x="217" y="2849"/>
                  </a:lnTo>
                  <a:lnTo>
                    <a:pt x="197" y="2830"/>
                  </a:lnTo>
                  <a:lnTo>
                    <a:pt x="174" y="2809"/>
                  </a:lnTo>
                  <a:lnTo>
                    <a:pt x="150" y="2788"/>
                  </a:lnTo>
                  <a:lnTo>
                    <a:pt x="127" y="2767"/>
                  </a:lnTo>
                  <a:lnTo>
                    <a:pt x="104" y="2747"/>
                  </a:lnTo>
                  <a:lnTo>
                    <a:pt x="82" y="2727"/>
                  </a:lnTo>
                  <a:lnTo>
                    <a:pt x="62" y="2708"/>
                  </a:lnTo>
                  <a:lnTo>
                    <a:pt x="44" y="2691"/>
                  </a:lnTo>
                  <a:lnTo>
                    <a:pt x="28" y="2677"/>
                  </a:lnTo>
                  <a:lnTo>
                    <a:pt x="16" y="2664"/>
                  </a:lnTo>
                  <a:lnTo>
                    <a:pt x="9" y="2655"/>
                  </a:lnTo>
                  <a:lnTo>
                    <a:pt x="4" y="2648"/>
                  </a:lnTo>
                  <a:lnTo>
                    <a:pt x="0" y="2627"/>
                  </a:lnTo>
                  <a:lnTo>
                    <a:pt x="0" y="2607"/>
                  </a:lnTo>
                  <a:lnTo>
                    <a:pt x="2" y="2591"/>
                  </a:lnTo>
                  <a:lnTo>
                    <a:pt x="7" y="2579"/>
                  </a:lnTo>
                  <a:lnTo>
                    <a:pt x="10" y="2570"/>
                  </a:lnTo>
                  <a:lnTo>
                    <a:pt x="386" y="1775"/>
                  </a:lnTo>
                  <a:lnTo>
                    <a:pt x="222" y="1697"/>
                  </a:lnTo>
                  <a:lnTo>
                    <a:pt x="197" y="1683"/>
                  </a:lnTo>
                  <a:lnTo>
                    <a:pt x="177" y="1669"/>
                  </a:lnTo>
                  <a:lnTo>
                    <a:pt x="164" y="1654"/>
                  </a:lnTo>
                  <a:lnTo>
                    <a:pt x="154" y="1638"/>
                  </a:lnTo>
                  <a:lnTo>
                    <a:pt x="149" y="1623"/>
                  </a:lnTo>
                  <a:lnTo>
                    <a:pt x="146" y="1609"/>
                  </a:lnTo>
                  <a:lnTo>
                    <a:pt x="145" y="1595"/>
                  </a:lnTo>
                  <a:lnTo>
                    <a:pt x="149" y="1575"/>
                  </a:lnTo>
                  <a:lnTo>
                    <a:pt x="156" y="1558"/>
                  </a:lnTo>
                  <a:lnTo>
                    <a:pt x="166" y="1542"/>
                  </a:lnTo>
                  <a:lnTo>
                    <a:pt x="178" y="1529"/>
                  </a:lnTo>
                  <a:lnTo>
                    <a:pt x="191" y="1518"/>
                  </a:lnTo>
                  <a:lnTo>
                    <a:pt x="205" y="1510"/>
                  </a:lnTo>
                  <a:lnTo>
                    <a:pt x="217" y="1503"/>
                  </a:lnTo>
                  <a:lnTo>
                    <a:pt x="228" y="1498"/>
                  </a:lnTo>
                  <a:lnTo>
                    <a:pt x="237" y="1494"/>
                  </a:lnTo>
                  <a:lnTo>
                    <a:pt x="240" y="1493"/>
                  </a:lnTo>
                  <a:lnTo>
                    <a:pt x="249" y="1490"/>
                  </a:lnTo>
                  <a:lnTo>
                    <a:pt x="263" y="1484"/>
                  </a:lnTo>
                  <a:lnTo>
                    <a:pt x="283" y="1478"/>
                  </a:lnTo>
                  <a:lnTo>
                    <a:pt x="306" y="1469"/>
                  </a:lnTo>
                  <a:lnTo>
                    <a:pt x="334" y="1458"/>
                  </a:lnTo>
                  <a:lnTo>
                    <a:pt x="365" y="1446"/>
                  </a:lnTo>
                  <a:lnTo>
                    <a:pt x="400" y="1434"/>
                  </a:lnTo>
                  <a:lnTo>
                    <a:pt x="436" y="1420"/>
                  </a:lnTo>
                  <a:lnTo>
                    <a:pt x="475" y="1405"/>
                  </a:lnTo>
                  <a:lnTo>
                    <a:pt x="516" y="1390"/>
                  </a:lnTo>
                  <a:lnTo>
                    <a:pt x="558" y="1374"/>
                  </a:lnTo>
                  <a:lnTo>
                    <a:pt x="601" y="1358"/>
                  </a:lnTo>
                  <a:lnTo>
                    <a:pt x="644" y="1342"/>
                  </a:lnTo>
                  <a:lnTo>
                    <a:pt x="687" y="1326"/>
                  </a:lnTo>
                  <a:lnTo>
                    <a:pt x="730" y="1310"/>
                  </a:lnTo>
                  <a:lnTo>
                    <a:pt x="770" y="1295"/>
                  </a:lnTo>
                  <a:lnTo>
                    <a:pt x="811" y="1279"/>
                  </a:lnTo>
                  <a:lnTo>
                    <a:pt x="849" y="1265"/>
                  </a:lnTo>
                  <a:lnTo>
                    <a:pt x="884" y="1252"/>
                  </a:lnTo>
                  <a:lnTo>
                    <a:pt x="917" y="1240"/>
                  </a:lnTo>
                  <a:lnTo>
                    <a:pt x="946" y="1229"/>
                  </a:lnTo>
                  <a:lnTo>
                    <a:pt x="972" y="1219"/>
                  </a:lnTo>
                  <a:lnTo>
                    <a:pt x="993" y="1212"/>
                  </a:lnTo>
                  <a:lnTo>
                    <a:pt x="1010" y="1205"/>
                  </a:lnTo>
                  <a:lnTo>
                    <a:pt x="1022" y="1201"/>
                  </a:lnTo>
                  <a:lnTo>
                    <a:pt x="1047" y="1194"/>
                  </a:lnTo>
                  <a:lnTo>
                    <a:pt x="1071" y="1194"/>
                  </a:lnTo>
                  <a:close/>
                  <a:moveTo>
                    <a:pt x="1386" y="390"/>
                  </a:moveTo>
                  <a:lnTo>
                    <a:pt x="1787" y="1081"/>
                  </a:lnTo>
                  <a:lnTo>
                    <a:pt x="1731" y="1164"/>
                  </a:lnTo>
                  <a:lnTo>
                    <a:pt x="1718" y="1182"/>
                  </a:lnTo>
                  <a:lnTo>
                    <a:pt x="1704" y="1196"/>
                  </a:lnTo>
                  <a:lnTo>
                    <a:pt x="1690" y="1207"/>
                  </a:lnTo>
                  <a:lnTo>
                    <a:pt x="1675" y="1214"/>
                  </a:lnTo>
                  <a:lnTo>
                    <a:pt x="1661" y="1218"/>
                  </a:lnTo>
                  <a:lnTo>
                    <a:pt x="1649" y="1220"/>
                  </a:lnTo>
                  <a:lnTo>
                    <a:pt x="1638" y="1220"/>
                  </a:lnTo>
                  <a:lnTo>
                    <a:pt x="1617" y="1218"/>
                  </a:lnTo>
                  <a:lnTo>
                    <a:pt x="1599" y="1213"/>
                  </a:lnTo>
                  <a:lnTo>
                    <a:pt x="1580" y="1205"/>
                  </a:lnTo>
                  <a:lnTo>
                    <a:pt x="1564" y="1194"/>
                  </a:lnTo>
                  <a:lnTo>
                    <a:pt x="1547" y="1183"/>
                  </a:lnTo>
                  <a:lnTo>
                    <a:pt x="1152" y="903"/>
                  </a:lnTo>
                  <a:lnTo>
                    <a:pt x="1133" y="889"/>
                  </a:lnTo>
                  <a:lnTo>
                    <a:pt x="1119" y="874"/>
                  </a:lnTo>
                  <a:lnTo>
                    <a:pt x="1109" y="857"/>
                  </a:lnTo>
                  <a:lnTo>
                    <a:pt x="1102" y="842"/>
                  </a:lnTo>
                  <a:lnTo>
                    <a:pt x="1097" y="827"/>
                  </a:lnTo>
                  <a:lnTo>
                    <a:pt x="1095" y="814"/>
                  </a:lnTo>
                  <a:lnTo>
                    <a:pt x="1095" y="791"/>
                  </a:lnTo>
                  <a:lnTo>
                    <a:pt x="1099" y="769"/>
                  </a:lnTo>
                  <a:lnTo>
                    <a:pt x="1106" y="750"/>
                  </a:lnTo>
                  <a:lnTo>
                    <a:pt x="1115" y="735"/>
                  </a:lnTo>
                  <a:lnTo>
                    <a:pt x="1123" y="723"/>
                  </a:lnTo>
                  <a:lnTo>
                    <a:pt x="1131" y="713"/>
                  </a:lnTo>
                  <a:lnTo>
                    <a:pt x="1137" y="709"/>
                  </a:lnTo>
                  <a:lnTo>
                    <a:pt x="1386" y="390"/>
                  </a:lnTo>
                  <a:close/>
                  <a:moveTo>
                    <a:pt x="2250" y="0"/>
                  </a:moveTo>
                  <a:lnTo>
                    <a:pt x="2272" y="2"/>
                  </a:lnTo>
                  <a:lnTo>
                    <a:pt x="2291" y="7"/>
                  </a:lnTo>
                  <a:lnTo>
                    <a:pt x="2307" y="17"/>
                  </a:lnTo>
                  <a:lnTo>
                    <a:pt x="2321" y="28"/>
                  </a:lnTo>
                  <a:lnTo>
                    <a:pt x="2332" y="40"/>
                  </a:lnTo>
                  <a:lnTo>
                    <a:pt x="2340" y="52"/>
                  </a:lnTo>
                  <a:lnTo>
                    <a:pt x="2778" y="816"/>
                  </a:lnTo>
                  <a:lnTo>
                    <a:pt x="2935" y="725"/>
                  </a:lnTo>
                  <a:lnTo>
                    <a:pt x="2960" y="713"/>
                  </a:lnTo>
                  <a:lnTo>
                    <a:pt x="2985" y="706"/>
                  </a:lnTo>
                  <a:lnTo>
                    <a:pt x="3007" y="703"/>
                  </a:lnTo>
                  <a:lnTo>
                    <a:pt x="3029" y="706"/>
                  </a:lnTo>
                  <a:lnTo>
                    <a:pt x="3048" y="712"/>
                  </a:lnTo>
                  <a:lnTo>
                    <a:pt x="3064" y="723"/>
                  </a:lnTo>
                  <a:lnTo>
                    <a:pt x="3078" y="738"/>
                  </a:lnTo>
                  <a:lnTo>
                    <a:pt x="3089" y="756"/>
                  </a:lnTo>
                  <a:lnTo>
                    <a:pt x="3096" y="774"/>
                  </a:lnTo>
                  <a:lnTo>
                    <a:pt x="3099" y="794"/>
                  </a:lnTo>
                  <a:lnTo>
                    <a:pt x="3099" y="812"/>
                  </a:lnTo>
                  <a:lnTo>
                    <a:pt x="3098" y="829"/>
                  </a:lnTo>
                  <a:lnTo>
                    <a:pt x="3096" y="843"/>
                  </a:lnTo>
                  <a:lnTo>
                    <a:pt x="3093" y="855"/>
                  </a:lnTo>
                  <a:lnTo>
                    <a:pt x="3092" y="858"/>
                  </a:lnTo>
                  <a:lnTo>
                    <a:pt x="3089" y="867"/>
                  </a:lnTo>
                  <a:lnTo>
                    <a:pt x="3086" y="881"/>
                  </a:lnTo>
                  <a:lnTo>
                    <a:pt x="3081" y="902"/>
                  </a:lnTo>
                  <a:lnTo>
                    <a:pt x="3074" y="926"/>
                  </a:lnTo>
                  <a:lnTo>
                    <a:pt x="3068" y="954"/>
                  </a:lnTo>
                  <a:lnTo>
                    <a:pt x="3059" y="987"/>
                  </a:lnTo>
                  <a:lnTo>
                    <a:pt x="3050" y="1022"/>
                  </a:lnTo>
                  <a:lnTo>
                    <a:pt x="3040" y="1060"/>
                  </a:lnTo>
                  <a:lnTo>
                    <a:pt x="3030" y="1100"/>
                  </a:lnTo>
                  <a:lnTo>
                    <a:pt x="3019" y="1143"/>
                  </a:lnTo>
                  <a:lnTo>
                    <a:pt x="3009" y="1186"/>
                  </a:lnTo>
                  <a:lnTo>
                    <a:pt x="2997" y="1230"/>
                  </a:lnTo>
                  <a:lnTo>
                    <a:pt x="2986" y="1275"/>
                  </a:lnTo>
                  <a:lnTo>
                    <a:pt x="2974" y="1319"/>
                  </a:lnTo>
                  <a:lnTo>
                    <a:pt x="2963" y="1363"/>
                  </a:lnTo>
                  <a:lnTo>
                    <a:pt x="2952" y="1406"/>
                  </a:lnTo>
                  <a:lnTo>
                    <a:pt x="2941" y="1447"/>
                  </a:lnTo>
                  <a:lnTo>
                    <a:pt x="2931" y="1487"/>
                  </a:lnTo>
                  <a:lnTo>
                    <a:pt x="2922" y="1523"/>
                  </a:lnTo>
                  <a:lnTo>
                    <a:pt x="2913" y="1556"/>
                  </a:lnTo>
                  <a:lnTo>
                    <a:pt x="2905" y="1587"/>
                  </a:lnTo>
                  <a:lnTo>
                    <a:pt x="2898" y="1613"/>
                  </a:lnTo>
                  <a:lnTo>
                    <a:pt x="2893" y="1635"/>
                  </a:lnTo>
                  <a:lnTo>
                    <a:pt x="2888" y="1652"/>
                  </a:lnTo>
                  <a:lnTo>
                    <a:pt x="2885" y="1664"/>
                  </a:lnTo>
                  <a:lnTo>
                    <a:pt x="2875" y="1691"/>
                  </a:lnTo>
                  <a:lnTo>
                    <a:pt x="2860" y="1712"/>
                  </a:lnTo>
                  <a:lnTo>
                    <a:pt x="2842" y="1730"/>
                  </a:lnTo>
                  <a:lnTo>
                    <a:pt x="2821" y="1744"/>
                  </a:lnTo>
                  <a:lnTo>
                    <a:pt x="2795" y="1752"/>
                  </a:lnTo>
                  <a:lnTo>
                    <a:pt x="2768" y="1755"/>
                  </a:lnTo>
                  <a:lnTo>
                    <a:pt x="2753" y="1754"/>
                  </a:lnTo>
                  <a:lnTo>
                    <a:pt x="2739" y="1752"/>
                  </a:lnTo>
                  <a:lnTo>
                    <a:pt x="2729" y="1750"/>
                  </a:lnTo>
                  <a:lnTo>
                    <a:pt x="2722" y="1747"/>
                  </a:lnTo>
                  <a:lnTo>
                    <a:pt x="1919" y="1541"/>
                  </a:lnTo>
                  <a:lnTo>
                    <a:pt x="1909" y="1539"/>
                  </a:lnTo>
                  <a:lnTo>
                    <a:pt x="1896" y="1535"/>
                  </a:lnTo>
                  <a:lnTo>
                    <a:pt x="1882" y="1529"/>
                  </a:lnTo>
                  <a:lnTo>
                    <a:pt x="1868" y="1522"/>
                  </a:lnTo>
                  <a:lnTo>
                    <a:pt x="1853" y="1512"/>
                  </a:lnTo>
                  <a:lnTo>
                    <a:pt x="1840" y="1500"/>
                  </a:lnTo>
                  <a:lnTo>
                    <a:pt x="1828" y="1487"/>
                  </a:lnTo>
                  <a:lnTo>
                    <a:pt x="1821" y="1470"/>
                  </a:lnTo>
                  <a:lnTo>
                    <a:pt x="1815" y="1451"/>
                  </a:lnTo>
                  <a:lnTo>
                    <a:pt x="1814" y="1440"/>
                  </a:lnTo>
                  <a:lnTo>
                    <a:pt x="1815" y="1428"/>
                  </a:lnTo>
                  <a:lnTo>
                    <a:pt x="1818" y="1414"/>
                  </a:lnTo>
                  <a:lnTo>
                    <a:pt x="1825" y="1398"/>
                  </a:lnTo>
                  <a:lnTo>
                    <a:pt x="1836" y="1382"/>
                  </a:lnTo>
                  <a:lnTo>
                    <a:pt x="1852" y="1367"/>
                  </a:lnTo>
                  <a:lnTo>
                    <a:pt x="1874" y="1352"/>
                  </a:lnTo>
                  <a:lnTo>
                    <a:pt x="2050" y="1252"/>
                  </a:lnTo>
                  <a:lnTo>
                    <a:pt x="1478" y="272"/>
                  </a:lnTo>
                  <a:lnTo>
                    <a:pt x="1480" y="270"/>
                  </a:lnTo>
                  <a:lnTo>
                    <a:pt x="1484" y="264"/>
                  </a:lnTo>
                  <a:lnTo>
                    <a:pt x="1491" y="254"/>
                  </a:lnTo>
                  <a:lnTo>
                    <a:pt x="1499" y="242"/>
                  </a:lnTo>
                  <a:lnTo>
                    <a:pt x="1510" y="229"/>
                  </a:lnTo>
                  <a:lnTo>
                    <a:pt x="1521" y="215"/>
                  </a:lnTo>
                  <a:lnTo>
                    <a:pt x="1533" y="202"/>
                  </a:lnTo>
                  <a:lnTo>
                    <a:pt x="1545" y="188"/>
                  </a:lnTo>
                  <a:lnTo>
                    <a:pt x="1557" y="179"/>
                  </a:lnTo>
                  <a:lnTo>
                    <a:pt x="1568" y="171"/>
                  </a:lnTo>
                  <a:lnTo>
                    <a:pt x="1578" y="166"/>
                  </a:lnTo>
                  <a:lnTo>
                    <a:pt x="1590" y="161"/>
                  </a:lnTo>
                  <a:lnTo>
                    <a:pt x="1605" y="156"/>
                  </a:lnTo>
                  <a:lnTo>
                    <a:pt x="1624" y="149"/>
                  </a:lnTo>
                  <a:lnTo>
                    <a:pt x="1647" y="143"/>
                  </a:lnTo>
                  <a:lnTo>
                    <a:pt x="1673" y="136"/>
                  </a:lnTo>
                  <a:lnTo>
                    <a:pt x="1705" y="128"/>
                  </a:lnTo>
                  <a:lnTo>
                    <a:pt x="1741" y="120"/>
                  </a:lnTo>
                  <a:lnTo>
                    <a:pt x="1782" y="110"/>
                  </a:lnTo>
                  <a:lnTo>
                    <a:pt x="1829" y="99"/>
                  </a:lnTo>
                  <a:lnTo>
                    <a:pt x="1883" y="87"/>
                  </a:lnTo>
                  <a:lnTo>
                    <a:pt x="1943" y="74"/>
                  </a:lnTo>
                  <a:lnTo>
                    <a:pt x="1967" y="68"/>
                  </a:lnTo>
                  <a:lnTo>
                    <a:pt x="1994" y="62"/>
                  </a:lnTo>
                  <a:lnTo>
                    <a:pt x="2024" y="55"/>
                  </a:lnTo>
                  <a:lnTo>
                    <a:pt x="2053" y="48"/>
                  </a:lnTo>
                  <a:lnTo>
                    <a:pt x="2083" y="40"/>
                  </a:lnTo>
                  <a:lnTo>
                    <a:pt x="2112" y="32"/>
                  </a:lnTo>
                  <a:lnTo>
                    <a:pt x="2141" y="25"/>
                  </a:lnTo>
                  <a:lnTo>
                    <a:pt x="2168" y="18"/>
                  </a:lnTo>
                  <a:lnTo>
                    <a:pt x="2192" y="12"/>
                  </a:lnTo>
                  <a:lnTo>
                    <a:pt x="2213" y="6"/>
                  </a:lnTo>
                  <a:lnTo>
                    <a:pt x="2230" y="3"/>
                  </a:lnTo>
                  <a:lnTo>
                    <a:pt x="2242" y="1"/>
                  </a:lnTo>
                  <a:lnTo>
                    <a:pt x="2250" y="0"/>
                  </a:lnTo>
                  <a:close/>
                </a:path>
              </a:pathLst>
            </a:custGeom>
            <a:solidFill>
              <a:schemeClr val="lt1"/>
            </a:solidFill>
            <a:ln w="0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0435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376764-02DA-48C5-B04A-59D6F3006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Återvinningsgraderna med </a:t>
            </a:r>
            <a:r>
              <a:rPr lang="sv-SE" dirty="0" err="1"/>
              <a:t>tis</a:t>
            </a:r>
            <a:endParaRPr lang="sv-SE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26BB705-6EFA-40C9-8A7A-FB1C0AE2E0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7446238"/>
              </p:ext>
            </p:extLst>
          </p:nvPr>
        </p:nvGraphicFramePr>
        <p:xfrm>
          <a:off x="1167737" y="1711354"/>
          <a:ext cx="7881189" cy="4579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7688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9FFCC40A-8D3A-46EE-863B-D456145565B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think-cell Slide" r:id="rId29" imgW="359" imgH="360" progId="TCLayout.ActiveDocument.1">
                  <p:embed/>
                </p:oleObj>
              </mc:Choice>
              <mc:Fallback>
                <p:oleObj name="think-cell Slide" r:id="rId29" imgW="359" imgH="360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9FFCC40A-8D3A-46EE-863B-D456145565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>
            <a:extLst>
              <a:ext uri="{FF2B5EF4-FFF2-40B4-BE49-F238E27FC236}">
                <a16:creationId xmlns:a16="http://schemas.microsoft.com/office/drawing/2014/main" id="{2CF2B17C-E8D0-4DC8-BADC-4C14E1CF646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sv-SE" sz="2000" b="1" dirty="0"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433862-F3F1-4D92-8232-A09DCB133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311" y="924066"/>
            <a:ext cx="9918654" cy="574675"/>
          </a:xfrm>
        </p:spPr>
        <p:txBody>
          <a:bodyPr/>
          <a:lstStyle/>
          <a:p>
            <a:r>
              <a:rPr lang="sv-SE" dirty="0"/>
              <a:t>returpapper &amp; glas via singelstationer </a:t>
            </a:r>
          </a:p>
        </p:txBody>
      </p:sp>
      <p:sp>
        <p:nvSpPr>
          <p:cNvPr id="7" name="Source">
            <a:extLst>
              <a:ext uri="{FF2B5EF4-FFF2-40B4-BE49-F238E27FC236}">
                <a16:creationId xmlns:a16="http://schemas.microsoft.com/office/drawing/2014/main" id="{6023FDE7-AF66-4934-A867-B06226EF0305}"/>
              </a:ext>
            </a:extLst>
          </p:cNvPr>
          <p:cNvSpPr txBox="1"/>
          <p:nvPr/>
        </p:nvSpPr>
        <p:spPr>
          <a:xfrm>
            <a:off x="1187311" y="6628825"/>
            <a:ext cx="4469172" cy="124650"/>
          </a:xfrm>
          <a:prstGeom prst="rect">
            <a:avLst/>
          </a:prstGeom>
          <a:noFill/>
          <a:ln w="9525">
            <a:noFill/>
          </a:ln>
        </p:spPr>
        <p:txBody>
          <a:bodyPr vert="horz" wrap="none" lIns="0" tIns="0" rIns="0" bIns="0" rtlCol="0" anchor="b" anchorCtr="0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sv-SE" sz="900" dirty="0">
                <a:solidFill>
                  <a:srgbClr val="000000"/>
                </a:solidFill>
                <a:sym typeface="+mn-lt"/>
              </a:rPr>
              <a:t>Källa: Intervjuer, Desk research, RFQ, FTI, Kostnadskalkyler genomförda av kommuner</a:t>
            </a:r>
          </a:p>
        </p:txBody>
      </p:sp>
      <p:sp>
        <p:nvSpPr>
          <p:cNvPr id="111" name="TextBox 6">
            <a:extLst>
              <a:ext uri="{FF2B5EF4-FFF2-40B4-BE49-F238E27FC236}">
                <a16:creationId xmlns:a16="http://schemas.microsoft.com/office/drawing/2014/main" id="{6E7FCF02-232B-4223-BB56-4BE512DDB521}"/>
              </a:ext>
            </a:extLst>
          </p:cNvPr>
          <p:cNvSpPr txBox="1"/>
          <p:nvPr/>
        </p:nvSpPr>
        <p:spPr>
          <a:xfrm>
            <a:off x="4648200" y="2078037"/>
            <a:ext cx="3024188" cy="166688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/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sv-SE" sz="1200" b="1" dirty="0">
                <a:solidFill>
                  <a:schemeClr val="accent2"/>
                </a:solidFill>
                <a:cs typeface="Arial Narrow" pitchFamily="34" charset="0"/>
              </a:rPr>
              <a:t>Kostnadseffektivitet</a:t>
            </a:r>
          </a:p>
        </p:txBody>
      </p:sp>
      <p:sp>
        <p:nvSpPr>
          <p:cNvPr id="112" name="TextBox 17">
            <a:extLst>
              <a:ext uri="{FF2B5EF4-FFF2-40B4-BE49-F238E27FC236}">
                <a16:creationId xmlns:a16="http://schemas.microsoft.com/office/drawing/2014/main" id="{9EAFA57E-9F19-4310-A9FC-10FF64D791EE}"/>
              </a:ext>
            </a:extLst>
          </p:cNvPr>
          <p:cNvSpPr txBox="1"/>
          <p:nvPr/>
        </p:nvSpPr>
        <p:spPr>
          <a:xfrm>
            <a:off x="4648200" y="4367212"/>
            <a:ext cx="3024188" cy="166688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/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sv-SE" sz="1200" b="1" dirty="0">
                <a:solidFill>
                  <a:schemeClr val="accent2"/>
                </a:solidFill>
                <a:cs typeface="Arial Narrow" pitchFamily="34" charset="0"/>
              </a:rPr>
              <a:t>Genomförbarhet</a:t>
            </a:r>
            <a:endParaRPr lang="sv-SE" sz="1200" dirty="0">
              <a:solidFill>
                <a:schemeClr val="accent2"/>
              </a:solidFill>
              <a:cs typeface="Arial Narrow" pitchFamily="34" charset="0"/>
            </a:endParaRPr>
          </a:p>
        </p:txBody>
      </p:sp>
      <p:sp>
        <p:nvSpPr>
          <p:cNvPr id="117" name="Rectangle 6">
            <a:extLst>
              <a:ext uri="{FF2B5EF4-FFF2-40B4-BE49-F238E27FC236}">
                <a16:creationId xmlns:a16="http://schemas.microsoft.com/office/drawing/2014/main" id="{F55D51DD-6394-4698-8CFC-C34A5FCFD03C}"/>
              </a:ext>
            </a:extLst>
          </p:cNvPr>
          <p:cNvSpPr/>
          <p:nvPr/>
        </p:nvSpPr>
        <p:spPr bwMode="auto">
          <a:xfrm>
            <a:off x="6818313" y="2046288"/>
            <a:ext cx="647700" cy="233363"/>
          </a:xfrm>
          <a:prstGeom prst="rect">
            <a:avLst/>
          </a:prstGeom>
          <a:solidFill>
            <a:schemeClr val="bg2"/>
          </a:solidFill>
          <a:ln w="9525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/>
          <a:lstStyle/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defRPr/>
            </a:pPr>
            <a:endParaRPr lang="sv-SE" sz="1000" dirty="0">
              <a:solidFill>
                <a:srgbClr val="000000"/>
              </a:solidFill>
            </a:endParaRPr>
          </a:p>
        </p:txBody>
      </p:sp>
      <p:sp>
        <p:nvSpPr>
          <p:cNvPr id="121" name="Textframe 9">
            <a:extLst>
              <a:ext uri="{FF2B5EF4-FFF2-40B4-BE49-F238E27FC236}">
                <a16:creationId xmlns:a16="http://schemas.microsoft.com/office/drawing/2014/main" id="{A027A832-D6D4-40BF-8EC5-69AB32164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6525" y="2030413"/>
            <a:ext cx="2698750" cy="4224338"/>
          </a:xfrm>
          <a:prstGeom prst="rect">
            <a:avLst/>
          </a:prstGeom>
          <a:solidFill>
            <a:schemeClr val="bg2"/>
          </a:solidFill>
          <a:ln w="6350">
            <a:noFill/>
            <a:miter lim="800000"/>
            <a:headEnd/>
            <a:tailEnd/>
          </a:ln>
          <a:effectLst/>
        </p:spPr>
        <p:txBody>
          <a:bodyPr lIns="36000" tIns="360000" rIns="36000" bIns="0"/>
          <a:lstStyle>
            <a:lvl1pPr defTabSz="330200">
              <a:lnSpc>
                <a:spcPct val="90000"/>
              </a:lnSpc>
              <a:buFont typeface="Arial Narrow" pitchFamily="34" charset="0"/>
              <a:defRPr sz="2100">
                <a:solidFill>
                  <a:schemeClr val="tx1"/>
                </a:solidFill>
                <a:latin typeface="Arial Narrow" pitchFamily="34" charset="0"/>
                <a:sym typeface="+mn-lt"/>
              </a:defRPr>
            </a:lvl1pPr>
            <a:lvl2pPr indent="-230188" defTabSz="330200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sz="2100">
                <a:solidFill>
                  <a:schemeClr val="tx1"/>
                </a:solidFill>
                <a:latin typeface="Arial Narrow" pitchFamily="34" charset="0"/>
                <a:sym typeface="+mn-lt"/>
              </a:defRPr>
            </a:lvl2pPr>
            <a:lvl3pPr marL="503238" indent="-141288" defTabSz="330200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sz="2100">
                <a:solidFill>
                  <a:schemeClr val="tx1"/>
                </a:solidFill>
                <a:latin typeface="Arial Narrow" pitchFamily="34" charset="0"/>
                <a:sym typeface="+mn-lt"/>
              </a:defRPr>
            </a:lvl3pPr>
            <a:lvl4pPr indent="-200025" defTabSz="330200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sz="2100">
                <a:solidFill>
                  <a:schemeClr val="tx1"/>
                </a:solidFill>
                <a:latin typeface="Arial Narrow" pitchFamily="34" charset="0"/>
                <a:sym typeface="+mn-lt"/>
              </a:defRPr>
            </a:lvl4pPr>
            <a:lvl5pPr defTabSz="330200">
              <a:lnSpc>
                <a:spcPct val="93000"/>
              </a:lnSpc>
              <a:buFont typeface="Arial Narrow" pitchFamily="34" charset="0"/>
              <a:defRPr sz="1700">
                <a:solidFill>
                  <a:schemeClr val="tx1"/>
                </a:solidFill>
                <a:latin typeface="Arial Narrow" pitchFamily="34" charset="0"/>
              </a:defRPr>
            </a:lvl5pPr>
            <a:lvl6pPr defTabSz="330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Font typeface="Arial Narrow" pitchFamily="34" charset="0"/>
              <a:defRPr sz="1700">
                <a:solidFill>
                  <a:schemeClr val="tx1"/>
                </a:solidFill>
                <a:latin typeface="Arial Narrow" pitchFamily="34" charset="0"/>
              </a:defRPr>
            </a:lvl6pPr>
            <a:lvl7pPr defTabSz="330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Font typeface="Arial Narrow" pitchFamily="34" charset="0"/>
              <a:defRPr sz="1700">
                <a:solidFill>
                  <a:schemeClr val="tx1"/>
                </a:solidFill>
                <a:latin typeface="Arial Narrow" pitchFamily="34" charset="0"/>
              </a:defRPr>
            </a:lvl7pPr>
            <a:lvl8pPr defTabSz="330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Font typeface="Arial Narrow" pitchFamily="34" charset="0"/>
              <a:defRPr sz="1700">
                <a:solidFill>
                  <a:schemeClr val="tx1"/>
                </a:solidFill>
                <a:latin typeface="Arial Narrow" pitchFamily="34" charset="0"/>
              </a:defRPr>
            </a:lvl8pPr>
            <a:lvl9pPr defTabSz="330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Font typeface="Arial Narrow" pitchFamily="34" charset="0"/>
              <a:defRPr sz="1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lvl="2" fontAlgn="base">
              <a:spcBef>
                <a:spcPct val="0"/>
              </a:spcBef>
              <a:spcAft>
                <a:spcPct val="0"/>
              </a:spcAft>
              <a:buFont typeface="Arial Narrow" pitchFamily="34" charset="0"/>
              <a:buChar char="&gt;"/>
            </a:pPr>
            <a:endParaRPr lang="sv-SE" altLang="de-DE" sz="1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2" name="Oval 12">
            <a:extLst>
              <a:ext uri="{FF2B5EF4-FFF2-40B4-BE49-F238E27FC236}">
                <a16:creationId xmlns:a16="http://schemas.microsoft.com/office/drawing/2014/main" id="{423FACA4-2996-448E-AE34-FFB87DF0015B}"/>
              </a:ext>
            </a:extLst>
          </p:cNvPr>
          <p:cNvSpPr/>
          <p:nvPr>
            <p:custDataLst>
              <p:tags r:id="rId4"/>
            </p:custDataLst>
          </p:nvPr>
        </p:nvSpPr>
        <p:spPr bwMode="auto">
          <a:xfrm>
            <a:off x="6945313" y="2084388"/>
            <a:ext cx="130175" cy="1301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/>
          <a:lstStyle/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defRPr/>
            </a:pPr>
            <a:endParaRPr lang="sv-SE" sz="1500" dirty="0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124" name="Arc 28">
            <a:extLst>
              <a:ext uri="{FF2B5EF4-FFF2-40B4-BE49-F238E27FC236}">
                <a16:creationId xmlns:a16="http://schemas.microsoft.com/office/drawing/2014/main" id="{8DF9090A-3599-4BFB-A641-8ABF28C0506C}"/>
              </a:ext>
            </a:extLst>
          </p:cNvPr>
          <p:cNvSpPr/>
          <p:nvPr>
            <p:custDataLst>
              <p:tags r:id="rId5"/>
            </p:custDataLst>
          </p:nvPr>
        </p:nvSpPr>
        <p:spPr bwMode="gray">
          <a:xfrm>
            <a:off x="6945313" y="2084388"/>
            <a:ext cx="130175" cy="130175"/>
          </a:xfrm>
          <a:prstGeom prst="arc">
            <a:avLst>
              <a:gd name="adj1" fmla="val 16200000"/>
              <a:gd name="adj2" fmla="val 10800000"/>
            </a:avLst>
          </a:prstGeom>
          <a:solidFill>
            <a:schemeClr val="accent3"/>
          </a:solidFill>
          <a:ln w="9525" algn="ctr">
            <a:solidFill>
              <a:schemeClr val="accent3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v-SE" sz="1300" b="1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125" name="Rectangle 15">
            <a:extLst>
              <a:ext uri="{FF2B5EF4-FFF2-40B4-BE49-F238E27FC236}">
                <a16:creationId xmlns:a16="http://schemas.microsoft.com/office/drawing/2014/main" id="{74C778F0-9682-41BC-86DF-313FABB9CD5D}"/>
              </a:ext>
            </a:extLst>
          </p:cNvPr>
          <p:cNvSpPr/>
          <p:nvPr/>
        </p:nvSpPr>
        <p:spPr bwMode="auto">
          <a:xfrm>
            <a:off x="6818313" y="4322763"/>
            <a:ext cx="647700" cy="233363"/>
          </a:xfrm>
          <a:prstGeom prst="rect">
            <a:avLst/>
          </a:prstGeom>
          <a:solidFill>
            <a:schemeClr val="bg2"/>
          </a:solidFill>
          <a:ln w="9525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/>
          <a:lstStyle/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defRPr/>
            </a:pPr>
            <a:endParaRPr lang="sv-SE" sz="1000" dirty="0">
              <a:solidFill>
                <a:srgbClr val="000000"/>
              </a:solidFill>
            </a:endParaRPr>
          </a:p>
        </p:txBody>
      </p:sp>
      <p:sp>
        <p:nvSpPr>
          <p:cNvPr id="126" name="TextBox 16">
            <a:extLst>
              <a:ext uri="{FF2B5EF4-FFF2-40B4-BE49-F238E27FC236}">
                <a16:creationId xmlns:a16="http://schemas.microsoft.com/office/drawing/2014/main" id="{70ABA29E-60E4-42A0-9B2D-30902F2BDE0E}"/>
              </a:ext>
            </a:extLst>
          </p:cNvPr>
          <p:cNvSpPr txBox="1"/>
          <p:nvPr/>
        </p:nvSpPr>
        <p:spPr bwMode="auto">
          <a:xfrm>
            <a:off x="7123113" y="2087563"/>
            <a:ext cx="287338" cy="1381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/>
          <a:p>
            <a:pPr algn="r"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sv-SE" sz="1000" dirty="0">
                <a:solidFill>
                  <a:srgbClr val="000000"/>
                </a:solidFill>
                <a:cs typeface="Arial Narrow" pitchFamily="34" charset="0"/>
              </a:rPr>
              <a:t>Hög</a:t>
            </a:r>
          </a:p>
        </p:txBody>
      </p:sp>
      <p:sp>
        <p:nvSpPr>
          <p:cNvPr id="127" name="Oval 17">
            <a:extLst>
              <a:ext uri="{FF2B5EF4-FFF2-40B4-BE49-F238E27FC236}">
                <a16:creationId xmlns:a16="http://schemas.microsoft.com/office/drawing/2014/main" id="{43DBA8F2-1D61-4D78-B2CB-B327BC3CC136}"/>
              </a:ext>
            </a:extLst>
          </p:cNvPr>
          <p:cNvSpPr/>
          <p:nvPr>
            <p:custDataLst>
              <p:tags r:id="rId6"/>
            </p:custDataLst>
          </p:nvPr>
        </p:nvSpPr>
        <p:spPr bwMode="auto">
          <a:xfrm>
            <a:off x="6945313" y="4360863"/>
            <a:ext cx="130175" cy="1301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/>
          <a:lstStyle/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defRPr/>
            </a:pPr>
            <a:endParaRPr lang="sv-SE" sz="1500" dirty="0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128" name="Arc 18">
            <a:extLst>
              <a:ext uri="{FF2B5EF4-FFF2-40B4-BE49-F238E27FC236}">
                <a16:creationId xmlns:a16="http://schemas.microsoft.com/office/drawing/2014/main" id="{157A9536-91F9-4D03-A061-D28D12ADF6D2}"/>
              </a:ext>
            </a:extLst>
          </p:cNvPr>
          <p:cNvSpPr/>
          <p:nvPr>
            <p:custDataLst>
              <p:tags r:id="rId7"/>
            </p:custDataLst>
          </p:nvPr>
        </p:nvSpPr>
        <p:spPr bwMode="gray">
          <a:xfrm>
            <a:off x="6945313" y="4360863"/>
            <a:ext cx="130175" cy="130175"/>
          </a:xfrm>
          <a:prstGeom prst="arc">
            <a:avLst>
              <a:gd name="adj1" fmla="val 16200000"/>
              <a:gd name="adj2" fmla="val 5400000"/>
            </a:avLst>
          </a:prstGeom>
          <a:solidFill>
            <a:schemeClr val="accent3"/>
          </a:solidFill>
          <a:ln w="9525" algn="ctr">
            <a:solidFill>
              <a:schemeClr val="accent3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sv-SE" sz="1300" b="1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129" name="TextBox 19">
            <a:extLst>
              <a:ext uri="{FF2B5EF4-FFF2-40B4-BE49-F238E27FC236}">
                <a16:creationId xmlns:a16="http://schemas.microsoft.com/office/drawing/2014/main" id="{8A1B62D6-E396-4D8E-A271-6F2B68702084}"/>
              </a:ext>
            </a:extLst>
          </p:cNvPr>
          <p:cNvSpPr txBox="1"/>
          <p:nvPr/>
        </p:nvSpPr>
        <p:spPr>
          <a:xfrm>
            <a:off x="7856538" y="2378075"/>
            <a:ext cx="2549525" cy="27622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>
            <a:spAutoFit/>
          </a:bodyPr>
          <a:lstStyle/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sv-SE" sz="1000" b="1" dirty="0">
                <a:solidFill>
                  <a:srgbClr val="000000"/>
                </a:solidFill>
                <a:cs typeface="Arial Narrow" pitchFamily="34" charset="0"/>
              </a:rPr>
              <a:t>Total årlig kostnad vid 100% utbyggnad </a:t>
            </a:r>
            <a:r>
              <a:rPr lang="sv-SE" sz="1000" dirty="0">
                <a:solidFill>
                  <a:srgbClr val="000000"/>
                </a:solidFill>
                <a:cs typeface="Arial Narrow" pitchFamily="34" charset="0"/>
              </a:rPr>
              <a:t>[mdkr]</a:t>
            </a:r>
          </a:p>
        </p:txBody>
      </p:sp>
      <p:sp>
        <p:nvSpPr>
          <p:cNvPr id="131" name="TextBox 18">
            <a:extLst>
              <a:ext uri="{FF2B5EF4-FFF2-40B4-BE49-F238E27FC236}">
                <a16:creationId xmlns:a16="http://schemas.microsoft.com/office/drawing/2014/main" id="{BD959DDA-491E-462C-9F53-6F1217F36E4C}"/>
              </a:ext>
            </a:extLst>
          </p:cNvPr>
          <p:cNvSpPr txBox="1"/>
          <p:nvPr/>
        </p:nvSpPr>
        <p:spPr>
          <a:xfrm>
            <a:off x="7859713" y="2090737"/>
            <a:ext cx="2509838" cy="166688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>
            <a:spAutoFit/>
          </a:bodyPr>
          <a:lstStyle/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sv-SE" sz="1200" b="1" dirty="0">
                <a:solidFill>
                  <a:schemeClr val="accent2"/>
                </a:solidFill>
                <a:cs typeface="Arial Narrow" pitchFamily="34" charset="0"/>
              </a:rPr>
              <a:t>Finansiell påverkan</a:t>
            </a:r>
            <a:endParaRPr lang="sv-SE" sz="1200" b="1" baseline="30000" dirty="0">
              <a:solidFill>
                <a:schemeClr val="accent2"/>
              </a:solidFill>
              <a:cs typeface="Arial Narrow" pitchFamily="34" charset="0"/>
            </a:endParaRPr>
          </a:p>
        </p:txBody>
      </p:sp>
      <p:cxnSp>
        <p:nvCxnSpPr>
          <p:cNvPr id="132" name="Straight Connector 26">
            <a:extLst>
              <a:ext uri="{FF2B5EF4-FFF2-40B4-BE49-F238E27FC236}">
                <a16:creationId xmlns:a16="http://schemas.microsoft.com/office/drawing/2014/main" id="{56CD6F96-9D28-4BF5-9476-9F988F54F88A}"/>
              </a:ext>
            </a:extLst>
          </p:cNvPr>
          <p:cNvCxnSpPr/>
          <p:nvPr/>
        </p:nvCxnSpPr>
        <p:spPr>
          <a:xfrm>
            <a:off x="7859713" y="2320925"/>
            <a:ext cx="2509838" cy="0"/>
          </a:xfrm>
          <a:prstGeom prst="line">
            <a:avLst/>
          </a:prstGeom>
          <a:ln w="952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70">
            <a:extLst>
              <a:ext uri="{FF2B5EF4-FFF2-40B4-BE49-F238E27FC236}">
                <a16:creationId xmlns:a16="http://schemas.microsoft.com/office/drawing/2014/main" id="{52AAA3BA-E3A1-455F-8661-B492D39C7176}"/>
              </a:ext>
            </a:extLst>
          </p:cNvPr>
          <p:cNvSpPr txBox="1"/>
          <p:nvPr/>
        </p:nvSpPr>
        <p:spPr>
          <a:xfrm>
            <a:off x="7859713" y="4899024"/>
            <a:ext cx="2509838" cy="166688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>
            <a:spAutoFit/>
          </a:bodyPr>
          <a:lstStyle/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sv-SE" sz="1200" b="1" dirty="0">
                <a:solidFill>
                  <a:schemeClr val="accent2"/>
                </a:solidFill>
                <a:cs typeface="Arial Narrow" pitchFamily="34" charset="0"/>
              </a:rPr>
              <a:t>Utvärdering</a:t>
            </a:r>
            <a:endParaRPr lang="sv-SE" sz="1200" b="1" baseline="30000" dirty="0">
              <a:solidFill>
                <a:schemeClr val="accent2"/>
              </a:solidFill>
              <a:cs typeface="Arial Narrow" pitchFamily="34" charset="0"/>
            </a:endParaRPr>
          </a:p>
        </p:txBody>
      </p:sp>
      <p:cxnSp>
        <p:nvCxnSpPr>
          <p:cNvPr id="134" name="Straight Connector 26">
            <a:extLst>
              <a:ext uri="{FF2B5EF4-FFF2-40B4-BE49-F238E27FC236}">
                <a16:creationId xmlns:a16="http://schemas.microsoft.com/office/drawing/2014/main" id="{7F568720-D17D-4414-AA12-EC56A30F0756}"/>
              </a:ext>
            </a:extLst>
          </p:cNvPr>
          <p:cNvCxnSpPr/>
          <p:nvPr/>
        </p:nvCxnSpPr>
        <p:spPr>
          <a:xfrm>
            <a:off x="7859713" y="5124450"/>
            <a:ext cx="2509838" cy="0"/>
          </a:xfrm>
          <a:prstGeom prst="line">
            <a:avLst/>
          </a:prstGeom>
          <a:ln w="952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35">
            <a:extLst>
              <a:ext uri="{FF2B5EF4-FFF2-40B4-BE49-F238E27FC236}">
                <a16:creationId xmlns:a16="http://schemas.microsoft.com/office/drawing/2014/main" id="{B4C613DF-2B8A-4D26-B959-6845C2212D1C}"/>
              </a:ext>
            </a:extLst>
          </p:cNvPr>
          <p:cNvCxnSpPr/>
          <p:nvPr>
            <p:custDataLst>
              <p:tags r:id="rId8"/>
            </p:custDataLst>
          </p:nvPr>
        </p:nvCxnSpPr>
        <p:spPr bwMode="auto">
          <a:xfrm>
            <a:off x="9307513" y="2997200"/>
            <a:ext cx="331788" cy="0"/>
          </a:xfrm>
          <a:prstGeom prst="line">
            <a:avLst/>
          </a:prstGeom>
          <a:ln w="9525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34">
            <a:extLst>
              <a:ext uri="{FF2B5EF4-FFF2-40B4-BE49-F238E27FC236}">
                <a16:creationId xmlns:a16="http://schemas.microsoft.com/office/drawing/2014/main" id="{A91C624C-9C50-449A-87FE-87B38A29431A}"/>
              </a:ext>
            </a:extLst>
          </p:cNvPr>
          <p:cNvCxnSpPr/>
          <p:nvPr>
            <p:custDataLst>
              <p:tags r:id="rId9"/>
            </p:custDataLst>
          </p:nvPr>
        </p:nvCxnSpPr>
        <p:spPr bwMode="auto">
          <a:xfrm>
            <a:off x="8501063" y="2932113"/>
            <a:ext cx="331788" cy="0"/>
          </a:xfrm>
          <a:prstGeom prst="line">
            <a:avLst/>
          </a:prstGeom>
          <a:ln w="9525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" name="Chart 68"/>
          <p:cNvGraphicFramePr/>
          <p:nvPr>
            <p:custDataLst>
              <p:tags r:id="rId10"/>
            </p:custDataLst>
            <p:extLst/>
          </p:nvPr>
        </p:nvGraphicFramePr>
        <p:xfrm>
          <a:off x="7777163" y="2849563"/>
          <a:ext cx="2587625" cy="46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1"/>
          </a:graphicData>
        </a:graphic>
      </p:graphicFrame>
      <p:sp>
        <p:nvSpPr>
          <p:cNvPr id="138" name="Text Placeholder">
            <a:extLst>
              <a:ext uri="{FF2B5EF4-FFF2-40B4-BE49-F238E27FC236}">
                <a16:creationId xmlns:a16="http://schemas.microsoft.com/office/drawing/2014/main" id="{D7A25874-1E6A-4E37-B7AC-61D1C33C2B0D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8018463" y="3278188"/>
            <a:ext cx="490538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691E68DE-A44F-4921-ADFC-5F6377F4ACCD}" type="datetime'''''''''G''''run''d''-''''''&#10;''sce''n''ar''''i''o'''''''''''">
              <a:rPr lang="sv-SE" altLang="en-US" sz="1000" smtClean="0">
                <a:solidFill>
                  <a:srgbClr val="000000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Grund-
scenario</a:t>
            </a:fld>
            <a:endParaRPr lang="sv-SE" sz="1000" dirty="0">
              <a:solidFill>
                <a:srgbClr val="000000"/>
              </a:solidFill>
            </a:endParaRPr>
          </a:p>
        </p:txBody>
      </p:sp>
      <p:sp>
        <p:nvSpPr>
          <p:cNvPr id="140" name="Text Placeholder">
            <a:extLst>
              <a:ext uri="{FF2B5EF4-FFF2-40B4-BE49-F238E27FC236}">
                <a16:creationId xmlns:a16="http://schemas.microsoft.com/office/drawing/2014/main" id="{7180B5C2-DAAD-44B3-B04E-8A60B726DC6D}"/>
              </a:ext>
            </a:extLst>
          </p:cNvPr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8778875" y="3278188"/>
            <a:ext cx="581025" cy="13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B559844A-B007-47E9-9AA9-A0B4552DB37C}" type="datetime'''''''Be''''''''''spa''''''''''''''''''r''i''n''''''g'''''">
              <a:rPr lang="sv-SE" altLang="en-US" sz="1000" smtClean="0">
                <a:solidFill>
                  <a:srgbClr val="000000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Besparing</a:t>
            </a:fld>
            <a:endParaRPr lang="sv-SE" sz="1000" dirty="0">
              <a:solidFill>
                <a:srgbClr val="000000"/>
              </a:solidFill>
            </a:endParaRPr>
          </a:p>
        </p:txBody>
      </p:sp>
      <p:sp>
        <p:nvSpPr>
          <p:cNvPr id="68" name="Platshållare för text 2"/>
          <p:cNvSpPr>
            <a:spLocks noGrp="1"/>
          </p:cNvSpPr>
          <p:nvPr>
            <p:custDataLst>
              <p:tags r:id="rId13"/>
            </p:custDataLst>
          </p:nvPr>
        </p:nvSpPr>
        <p:spPr bwMode="gray">
          <a:xfrm>
            <a:off x="9771063" y="2835275"/>
            <a:ext cx="2127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9050" tIns="0" rIns="19050" bIns="0" numCol="1" spcCol="0" anchor="b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7063" indent="-265113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2013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06488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1438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fld id="{161142D9-B4CA-4C40-899D-2A323399C073}" type="datetime'''''''''''''''''''2''''''''.''''''''7'''''''''''''''''''">
              <a:rPr lang="sv-SE" altLang="en-US" sz="1000" b="1" smtClean="0">
                <a:sym typeface="+mn-lt"/>
              </a:rPr>
              <a:pPr marL="0" indent="0"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t>2.7</a:t>
            </a:fld>
            <a:endParaRPr lang="sv-SE" sz="1000" b="1" dirty="0">
              <a:sym typeface="+mn-lt"/>
            </a:endParaRPr>
          </a:p>
        </p:txBody>
      </p:sp>
      <p:sp>
        <p:nvSpPr>
          <p:cNvPr id="67" name="Platshållare för text 2"/>
          <p:cNvSpPr>
            <a:spLocks noGrp="1"/>
          </p:cNvSpPr>
          <p:nvPr>
            <p:custDataLst>
              <p:tags r:id="rId14"/>
            </p:custDataLst>
          </p:nvPr>
        </p:nvSpPr>
        <p:spPr bwMode="gray">
          <a:xfrm>
            <a:off x="8963025" y="2754313"/>
            <a:ext cx="2127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9050" tIns="0" rIns="19050" bIns="0" numCol="1" spcCol="0" anchor="b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7063" indent="-265113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2013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06488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1438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F0063478-06B1-4C52-9C05-37B036FA3351}" type="datetime'0''''''''.''''''''''''''''''''''''''''7'''''''''''''''''''''''">
              <a:rPr lang="sv-SE" altLang="en-US" sz="1000" b="1" smtClean="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0.7</a:t>
            </a:fld>
            <a:endParaRPr lang="sv-SE" sz="1000" b="1" dirty="0">
              <a:sym typeface="+mn-lt"/>
            </a:endParaRPr>
          </a:p>
        </p:txBody>
      </p:sp>
      <p:sp>
        <p:nvSpPr>
          <p:cNvPr id="141" name="Text Placeholder">
            <a:extLst>
              <a:ext uri="{FF2B5EF4-FFF2-40B4-BE49-F238E27FC236}">
                <a16:creationId xmlns:a16="http://schemas.microsoft.com/office/drawing/2014/main" id="{23B955A0-3591-4227-B847-CF28C6119AEF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9636125" y="3278188"/>
            <a:ext cx="484188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E13F3C48-D0A2-41A6-843D-3538D8A0F267}" type="datetime'''Te''''''''kni''s''''''''''kt &#10;''''''''s''y''''st''''''em'">
              <a:rPr lang="sv-SE" altLang="en-US" sz="1000" smtClean="0">
                <a:solidFill>
                  <a:srgbClr val="000000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Tekniskt 
system</a:t>
            </a:fld>
            <a:endParaRPr lang="sv-SE" sz="1000" dirty="0">
              <a:solidFill>
                <a:srgbClr val="000000"/>
              </a:solidFill>
            </a:endParaRPr>
          </a:p>
        </p:txBody>
      </p:sp>
      <p:sp>
        <p:nvSpPr>
          <p:cNvPr id="66" name="Platshållare för text 2"/>
          <p:cNvSpPr>
            <a:spLocks noGrp="1"/>
          </p:cNvSpPr>
          <p:nvPr>
            <p:custDataLst>
              <p:tags r:id="rId16"/>
            </p:custDataLst>
          </p:nvPr>
        </p:nvSpPr>
        <p:spPr bwMode="gray">
          <a:xfrm>
            <a:off x="8156575" y="2770188"/>
            <a:ext cx="2127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9050" tIns="0" rIns="19050" bIns="0" numCol="1" spcCol="0" anchor="b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7063" indent="-265113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2013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06488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1438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fld id="{3F9EECE5-29FD-49AB-BB36-A7B9B6B46170}" type="datetime'3''.''''''''''''''''''''''''''''''''''''4'''''''''''''''''''''">
              <a:rPr lang="sv-SE" altLang="en-US" sz="1000" b="1" smtClean="0">
                <a:sym typeface="+mn-lt"/>
              </a:rPr>
              <a:pPr marL="0" indent="0"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t>3.4</a:t>
            </a:fld>
            <a:endParaRPr lang="sv-SE" sz="1000" b="1" dirty="0">
              <a:sym typeface="+mn-lt"/>
            </a:endParaRPr>
          </a:p>
        </p:txBody>
      </p:sp>
      <p:sp>
        <p:nvSpPr>
          <p:cNvPr id="142" name="TextBox 74">
            <a:extLst>
              <a:ext uri="{FF2B5EF4-FFF2-40B4-BE49-F238E27FC236}">
                <a16:creationId xmlns:a16="http://schemas.microsoft.com/office/drawing/2014/main" id="{221C1F30-0312-4EC8-BA5E-214BC59BD9C2}"/>
              </a:ext>
            </a:extLst>
          </p:cNvPr>
          <p:cNvSpPr txBox="1"/>
          <p:nvPr/>
        </p:nvSpPr>
        <p:spPr>
          <a:xfrm>
            <a:off x="7856538" y="3763963"/>
            <a:ext cx="2549525" cy="138113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>
            <a:spAutoFit/>
          </a:bodyPr>
          <a:lstStyle/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sv-SE" sz="1000" b="1" dirty="0">
                <a:solidFill>
                  <a:srgbClr val="000000"/>
                </a:solidFill>
                <a:cs typeface="Arial Narrow" pitchFamily="34" charset="0"/>
              </a:rPr>
              <a:t>Investering vid 100% utbyggnad </a:t>
            </a:r>
            <a:r>
              <a:rPr lang="sv-SE" sz="1000" dirty="0">
                <a:solidFill>
                  <a:srgbClr val="000000"/>
                </a:solidFill>
                <a:cs typeface="Arial Narrow" pitchFamily="34" charset="0"/>
              </a:rPr>
              <a:t>[mdkr]</a:t>
            </a:r>
          </a:p>
        </p:txBody>
      </p:sp>
      <p:cxnSp>
        <p:nvCxnSpPr>
          <p:cNvPr id="144" name="Straight Connector 85">
            <a:extLst>
              <a:ext uri="{FF2B5EF4-FFF2-40B4-BE49-F238E27FC236}">
                <a16:creationId xmlns:a16="http://schemas.microsoft.com/office/drawing/2014/main" id="{CF4CD463-974E-4A32-917A-BA1BA4F162C2}"/>
              </a:ext>
            </a:extLst>
          </p:cNvPr>
          <p:cNvCxnSpPr/>
          <p:nvPr>
            <p:custDataLst>
              <p:tags r:id="rId17"/>
            </p:custDataLst>
          </p:nvPr>
        </p:nvCxnSpPr>
        <p:spPr bwMode="auto">
          <a:xfrm>
            <a:off x="9307513" y="4265613"/>
            <a:ext cx="331788" cy="0"/>
          </a:xfrm>
          <a:prstGeom prst="line">
            <a:avLst/>
          </a:prstGeom>
          <a:ln w="9525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75">
            <a:extLst>
              <a:ext uri="{FF2B5EF4-FFF2-40B4-BE49-F238E27FC236}">
                <a16:creationId xmlns:a16="http://schemas.microsoft.com/office/drawing/2014/main" id="{FCCF237F-5D20-4813-BE13-FDC188488688}"/>
              </a:ext>
            </a:extLst>
          </p:cNvPr>
          <p:cNvCxnSpPr/>
          <p:nvPr>
            <p:custDataLst>
              <p:tags r:id="rId18"/>
            </p:custDataLst>
          </p:nvPr>
        </p:nvCxnSpPr>
        <p:spPr bwMode="auto">
          <a:xfrm>
            <a:off x="8501063" y="4167188"/>
            <a:ext cx="331788" cy="0"/>
          </a:xfrm>
          <a:prstGeom prst="line">
            <a:avLst/>
          </a:prstGeom>
          <a:ln w="9525"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3" name="Chart 72"/>
          <p:cNvGraphicFramePr/>
          <p:nvPr>
            <p:custDataLst>
              <p:tags r:id="rId19"/>
            </p:custDataLst>
            <p:extLst/>
          </p:nvPr>
        </p:nvGraphicFramePr>
        <p:xfrm>
          <a:off x="7777163" y="4084638"/>
          <a:ext cx="2587625" cy="46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2"/>
          </a:graphicData>
        </a:graphic>
      </p:graphicFrame>
      <p:sp>
        <p:nvSpPr>
          <p:cNvPr id="147" name="Text Placeholder">
            <a:extLst>
              <a:ext uri="{FF2B5EF4-FFF2-40B4-BE49-F238E27FC236}">
                <a16:creationId xmlns:a16="http://schemas.microsoft.com/office/drawing/2014/main" id="{393F82DB-B906-4328-A402-226826FC5A83}"/>
              </a:ext>
            </a:extLst>
          </p:cNvPr>
          <p:cNvSpPr>
            <a:spLocks noGrp="1"/>
          </p:cNvSpPr>
          <p:nvPr>
            <p:custDataLst>
              <p:tags r:id="rId20"/>
            </p:custDataLst>
          </p:nvPr>
        </p:nvSpPr>
        <p:spPr bwMode="auto">
          <a:xfrm>
            <a:off x="8018463" y="4513263"/>
            <a:ext cx="490538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2FE24767-D43E-4C74-9340-165E418F0D43}" type="datetime'Gru''''''''''n''d-''''''''''''''&#10;''sce''n''''ari''''o'''">
              <a:rPr lang="sv-SE" altLang="en-US" sz="1000" smtClean="0">
                <a:solidFill>
                  <a:srgbClr val="000000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Grund-
scenario</a:t>
            </a:fld>
            <a:endParaRPr lang="sv-SE" sz="1000" dirty="0">
              <a:solidFill>
                <a:srgbClr val="000000"/>
              </a:solidFill>
            </a:endParaRPr>
          </a:p>
        </p:txBody>
      </p:sp>
      <p:sp>
        <p:nvSpPr>
          <p:cNvPr id="71" name="Platshållare för text 2"/>
          <p:cNvSpPr>
            <a:spLocks noGrp="1"/>
          </p:cNvSpPr>
          <p:nvPr>
            <p:custDataLst>
              <p:tags r:id="rId21"/>
            </p:custDataLst>
          </p:nvPr>
        </p:nvSpPr>
        <p:spPr bwMode="gray">
          <a:xfrm>
            <a:off x="8963025" y="3989388"/>
            <a:ext cx="2127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9050" tIns="0" rIns="19050" bIns="0" numCol="1" spcCol="0" anchor="b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7063" indent="-265113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2013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06488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1438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FDA4AD28-22DC-4C0C-9440-7F33E366C466}" type="datetime'''''''''''''''''''''''''4''''''''.''''''''''''''''''''3'''''''">
              <a:rPr lang="sv-SE" altLang="en-US" sz="1000" b="1" smtClean="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4.3</a:t>
            </a:fld>
            <a:endParaRPr lang="sv-SE" sz="1000" b="1" dirty="0">
              <a:sym typeface="+mn-lt"/>
            </a:endParaRPr>
          </a:p>
        </p:txBody>
      </p:sp>
      <p:sp>
        <p:nvSpPr>
          <p:cNvPr id="149" name="Text Placeholder">
            <a:extLst>
              <a:ext uri="{FF2B5EF4-FFF2-40B4-BE49-F238E27FC236}">
                <a16:creationId xmlns:a16="http://schemas.microsoft.com/office/drawing/2014/main" id="{4AB572C1-CFE0-4A3A-960E-EAEF706A26B4}"/>
              </a:ext>
            </a:extLst>
          </p:cNvPr>
          <p:cNvSpPr>
            <a:spLocks noGrp="1"/>
          </p:cNvSpPr>
          <p:nvPr>
            <p:custDataLst>
              <p:tags r:id="rId22"/>
            </p:custDataLst>
          </p:nvPr>
        </p:nvSpPr>
        <p:spPr bwMode="auto">
          <a:xfrm>
            <a:off x="8778875" y="4513263"/>
            <a:ext cx="581025" cy="13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13B2F404-5D19-42F3-BFCD-AC94D588DFFE}" type="datetime'''''Be''''''''''''''''s''''p''a''''''''r''''''''''''''''ing'''">
              <a:rPr lang="sv-SE" altLang="en-US" sz="1000" smtClean="0">
                <a:solidFill>
                  <a:srgbClr val="000000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Besparing</a:t>
            </a:fld>
            <a:endParaRPr lang="sv-SE" sz="1000" dirty="0">
              <a:solidFill>
                <a:srgbClr val="000000"/>
              </a:solidFill>
            </a:endParaRPr>
          </a:p>
        </p:txBody>
      </p:sp>
      <p:sp>
        <p:nvSpPr>
          <p:cNvPr id="146" name="Text Placeholder">
            <a:extLst>
              <a:ext uri="{FF2B5EF4-FFF2-40B4-BE49-F238E27FC236}">
                <a16:creationId xmlns:a16="http://schemas.microsoft.com/office/drawing/2014/main" id="{E368AA02-EC6C-43D3-8EB0-69F80B27DA65}"/>
              </a:ext>
            </a:extLst>
          </p:cNvPr>
          <p:cNvSpPr>
            <a:spLocks noGrp="1"/>
          </p:cNvSpPr>
          <p:nvPr>
            <p:custDataLst>
              <p:tags r:id="rId23"/>
            </p:custDataLst>
          </p:nvPr>
        </p:nvSpPr>
        <p:spPr bwMode="auto">
          <a:xfrm>
            <a:off x="9636125" y="4513263"/>
            <a:ext cx="484188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280D724A-B00C-4C86-A964-7C314710DA58}" type="datetime'T''e''''''''''''''k''nis''k''t &#10;sy''''''st''''''''em'''''''">
              <a:rPr lang="sv-SE" altLang="en-US" sz="1000" smtClean="0">
                <a:solidFill>
                  <a:srgbClr val="000000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Tekniskt 
system</a:t>
            </a:fld>
            <a:endParaRPr lang="sv-SE" sz="1000" dirty="0">
              <a:solidFill>
                <a:srgbClr val="000000"/>
              </a:solidFill>
            </a:endParaRPr>
          </a:p>
        </p:txBody>
      </p:sp>
      <p:sp>
        <p:nvSpPr>
          <p:cNvPr id="70" name="Platshållare för text 2"/>
          <p:cNvSpPr>
            <a:spLocks noGrp="1"/>
          </p:cNvSpPr>
          <p:nvPr>
            <p:custDataLst>
              <p:tags r:id="rId24"/>
            </p:custDataLst>
          </p:nvPr>
        </p:nvSpPr>
        <p:spPr bwMode="gray">
          <a:xfrm>
            <a:off x="8121650" y="4005263"/>
            <a:ext cx="28257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9050" tIns="0" rIns="19050" bIns="0" numCol="1" spcCol="0" anchor="b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7063" indent="-265113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2013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06488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1438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fld id="{59296369-C99A-45A9-B7FE-0836C394CB52}" type="datetime'''''''''''''''''1''''''3''''''''.''''''''''''''''''''5'''''">
              <a:rPr lang="sv-SE" altLang="en-US" sz="1000" b="1" smtClean="0">
                <a:sym typeface="+mn-lt"/>
              </a:rPr>
              <a:pPr marL="0" indent="0"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t>13.5</a:t>
            </a:fld>
            <a:endParaRPr lang="sv-SE" sz="1000" b="1" dirty="0">
              <a:sym typeface="+mn-lt"/>
            </a:endParaRPr>
          </a:p>
        </p:txBody>
      </p:sp>
      <p:sp>
        <p:nvSpPr>
          <p:cNvPr id="72" name="Platshållare för text 2"/>
          <p:cNvSpPr>
            <a:spLocks noGrp="1"/>
          </p:cNvSpPr>
          <p:nvPr>
            <p:custDataLst>
              <p:tags r:id="rId25"/>
            </p:custDataLst>
          </p:nvPr>
        </p:nvSpPr>
        <p:spPr bwMode="gray">
          <a:xfrm>
            <a:off x="9771063" y="4103688"/>
            <a:ext cx="2127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9050" tIns="0" rIns="19050" bIns="0" numCol="1" spcCol="0" anchor="b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7063" indent="-265113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2013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06488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1438" indent="-228600" algn="l" rtl="0" eaLnBrk="1" fontAlgn="base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fld id="{DE5079D0-DF7A-47FB-9DEF-CF0094367DE8}" type="datetime'''9''''.''''''''''''''''''''''''''''''''2'''''''''''''''''''''">
              <a:rPr lang="sv-SE" altLang="en-US" sz="1000" b="1" smtClean="0">
                <a:sym typeface="+mn-lt"/>
              </a:rPr>
              <a:pPr marL="0" indent="0"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t>9.2</a:t>
            </a:fld>
            <a:endParaRPr lang="sv-SE" sz="1000" b="1" dirty="0">
              <a:sym typeface="+mn-lt"/>
            </a:endParaRPr>
          </a:p>
        </p:txBody>
      </p:sp>
      <p:grpSp>
        <p:nvGrpSpPr>
          <p:cNvPr id="150" name="Group 120">
            <a:extLst>
              <a:ext uri="{FF2B5EF4-FFF2-40B4-BE49-F238E27FC236}">
                <a16:creationId xmlns:a16="http://schemas.microsoft.com/office/drawing/2014/main" id="{1BA08B39-24CD-4743-B14A-AD23696440FA}"/>
              </a:ext>
            </a:extLst>
          </p:cNvPr>
          <p:cNvGrpSpPr/>
          <p:nvPr/>
        </p:nvGrpSpPr>
        <p:grpSpPr>
          <a:xfrm>
            <a:off x="9812338" y="5718176"/>
            <a:ext cx="461963" cy="461963"/>
            <a:chOff x="8572559" y="5811150"/>
            <a:chExt cx="578840" cy="578840"/>
          </a:xfrm>
        </p:grpSpPr>
        <p:sp>
          <p:nvSpPr>
            <p:cNvPr id="151" name="Oval 121">
              <a:extLst>
                <a:ext uri="{FF2B5EF4-FFF2-40B4-BE49-F238E27FC236}">
                  <a16:creationId xmlns:a16="http://schemas.microsoft.com/office/drawing/2014/main" id="{87C3AC14-16B9-468C-84A4-A1325A1CE7F8}"/>
                </a:ext>
              </a:extLst>
            </p:cNvPr>
            <p:cNvSpPr/>
            <p:nvPr/>
          </p:nvSpPr>
          <p:spPr>
            <a:xfrm>
              <a:off x="8572559" y="5811150"/>
              <a:ext cx="578840" cy="578840"/>
            </a:xfrm>
            <a:prstGeom prst="ellipse">
              <a:avLst/>
            </a:prstGeom>
            <a:solidFill>
              <a:schemeClr val="accent3"/>
            </a:solidFill>
            <a:ln w="952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sv-SE" sz="1000" dirty="0">
                <a:solidFill>
                  <a:srgbClr val="000000"/>
                </a:solidFill>
              </a:endParaRPr>
            </a:p>
          </p:txBody>
        </p:sp>
        <p:sp>
          <p:nvSpPr>
            <p:cNvPr id="152" name="Freeform 115">
              <a:extLst>
                <a:ext uri="{FF2B5EF4-FFF2-40B4-BE49-F238E27FC236}">
                  <a16:creationId xmlns:a16="http://schemas.microsoft.com/office/drawing/2014/main" id="{E67D3750-4BF5-4CB4-8A77-1E0CAFE2A856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4425" y="5954025"/>
              <a:ext cx="355108" cy="294224"/>
            </a:xfrm>
            <a:custGeom>
              <a:avLst/>
              <a:gdLst/>
              <a:ahLst/>
              <a:cxnLst>
                <a:cxn ang="0">
                  <a:pos x="0" y="251"/>
                </a:cxn>
                <a:cxn ang="0">
                  <a:pos x="68" y="218"/>
                </a:cxn>
                <a:cxn ang="0">
                  <a:pos x="122" y="306"/>
                </a:cxn>
                <a:cxn ang="0">
                  <a:pos x="413" y="0"/>
                </a:cxn>
                <a:cxn ang="0">
                  <a:pos x="426" y="17"/>
                </a:cxn>
                <a:cxn ang="0">
                  <a:pos x="155" y="369"/>
                </a:cxn>
                <a:cxn ang="0">
                  <a:pos x="95" y="411"/>
                </a:cxn>
                <a:cxn ang="0">
                  <a:pos x="0" y="251"/>
                </a:cxn>
              </a:cxnLst>
              <a:rect l="0" t="0" r="r" b="b"/>
              <a:pathLst>
                <a:path w="426" h="411">
                  <a:moveTo>
                    <a:pt x="0" y="251"/>
                  </a:moveTo>
                  <a:cubicBezTo>
                    <a:pt x="26" y="222"/>
                    <a:pt x="47" y="215"/>
                    <a:pt x="68" y="218"/>
                  </a:cubicBezTo>
                  <a:cubicBezTo>
                    <a:pt x="88" y="227"/>
                    <a:pt x="107" y="267"/>
                    <a:pt x="122" y="306"/>
                  </a:cubicBezTo>
                  <a:cubicBezTo>
                    <a:pt x="230" y="137"/>
                    <a:pt x="378" y="18"/>
                    <a:pt x="413" y="0"/>
                  </a:cubicBezTo>
                  <a:cubicBezTo>
                    <a:pt x="413" y="0"/>
                    <a:pt x="420" y="7"/>
                    <a:pt x="426" y="17"/>
                  </a:cubicBezTo>
                  <a:cubicBezTo>
                    <a:pt x="283" y="139"/>
                    <a:pt x="213" y="263"/>
                    <a:pt x="155" y="369"/>
                  </a:cubicBezTo>
                  <a:cubicBezTo>
                    <a:pt x="128" y="384"/>
                    <a:pt x="114" y="395"/>
                    <a:pt x="95" y="411"/>
                  </a:cubicBezTo>
                  <a:cubicBezTo>
                    <a:pt x="68" y="317"/>
                    <a:pt x="35" y="263"/>
                    <a:pt x="0" y="251"/>
                  </a:cubicBezTo>
                  <a:close/>
                </a:path>
              </a:pathLst>
            </a:custGeom>
            <a:solidFill>
              <a:schemeClr val="bg1"/>
            </a:solidFill>
            <a:ln w="635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sz="10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153" name="TextBox 123">
            <a:extLst>
              <a:ext uri="{FF2B5EF4-FFF2-40B4-BE49-F238E27FC236}">
                <a16:creationId xmlns:a16="http://schemas.microsoft.com/office/drawing/2014/main" id="{0A48AC87-33F5-46CE-B189-D31E9972AB75}"/>
              </a:ext>
            </a:extLst>
          </p:cNvPr>
          <p:cNvSpPr txBox="1"/>
          <p:nvPr/>
        </p:nvSpPr>
        <p:spPr>
          <a:xfrm>
            <a:off x="8026400" y="5797550"/>
            <a:ext cx="1701800" cy="303213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>
            <a:spAutoFit/>
          </a:bodyPr>
          <a:lstStyle/>
          <a:p>
            <a:pPr marL="0" lvl="1" fontAlgn="base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SzPct val="100000"/>
              <a:defRPr/>
            </a:pPr>
            <a:r>
              <a:rPr lang="sv-SE" sz="1000" b="1" dirty="0">
                <a:solidFill>
                  <a:srgbClr val="000000"/>
                </a:solidFill>
                <a:cs typeface="Arial Narrow" pitchFamily="34" charset="0"/>
              </a:rPr>
              <a:t>Är systemet </a:t>
            </a:r>
          </a:p>
          <a:p>
            <a:pPr marL="0" lvl="1" fontAlgn="base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SzPct val="100000"/>
              <a:defRPr/>
            </a:pPr>
            <a:r>
              <a:rPr lang="sv-SE" sz="1000" b="1" dirty="0">
                <a:solidFill>
                  <a:srgbClr val="000000"/>
                </a:solidFill>
                <a:cs typeface="Arial Narrow" pitchFamily="34" charset="0"/>
              </a:rPr>
              <a:t>attraktivt?</a:t>
            </a:r>
          </a:p>
        </p:txBody>
      </p:sp>
      <p:sp>
        <p:nvSpPr>
          <p:cNvPr id="154" name="TextBox 7">
            <a:extLst>
              <a:ext uri="{FF2B5EF4-FFF2-40B4-BE49-F238E27FC236}">
                <a16:creationId xmlns:a16="http://schemas.microsoft.com/office/drawing/2014/main" id="{5F3B6DC1-2294-421F-ADE0-CCC98A559C25}"/>
              </a:ext>
            </a:extLst>
          </p:cNvPr>
          <p:cNvSpPr txBox="1"/>
          <p:nvPr/>
        </p:nvSpPr>
        <p:spPr bwMode="auto">
          <a:xfrm>
            <a:off x="7123113" y="4364038"/>
            <a:ext cx="287338" cy="138499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/>
          <a:p>
            <a:pPr algn="r"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sv-SE" sz="1000" dirty="0">
                <a:solidFill>
                  <a:srgbClr val="000000"/>
                </a:solidFill>
                <a:cs typeface="Arial Narrow" pitchFamily="34" charset="0"/>
              </a:rPr>
              <a:t>Med.</a:t>
            </a:r>
          </a:p>
        </p:txBody>
      </p:sp>
      <p:sp>
        <p:nvSpPr>
          <p:cNvPr id="155" name="TextBox 110">
            <a:extLst>
              <a:ext uri="{FF2B5EF4-FFF2-40B4-BE49-F238E27FC236}">
                <a16:creationId xmlns:a16="http://schemas.microsoft.com/office/drawing/2014/main" id="{6D69826C-6323-4B24-BC00-4EAE06DF5D52}"/>
              </a:ext>
            </a:extLst>
          </p:cNvPr>
          <p:cNvSpPr txBox="1"/>
          <p:nvPr/>
        </p:nvSpPr>
        <p:spPr>
          <a:xfrm>
            <a:off x="7856538" y="5170488"/>
            <a:ext cx="2549525" cy="65722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>
            <a:spAutoFit/>
          </a:bodyPr>
          <a:lstStyle/>
          <a:p>
            <a:pPr marL="190500" indent="-190500"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sv-SE" sz="1000" dirty="0">
                <a:solidFill>
                  <a:srgbClr val="000000"/>
                </a:solidFill>
                <a:cs typeface="Arial Narrow" pitchFamily="34" charset="0"/>
              </a:rPr>
              <a:t>Hög kostnadseffektivitet</a:t>
            </a:r>
          </a:p>
          <a:p>
            <a:pPr marL="180975" indent="-180975"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sv-SE" sz="1000" dirty="0">
                <a:solidFill>
                  <a:srgbClr val="000000"/>
                </a:solidFill>
                <a:cs typeface="Arial Narrow" pitchFamily="34" charset="0"/>
              </a:rPr>
              <a:t>Kräver dock att intressenter accepterar nätverk av singelstationer</a:t>
            </a:r>
          </a:p>
          <a:p>
            <a:pPr marL="164571" lvl="1" indent="-164571"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SzPct val="100000"/>
              <a:buFont typeface="Arial Narrow"/>
              <a:buChar char="&gt;"/>
              <a:defRPr/>
            </a:pPr>
            <a:endParaRPr lang="sv-SE" sz="1000" dirty="0">
              <a:solidFill>
                <a:srgbClr val="000000"/>
              </a:solidFill>
              <a:cs typeface="Arial Narrow" pitchFamily="34" charset="0"/>
            </a:endParaRPr>
          </a:p>
        </p:txBody>
      </p:sp>
      <p:sp>
        <p:nvSpPr>
          <p:cNvPr id="157" name="TextBox 114">
            <a:extLst>
              <a:ext uri="{FF2B5EF4-FFF2-40B4-BE49-F238E27FC236}">
                <a16:creationId xmlns:a16="http://schemas.microsoft.com/office/drawing/2014/main" id="{7103657B-8062-4E8E-996E-423362390C4C}"/>
              </a:ext>
            </a:extLst>
          </p:cNvPr>
          <p:cNvSpPr txBox="1"/>
          <p:nvPr/>
        </p:nvSpPr>
        <p:spPr>
          <a:xfrm>
            <a:off x="4657725" y="2427288"/>
            <a:ext cx="2784475" cy="1261884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/>
          <a:p>
            <a:pPr marL="180975" indent="-180975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sv-SE" sz="1000" b="1" dirty="0">
                <a:solidFill>
                  <a:srgbClr val="000000"/>
                </a:solidFill>
                <a:cs typeface="Arial Narrow" pitchFamily="34" charset="0"/>
              </a:rPr>
              <a:t>Logistik: </a:t>
            </a:r>
            <a:r>
              <a:rPr lang="sv-SE" sz="1000" dirty="0">
                <a:solidFill>
                  <a:srgbClr val="000000"/>
                </a:solidFill>
                <a:cs typeface="Arial Narrow" pitchFamily="34" charset="0"/>
              </a:rPr>
              <a:t>Effektivisering då bara tre materialslag hämtas fastighetsnära (traditionella fordon och lägre hämtningsfrekvens)</a:t>
            </a:r>
          </a:p>
          <a:p>
            <a:pPr marL="180975" indent="-180975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sv-SE" sz="1000" b="1" dirty="0">
                <a:solidFill>
                  <a:srgbClr val="000000"/>
                </a:solidFill>
                <a:cs typeface="Arial Narrow" pitchFamily="34" charset="0"/>
              </a:rPr>
              <a:t>Kärl: </a:t>
            </a:r>
            <a:r>
              <a:rPr lang="sv-SE" sz="1000" dirty="0">
                <a:solidFill>
                  <a:srgbClr val="000000"/>
                </a:solidFill>
                <a:cs typeface="Arial Narrow" pitchFamily="34" charset="0"/>
              </a:rPr>
              <a:t>Kräver bara ett producentspecifikt </a:t>
            </a:r>
            <a:br>
              <a:rPr lang="sv-SE" sz="1000" dirty="0">
                <a:solidFill>
                  <a:srgbClr val="000000"/>
                </a:solidFill>
                <a:cs typeface="Arial Narrow" pitchFamily="34" charset="0"/>
              </a:rPr>
            </a:br>
            <a:r>
              <a:rPr lang="sv-SE" sz="1000" dirty="0">
                <a:solidFill>
                  <a:srgbClr val="000000"/>
                </a:solidFill>
                <a:cs typeface="Arial Narrow" pitchFamily="34" charset="0"/>
              </a:rPr>
              <a:t>2-fackskärl samt ett enfackskärl</a:t>
            </a:r>
          </a:p>
          <a:p>
            <a:pPr marL="180975" indent="-180975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sv-SE" sz="1000" b="1" dirty="0">
                <a:solidFill>
                  <a:srgbClr val="000000"/>
                </a:solidFill>
                <a:cs typeface="Arial Narrow" pitchFamily="34" charset="0"/>
              </a:rPr>
              <a:t>Komplement: </a:t>
            </a:r>
            <a:r>
              <a:rPr lang="sv-SE" sz="1000" dirty="0">
                <a:solidFill>
                  <a:srgbClr val="000000"/>
                </a:solidFill>
                <a:cs typeface="Arial Narrow" pitchFamily="34" charset="0"/>
              </a:rPr>
              <a:t>2,200 singelstationer för glas och returpapper</a:t>
            </a:r>
            <a:endParaRPr lang="sv-SE" sz="1000" b="1" dirty="0">
              <a:solidFill>
                <a:srgbClr val="000000"/>
              </a:solidFill>
              <a:cs typeface="Arial Narrow" pitchFamily="34" charset="0"/>
            </a:endParaRPr>
          </a:p>
        </p:txBody>
      </p:sp>
      <p:sp>
        <p:nvSpPr>
          <p:cNvPr id="158" name="TextBox 117">
            <a:extLst>
              <a:ext uri="{FF2B5EF4-FFF2-40B4-BE49-F238E27FC236}">
                <a16:creationId xmlns:a16="http://schemas.microsoft.com/office/drawing/2014/main" id="{0CA8FFC5-C3D5-4C91-994D-8527BBF67239}"/>
              </a:ext>
            </a:extLst>
          </p:cNvPr>
          <p:cNvSpPr txBox="1"/>
          <p:nvPr/>
        </p:nvSpPr>
        <p:spPr>
          <a:xfrm>
            <a:off x="4657725" y="4703763"/>
            <a:ext cx="2784475" cy="140038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/>
          <a:p>
            <a:pPr marL="190500" indent="-19050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sv-SE" sz="1000" dirty="0">
                <a:cs typeface="Arial Narrow" pitchFamily="34" charset="0"/>
              </a:rPr>
              <a:t>Tre behållare krävs per singelstation</a:t>
            </a:r>
          </a:p>
          <a:p>
            <a:pPr marL="391914" lvl="1" indent="-165696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sv-SE" sz="1000" dirty="0">
                <a:cs typeface="Arial Narrow" pitchFamily="34" charset="0"/>
              </a:rPr>
              <a:t>Detta innebär att stationens storlek maximeras vilket ställer krav på godkännande från intressenter om avtal med markägare och bygglov ska undgås </a:t>
            </a:r>
          </a:p>
          <a:p>
            <a:pPr marL="190500" indent="-19050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sv-SE" sz="1000" dirty="0">
                <a:cs typeface="Arial Narrow" pitchFamily="34" charset="0"/>
              </a:rPr>
              <a:t>Medför minst tre kärl på småhusens tomt-gräns med kan medföra </a:t>
            </a:r>
            <a:r>
              <a:rPr lang="sv-SE" sz="1000" dirty="0">
                <a:solidFill>
                  <a:srgbClr val="000000"/>
                </a:solidFill>
                <a:cs typeface="Arial Narrow" pitchFamily="34" charset="0"/>
              </a:rPr>
              <a:t>fyra total (två stycken producentspecifika kärl och två kärl för insamling av mat- och restavfall) </a:t>
            </a:r>
          </a:p>
        </p:txBody>
      </p:sp>
      <p:cxnSp>
        <p:nvCxnSpPr>
          <p:cNvPr id="159" name="Straight Connector 24">
            <a:extLst>
              <a:ext uri="{FF2B5EF4-FFF2-40B4-BE49-F238E27FC236}">
                <a16:creationId xmlns:a16="http://schemas.microsoft.com/office/drawing/2014/main" id="{16A5DB1F-4842-44AB-9D8C-5CC99C409B8F}"/>
              </a:ext>
            </a:extLst>
          </p:cNvPr>
          <p:cNvCxnSpPr/>
          <p:nvPr/>
        </p:nvCxnSpPr>
        <p:spPr>
          <a:xfrm>
            <a:off x="4648200" y="2325688"/>
            <a:ext cx="2817813" cy="0"/>
          </a:xfrm>
          <a:prstGeom prst="line">
            <a:avLst/>
          </a:prstGeom>
          <a:ln w="952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25">
            <a:extLst>
              <a:ext uri="{FF2B5EF4-FFF2-40B4-BE49-F238E27FC236}">
                <a16:creationId xmlns:a16="http://schemas.microsoft.com/office/drawing/2014/main" id="{B7303EB6-0C6B-4713-B632-CAD3A293D5E9}"/>
              </a:ext>
            </a:extLst>
          </p:cNvPr>
          <p:cNvCxnSpPr/>
          <p:nvPr/>
        </p:nvCxnSpPr>
        <p:spPr>
          <a:xfrm>
            <a:off x="4648200" y="4605338"/>
            <a:ext cx="2817813" cy="0"/>
          </a:xfrm>
          <a:prstGeom prst="line">
            <a:avLst/>
          </a:prstGeom>
          <a:ln w="952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6">
            <a:extLst>
              <a:ext uri="{FF2B5EF4-FFF2-40B4-BE49-F238E27FC236}">
                <a16:creationId xmlns:a16="http://schemas.microsoft.com/office/drawing/2014/main" id="{CD22E932-1155-4DF8-A748-8D5A46535D31}"/>
              </a:ext>
            </a:extLst>
          </p:cNvPr>
          <p:cNvSpPr txBox="1"/>
          <p:nvPr/>
        </p:nvSpPr>
        <p:spPr>
          <a:xfrm>
            <a:off x="1187311" y="2078037"/>
            <a:ext cx="3024188" cy="166688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/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sv-SE" sz="1200" b="1" dirty="0">
                <a:solidFill>
                  <a:schemeClr val="accent2"/>
                </a:solidFill>
                <a:cs typeface="Arial Narrow" pitchFamily="34" charset="0"/>
              </a:rPr>
              <a:t>Konfiguration</a:t>
            </a:r>
          </a:p>
        </p:txBody>
      </p:sp>
      <p:cxnSp>
        <p:nvCxnSpPr>
          <p:cNvPr id="187" name="Straight Connector 24">
            <a:extLst>
              <a:ext uri="{FF2B5EF4-FFF2-40B4-BE49-F238E27FC236}">
                <a16:creationId xmlns:a16="http://schemas.microsoft.com/office/drawing/2014/main" id="{8753218C-F202-404F-A696-770693F7F70C}"/>
              </a:ext>
            </a:extLst>
          </p:cNvPr>
          <p:cNvCxnSpPr/>
          <p:nvPr/>
        </p:nvCxnSpPr>
        <p:spPr>
          <a:xfrm>
            <a:off x="1187311" y="2325688"/>
            <a:ext cx="2817813" cy="0"/>
          </a:xfrm>
          <a:prstGeom prst="line">
            <a:avLst/>
          </a:prstGeom>
          <a:ln w="952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C6D07F74-9970-4F73-AE2F-3D38E8D91B2D}"/>
              </a:ext>
            </a:extLst>
          </p:cNvPr>
          <p:cNvGrpSpPr/>
          <p:nvPr/>
        </p:nvGrpSpPr>
        <p:grpSpPr>
          <a:xfrm>
            <a:off x="1187311" y="3525390"/>
            <a:ext cx="2159684" cy="792059"/>
            <a:chOff x="1187311" y="3440727"/>
            <a:chExt cx="2159684" cy="792059"/>
          </a:xfrm>
        </p:grpSpPr>
        <p:sp>
          <p:nvSpPr>
            <p:cNvPr id="189" name="TextBox 16">
              <a:extLst>
                <a:ext uri="{FF2B5EF4-FFF2-40B4-BE49-F238E27FC236}">
                  <a16:creationId xmlns:a16="http://schemas.microsoft.com/office/drawing/2014/main" id="{19807E7E-2851-4CCF-ADDD-869A7C9FC1D0}"/>
                </a:ext>
              </a:extLst>
            </p:cNvPr>
            <p:cNvSpPr txBox="1"/>
            <p:nvPr/>
          </p:nvSpPr>
          <p:spPr>
            <a:xfrm>
              <a:off x="1187311" y="3657244"/>
              <a:ext cx="2159684" cy="575542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228600" indent="-228600" fontAlgn="base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lang="sv-SE" sz="1200" dirty="0">
                  <a:solidFill>
                    <a:srgbClr val="000000"/>
                  </a:solidFill>
                  <a:cs typeface="Arial Narrow" pitchFamily="34" charset="0"/>
                </a:rPr>
                <a:t>FNI: Papp, plast, metall</a:t>
              </a:r>
            </a:p>
            <a:p>
              <a:pPr marL="228600" indent="-228600" fontAlgn="base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lang="sv-SE" sz="1200" dirty="0">
                  <a:solidFill>
                    <a:srgbClr val="000000"/>
                  </a:solidFill>
                  <a:cs typeface="Arial Narrow" pitchFamily="34" charset="0"/>
                </a:rPr>
                <a:t>Singelstationer (2,200 stycken): Returpapper, glas</a:t>
              </a:r>
            </a:p>
          </p:txBody>
        </p:sp>
        <p:sp>
          <p:nvSpPr>
            <p:cNvPr id="190" name="TextBox 16">
              <a:extLst>
                <a:ext uri="{FF2B5EF4-FFF2-40B4-BE49-F238E27FC236}">
                  <a16:creationId xmlns:a16="http://schemas.microsoft.com/office/drawing/2014/main" id="{5E891933-0131-41D0-8C64-5A92CC9AF3B9}"/>
                </a:ext>
              </a:extLst>
            </p:cNvPr>
            <p:cNvSpPr txBox="1"/>
            <p:nvPr/>
          </p:nvSpPr>
          <p:spPr>
            <a:xfrm>
              <a:off x="1187311" y="3440727"/>
              <a:ext cx="916333" cy="166199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fontAlgn="base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r>
                <a:rPr lang="sv-SE" sz="1200" b="1" dirty="0">
                  <a:solidFill>
                    <a:srgbClr val="000000"/>
                  </a:solidFill>
                  <a:cs typeface="Arial Narrow" pitchFamily="34" charset="0"/>
                </a:rPr>
                <a:t>Per fraktion</a:t>
              </a:r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DC0DB36B-2D79-45F0-BA8C-01FFB0E53DC3}"/>
              </a:ext>
            </a:extLst>
          </p:cNvPr>
          <p:cNvGrpSpPr/>
          <p:nvPr/>
        </p:nvGrpSpPr>
        <p:grpSpPr>
          <a:xfrm>
            <a:off x="1187311" y="4505872"/>
            <a:ext cx="2619509" cy="625841"/>
            <a:chOff x="1187311" y="4362922"/>
            <a:chExt cx="2619509" cy="625841"/>
          </a:xfrm>
        </p:grpSpPr>
        <p:sp>
          <p:nvSpPr>
            <p:cNvPr id="192" name="TextBox 16">
              <a:extLst>
                <a:ext uri="{FF2B5EF4-FFF2-40B4-BE49-F238E27FC236}">
                  <a16:creationId xmlns:a16="http://schemas.microsoft.com/office/drawing/2014/main" id="{C977A636-64F4-4D74-8F8E-B14259D01BDB}"/>
                </a:ext>
              </a:extLst>
            </p:cNvPr>
            <p:cNvSpPr txBox="1"/>
            <p:nvPr/>
          </p:nvSpPr>
          <p:spPr>
            <a:xfrm>
              <a:off x="1187311" y="4579420"/>
              <a:ext cx="2619509" cy="409343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228600" indent="-228600" fontAlgn="base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lang="sv-SE" sz="1200" dirty="0">
                  <a:solidFill>
                    <a:srgbClr val="000000"/>
                  </a:solidFill>
                  <a:cs typeface="Arial Narrow" pitchFamily="34" charset="0"/>
                </a:rPr>
                <a:t>1 stycken 2-fack 240 L kärl </a:t>
              </a:r>
            </a:p>
            <a:p>
              <a:pPr marL="228600" indent="-228600" fontAlgn="base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lang="sv-SE" sz="1200" dirty="0">
                  <a:solidFill>
                    <a:srgbClr val="000000"/>
                  </a:solidFill>
                  <a:cs typeface="Arial Narrow" pitchFamily="34" charset="0"/>
                </a:rPr>
                <a:t>1 stycken 240 L kärl </a:t>
              </a:r>
            </a:p>
          </p:txBody>
        </p:sp>
        <p:sp>
          <p:nvSpPr>
            <p:cNvPr id="193" name="TextBox 16">
              <a:extLst>
                <a:ext uri="{FF2B5EF4-FFF2-40B4-BE49-F238E27FC236}">
                  <a16:creationId xmlns:a16="http://schemas.microsoft.com/office/drawing/2014/main" id="{D7B56A18-5233-445C-B162-D2BFC2136D29}"/>
                </a:ext>
              </a:extLst>
            </p:cNvPr>
            <p:cNvSpPr txBox="1"/>
            <p:nvPr/>
          </p:nvSpPr>
          <p:spPr>
            <a:xfrm>
              <a:off x="1187311" y="4362922"/>
              <a:ext cx="408785" cy="166199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fontAlgn="base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r>
                <a:rPr lang="sv-SE" sz="1200" b="1" dirty="0">
                  <a:solidFill>
                    <a:srgbClr val="000000"/>
                  </a:solidFill>
                  <a:cs typeface="Arial Narrow" pitchFamily="34" charset="0"/>
                </a:rPr>
                <a:t>Kärl</a:t>
              </a:r>
            </a:p>
          </p:txBody>
        </p: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078CED51-1EBB-4FCD-B4D6-8540B0FEEF5B}"/>
              </a:ext>
            </a:extLst>
          </p:cNvPr>
          <p:cNvGrpSpPr/>
          <p:nvPr/>
        </p:nvGrpSpPr>
        <p:grpSpPr>
          <a:xfrm>
            <a:off x="1187311" y="5320137"/>
            <a:ext cx="2642137" cy="544094"/>
            <a:chOff x="1187311" y="5149315"/>
            <a:chExt cx="2642137" cy="544094"/>
          </a:xfrm>
        </p:grpSpPr>
        <p:sp>
          <p:nvSpPr>
            <p:cNvPr id="195" name="TextBox 16">
              <a:extLst>
                <a:ext uri="{FF2B5EF4-FFF2-40B4-BE49-F238E27FC236}">
                  <a16:creationId xmlns:a16="http://schemas.microsoft.com/office/drawing/2014/main" id="{9ED26F86-F15D-4326-9859-2511C72379EE}"/>
                </a:ext>
              </a:extLst>
            </p:cNvPr>
            <p:cNvSpPr txBox="1"/>
            <p:nvPr/>
          </p:nvSpPr>
          <p:spPr>
            <a:xfrm>
              <a:off x="1187311" y="5361010"/>
              <a:ext cx="2642137" cy="332399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228600" indent="-228600" fontAlgn="base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lang="sv-SE" sz="1200" dirty="0">
                  <a:solidFill>
                    <a:srgbClr val="000000"/>
                  </a:solidFill>
                  <a:cs typeface="Arial Narrow" pitchFamily="34" charset="0"/>
                </a:rPr>
                <a:t>2-facksfordon för insamling av producentmaterial</a:t>
              </a:r>
              <a:endParaRPr lang="sv-SE" sz="1200" baseline="30000" dirty="0">
                <a:solidFill>
                  <a:srgbClr val="000000"/>
                </a:solidFill>
                <a:cs typeface="Arial Narrow" pitchFamily="34" charset="0"/>
              </a:endParaRPr>
            </a:p>
          </p:txBody>
        </p:sp>
        <p:sp>
          <p:nvSpPr>
            <p:cNvPr id="196" name="TextBox 16">
              <a:extLst>
                <a:ext uri="{FF2B5EF4-FFF2-40B4-BE49-F238E27FC236}">
                  <a16:creationId xmlns:a16="http://schemas.microsoft.com/office/drawing/2014/main" id="{37B7F383-23CE-40BA-BED2-F2FD34B87395}"/>
                </a:ext>
              </a:extLst>
            </p:cNvPr>
            <p:cNvSpPr txBox="1"/>
            <p:nvPr/>
          </p:nvSpPr>
          <p:spPr>
            <a:xfrm>
              <a:off x="1187311" y="5149315"/>
              <a:ext cx="775342" cy="166199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fontAlgn="base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r>
                <a:rPr lang="sv-SE" sz="1200" b="1" dirty="0">
                  <a:solidFill>
                    <a:srgbClr val="000000"/>
                  </a:solidFill>
                  <a:cs typeface="Arial Narrow" pitchFamily="34" charset="0"/>
                </a:rPr>
                <a:t>Fordon</a:t>
              </a: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7089F27-D9B2-41FF-B989-39649569E284}"/>
              </a:ext>
            </a:extLst>
          </p:cNvPr>
          <p:cNvGrpSpPr/>
          <p:nvPr/>
        </p:nvGrpSpPr>
        <p:grpSpPr>
          <a:xfrm>
            <a:off x="1187311" y="2944838"/>
            <a:ext cx="2644250" cy="392129"/>
            <a:chOff x="1187311" y="2901611"/>
            <a:chExt cx="2644250" cy="392129"/>
          </a:xfrm>
        </p:grpSpPr>
        <p:sp>
          <p:nvSpPr>
            <p:cNvPr id="198" name="TextBox 16">
              <a:extLst>
                <a:ext uri="{FF2B5EF4-FFF2-40B4-BE49-F238E27FC236}">
                  <a16:creationId xmlns:a16="http://schemas.microsoft.com/office/drawing/2014/main" id="{BC38CBD5-63C3-4703-9D0E-ECC4BFCEC1B3}"/>
                </a:ext>
              </a:extLst>
            </p:cNvPr>
            <p:cNvSpPr txBox="1"/>
            <p:nvPr/>
          </p:nvSpPr>
          <p:spPr>
            <a:xfrm>
              <a:off x="1187311" y="3127541"/>
              <a:ext cx="2644250" cy="166199"/>
            </a:xfrm>
            <a:prstGeom prst="rect">
              <a:avLst/>
            </a:prstGeom>
            <a:noFill/>
            <a:ln w="9525"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marL="228600" indent="-228600" fontAlgn="base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lang="sv-SE" sz="1200" dirty="0">
                  <a:solidFill>
                    <a:srgbClr val="000000"/>
                  </a:solidFill>
                  <a:cs typeface="Arial Narrow" pitchFamily="34" charset="0"/>
                </a:rPr>
                <a:t>Inga fraktioner blandas</a:t>
              </a:r>
            </a:p>
          </p:txBody>
        </p:sp>
        <p:sp>
          <p:nvSpPr>
            <p:cNvPr id="199" name="TextBox 16">
              <a:extLst>
                <a:ext uri="{FF2B5EF4-FFF2-40B4-BE49-F238E27FC236}">
                  <a16:creationId xmlns:a16="http://schemas.microsoft.com/office/drawing/2014/main" id="{D15174E5-403C-476D-A286-36E2FBFBB180}"/>
                </a:ext>
              </a:extLst>
            </p:cNvPr>
            <p:cNvSpPr txBox="1"/>
            <p:nvPr/>
          </p:nvSpPr>
          <p:spPr>
            <a:xfrm>
              <a:off x="1187311" y="2901611"/>
              <a:ext cx="775343" cy="166199"/>
            </a:xfrm>
            <a:prstGeom prst="rect">
              <a:avLst/>
            </a:prstGeom>
            <a:noFill/>
            <a:ln w="9525"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fontAlgn="base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r>
                <a:rPr lang="sv-SE" sz="1200" b="1" dirty="0">
                  <a:solidFill>
                    <a:srgbClr val="000000"/>
                  </a:solidFill>
                  <a:cs typeface="Arial Narrow" pitchFamily="34" charset="0"/>
                </a:rPr>
                <a:t>Blandning</a:t>
              </a:r>
            </a:p>
          </p:txBody>
        </p:sp>
      </p:grpSp>
      <p:sp>
        <p:nvSpPr>
          <p:cNvPr id="200" name="TextBox 16">
            <a:extLst>
              <a:ext uri="{FF2B5EF4-FFF2-40B4-BE49-F238E27FC236}">
                <a16:creationId xmlns:a16="http://schemas.microsoft.com/office/drawing/2014/main" id="{85C09579-1888-438B-B01C-1C1887F6DEF7}"/>
              </a:ext>
            </a:extLst>
          </p:cNvPr>
          <p:cNvSpPr txBox="1"/>
          <p:nvPr/>
        </p:nvSpPr>
        <p:spPr>
          <a:xfrm>
            <a:off x="1187311" y="2424016"/>
            <a:ext cx="2336435" cy="332399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0" tIns="0" rIns="0" bIns="0">
            <a:spAutoFit/>
          </a:bodyPr>
          <a:lstStyle/>
          <a:p>
            <a:pPr marL="228600" indent="-22860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sv-SE" sz="1200" dirty="0">
                <a:solidFill>
                  <a:srgbClr val="000000"/>
                </a:solidFill>
                <a:cs typeface="Arial Narrow" pitchFamily="34" charset="0"/>
              </a:rPr>
              <a:t>Insamling sker i ett producent-specifikt system</a:t>
            </a:r>
            <a:endParaRPr lang="sv-SE" sz="1200" baseline="30000" dirty="0">
              <a:solidFill>
                <a:srgbClr val="000000"/>
              </a:solidFill>
              <a:cs typeface="Arial Narrow" pitchFamily="34" charset="0"/>
            </a:endParaRPr>
          </a:p>
        </p:txBody>
      </p:sp>
      <p:sp>
        <p:nvSpPr>
          <p:cNvPr id="130" name="RbLeanShape Left U-Shape 12">
            <a:extLst>
              <a:ext uri="{FF2B5EF4-FFF2-40B4-BE49-F238E27FC236}">
                <a16:creationId xmlns:a16="http://schemas.microsoft.com/office/drawing/2014/main" id="{C226A5CF-E1CE-4EB9-A82C-60D812A5E730}"/>
              </a:ext>
            </a:extLst>
          </p:cNvPr>
          <p:cNvSpPr/>
          <p:nvPr/>
        </p:nvSpPr>
        <p:spPr>
          <a:xfrm flipH="1">
            <a:off x="4260850" y="1979613"/>
            <a:ext cx="6189663" cy="4275138"/>
          </a:xfrm>
          <a:custGeom>
            <a:avLst/>
            <a:gdLst>
              <a:gd name="connsiteX0" fmla="*/ 0 w 1270000"/>
              <a:gd name="connsiteY0" fmla="*/ 0 h 3175000"/>
              <a:gd name="connsiteX1" fmla="*/ 1270000 w 1270000"/>
              <a:gd name="connsiteY1" fmla="*/ 0 h 3175000"/>
              <a:gd name="connsiteX2" fmla="*/ 1270000 w 1270000"/>
              <a:gd name="connsiteY2" fmla="*/ 3175000 h 3175000"/>
              <a:gd name="connsiteX3" fmla="*/ 0 w 1270000"/>
              <a:gd name="connsiteY3" fmla="*/ 3175000 h 3175000"/>
              <a:gd name="connsiteX0" fmla="*/ 0 w 1270000"/>
              <a:gd name="connsiteY0" fmla="*/ 0 h 3175000"/>
              <a:gd name="connsiteX1" fmla="*/ 1270000 w 1270000"/>
              <a:gd name="connsiteY1" fmla="*/ 0 h 3175000"/>
              <a:gd name="connsiteX2" fmla="*/ 1270000 w 1270000"/>
              <a:gd name="connsiteY2" fmla="*/ 3175000 h 317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0000" h="3175000">
                <a:moveTo>
                  <a:pt x="0" y="0"/>
                </a:moveTo>
                <a:lnTo>
                  <a:pt x="1270000" y="0"/>
                </a:lnTo>
                <a:lnTo>
                  <a:pt x="1270000" y="3175000"/>
                </a:lnTo>
              </a:path>
            </a:pathLst>
          </a:custGeom>
          <a:ln w="9525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90000" rIns="0" bIns="0"/>
          <a:lstStyle/>
          <a:p>
            <a:pPr fontAlgn="ctr">
              <a:spcBef>
                <a:spcPct val="0"/>
              </a:spcBef>
              <a:spcAft>
                <a:spcPct val="0"/>
              </a:spcAft>
              <a:defRPr/>
            </a:pPr>
            <a:endParaRPr lang="sv-SE" sz="1000" b="1" dirty="0">
              <a:solidFill>
                <a:srgbClr val="000000"/>
              </a:solidFill>
            </a:endParaRPr>
          </a:p>
        </p:txBody>
      </p:sp>
      <p:grpSp>
        <p:nvGrpSpPr>
          <p:cNvPr id="183" name="Group 478">
            <a:extLst>
              <a:ext uri="{FF2B5EF4-FFF2-40B4-BE49-F238E27FC236}">
                <a16:creationId xmlns:a16="http://schemas.microsoft.com/office/drawing/2014/main" id="{A1470165-5751-4726-AEAC-817EC94D3131}"/>
              </a:ext>
            </a:extLst>
          </p:cNvPr>
          <p:cNvGrpSpPr/>
          <p:nvPr/>
        </p:nvGrpSpPr>
        <p:grpSpPr>
          <a:xfrm>
            <a:off x="4068763" y="3913188"/>
            <a:ext cx="312738" cy="312820"/>
            <a:chOff x="1671952" y="5186811"/>
            <a:chExt cx="312820" cy="312820"/>
          </a:xfrm>
          <a:solidFill>
            <a:schemeClr val="accent3"/>
          </a:solidFill>
        </p:grpSpPr>
        <p:sp>
          <p:nvSpPr>
            <p:cNvPr id="184" name="Oval 550">
              <a:extLst>
                <a:ext uri="{FF2B5EF4-FFF2-40B4-BE49-F238E27FC236}">
                  <a16:creationId xmlns:a16="http://schemas.microsoft.com/office/drawing/2014/main" id="{809CE510-8F0B-41F5-A6FA-91F70AC1A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1952" y="5186811"/>
              <a:ext cx="312820" cy="312820"/>
            </a:xfrm>
            <a:prstGeom prst="ellipse">
              <a:avLst/>
            </a:prstGeom>
            <a:solidFill>
              <a:schemeClr val="accent3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hangingPunct="0">
                <a:defRPr/>
              </a:pPr>
              <a:endParaRPr lang="sv-SE" sz="1300" b="1" dirty="0">
                <a:solidFill>
                  <a:srgbClr val="000000"/>
                </a:solidFill>
                <a:latin typeface="Arial Narrow"/>
                <a:cs typeface="Arial" charset="0"/>
              </a:endParaRPr>
            </a:p>
          </p:txBody>
        </p:sp>
        <p:sp>
          <p:nvSpPr>
            <p:cNvPr id="185" name="Freeform 551">
              <a:extLst>
                <a:ext uri="{FF2B5EF4-FFF2-40B4-BE49-F238E27FC236}">
                  <a16:creationId xmlns:a16="http://schemas.microsoft.com/office/drawing/2014/main" id="{6946A139-ACB9-4EB6-9781-880762150F18}"/>
                </a:ext>
              </a:extLst>
            </p:cNvPr>
            <p:cNvSpPr>
              <a:spLocks/>
            </p:cNvSpPr>
            <p:nvPr>
              <p:custDataLst>
                <p:tags r:id="rId26"/>
              </p:custDataLst>
            </p:nvPr>
          </p:nvSpPr>
          <p:spPr bwMode="auto">
            <a:xfrm rot="18900000">
              <a:off x="1683259" y="5230154"/>
              <a:ext cx="229903" cy="226135"/>
            </a:xfrm>
            <a:custGeom>
              <a:avLst/>
              <a:gdLst>
                <a:gd name="T0" fmla="*/ 0 w 717"/>
                <a:gd name="T1" fmla="*/ 0 h 700"/>
                <a:gd name="T2" fmla="*/ 0 w 717"/>
                <a:gd name="T3" fmla="*/ 0 h 700"/>
                <a:gd name="T4" fmla="*/ 0 w 717"/>
                <a:gd name="T5" fmla="*/ 0 h 700"/>
                <a:gd name="T6" fmla="*/ 0 w 717"/>
                <a:gd name="T7" fmla="*/ 0 h 700"/>
                <a:gd name="T8" fmla="*/ 0 w 717"/>
                <a:gd name="T9" fmla="*/ 0 h 700"/>
                <a:gd name="T10" fmla="*/ 0 w 717"/>
                <a:gd name="T11" fmla="*/ 0 h 700"/>
                <a:gd name="T12" fmla="*/ 0 w 717"/>
                <a:gd name="T13" fmla="*/ 0 h 700"/>
                <a:gd name="T14" fmla="*/ 0 w 717"/>
                <a:gd name="T15" fmla="*/ 0 h 700"/>
                <a:gd name="T16" fmla="*/ 0 w 717"/>
                <a:gd name="T17" fmla="*/ 0 h 700"/>
                <a:gd name="T18" fmla="*/ 0 w 717"/>
                <a:gd name="T19" fmla="*/ 0 h 7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17"/>
                <a:gd name="T31" fmla="*/ 0 h 700"/>
                <a:gd name="T32" fmla="*/ 717 w 717"/>
                <a:gd name="T33" fmla="*/ 700 h 7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17" h="700">
                  <a:moveTo>
                    <a:pt x="717" y="124"/>
                  </a:moveTo>
                  <a:lnTo>
                    <a:pt x="717" y="700"/>
                  </a:lnTo>
                  <a:lnTo>
                    <a:pt x="140" y="700"/>
                  </a:lnTo>
                  <a:lnTo>
                    <a:pt x="140" y="528"/>
                  </a:lnTo>
                  <a:lnTo>
                    <a:pt x="408" y="528"/>
                  </a:lnTo>
                  <a:lnTo>
                    <a:pt x="0" y="120"/>
                  </a:lnTo>
                  <a:lnTo>
                    <a:pt x="120" y="0"/>
                  </a:lnTo>
                  <a:lnTo>
                    <a:pt x="528" y="408"/>
                  </a:lnTo>
                  <a:lnTo>
                    <a:pt x="528" y="124"/>
                  </a:lnTo>
                  <a:lnTo>
                    <a:pt x="717" y="12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sv-SE" sz="1300" b="1" dirty="0">
                <a:solidFill>
                  <a:srgbClr val="000000"/>
                </a:solidFill>
                <a:latin typeface="Arial Narrow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4477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9FFCC40A-8D3A-46EE-863B-D456145565B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think-cell Slide" r:id="rId26" imgW="359" imgH="360" progId="TCLayout.ActiveDocument.1">
                  <p:embed/>
                </p:oleObj>
              </mc:Choice>
              <mc:Fallback>
                <p:oleObj name="think-cell Slide" r:id="rId26" imgW="359" imgH="360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9FFCC40A-8D3A-46EE-863B-D456145565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>
            <a:extLst>
              <a:ext uri="{FF2B5EF4-FFF2-40B4-BE49-F238E27FC236}">
                <a16:creationId xmlns:a16="http://schemas.microsoft.com/office/drawing/2014/main" id="{2CF2B17C-E8D0-4DC8-BADC-4C14E1CF646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E796F404-AC3C-480B-8AEE-CF13E28AA65A}"/>
              </a:ext>
            </a:extLst>
          </p:cNvPr>
          <p:cNvGrpSpPr/>
          <p:nvPr/>
        </p:nvGrpSpPr>
        <p:grpSpPr>
          <a:xfrm>
            <a:off x="1835149" y="4933950"/>
            <a:ext cx="7726364" cy="683932"/>
            <a:chOff x="-2466368" y="4933950"/>
            <a:chExt cx="7069792" cy="683932"/>
          </a:xfrm>
        </p:grpSpPr>
        <p:sp>
          <p:nvSpPr>
            <p:cNvPr id="164" name="Rectangle 3">
              <a:extLst>
                <a:ext uri="{FF2B5EF4-FFF2-40B4-BE49-F238E27FC236}">
                  <a16:creationId xmlns:a16="http://schemas.microsoft.com/office/drawing/2014/main" id="{51F75242-B7F9-432F-9A15-602E9FDAF2CC}"/>
                </a:ext>
              </a:extLst>
            </p:cNvPr>
            <p:cNvSpPr/>
            <p:nvPr/>
          </p:nvSpPr>
          <p:spPr>
            <a:xfrm>
              <a:off x="-2466368" y="4933950"/>
              <a:ext cx="7069792" cy="683932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+mn-ea"/>
                <a:cs typeface="+mn-cs"/>
              </a:endParaRPr>
            </a:p>
          </p:txBody>
        </p:sp>
        <p:cxnSp>
          <p:nvCxnSpPr>
            <p:cNvPr id="165" name="Straight Connector 8">
              <a:extLst>
                <a:ext uri="{FF2B5EF4-FFF2-40B4-BE49-F238E27FC236}">
                  <a16:creationId xmlns:a16="http://schemas.microsoft.com/office/drawing/2014/main" id="{021508F6-A75A-4236-AA2D-3F637171EF77}"/>
                </a:ext>
              </a:extLst>
            </p:cNvPr>
            <p:cNvCxnSpPr/>
            <p:nvPr/>
          </p:nvCxnSpPr>
          <p:spPr>
            <a:xfrm flipH="1">
              <a:off x="-2466368" y="4933950"/>
              <a:ext cx="7069792" cy="0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46">
              <a:extLst>
                <a:ext uri="{FF2B5EF4-FFF2-40B4-BE49-F238E27FC236}">
                  <a16:creationId xmlns:a16="http://schemas.microsoft.com/office/drawing/2014/main" id="{878C27EA-098F-4DB7-9296-4BF1725C3266}"/>
                </a:ext>
              </a:extLst>
            </p:cNvPr>
            <p:cNvCxnSpPr/>
            <p:nvPr/>
          </p:nvCxnSpPr>
          <p:spPr>
            <a:xfrm flipH="1">
              <a:off x="-2466368" y="5617882"/>
              <a:ext cx="7069792" cy="0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D8433862-F3F1-4D92-8232-A09DCB133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680" y="904875"/>
            <a:ext cx="9588639" cy="574675"/>
          </a:xfrm>
        </p:spPr>
        <p:txBody>
          <a:bodyPr/>
          <a:lstStyle/>
          <a:p>
            <a:r>
              <a:rPr lang="sv-SE" spc="-20" dirty="0"/>
              <a:t>Påverkan på ÅVS-systemet (papper)</a:t>
            </a:r>
            <a:endParaRPr lang="sv-SE" dirty="0"/>
          </a:p>
        </p:txBody>
      </p:sp>
      <p:sp>
        <p:nvSpPr>
          <p:cNvPr id="7" name="Source">
            <a:extLst>
              <a:ext uri="{FF2B5EF4-FFF2-40B4-BE49-F238E27FC236}">
                <a16:creationId xmlns:a16="http://schemas.microsoft.com/office/drawing/2014/main" id="{6023FDE7-AF66-4934-A867-B06226EF0305}"/>
              </a:ext>
            </a:extLst>
          </p:cNvPr>
          <p:cNvSpPr txBox="1"/>
          <p:nvPr/>
        </p:nvSpPr>
        <p:spPr>
          <a:xfrm>
            <a:off x="1187311" y="6628825"/>
            <a:ext cx="493725" cy="124650"/>
          </a:xfrm>
          <a:prstGeom prst="rect">
            <a:avLst/>
          </a:prstGeom>
          <a:noFill/>
          <a:ln w="9525">
            <a:noFill/>
          </a:ln>
        </p:spPr>
        <p:txBody>
          <a:bodyPr vert="horz" wrap="none" lIns="0" tIns="0" rIns="0" bIns="0" rtlCol="0" anchor="b" anchorCtr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Källa: FTI</a:t>
            </a:r>
          </a:p>
        </p:txBody>
      </p:sp>
      <p:sp>
        <p:nvSpPr>
          <p:cNvPr id="93" name="Notes">
            <a:extLst>
              <a:ext uri="{FF2B5EF4-FFF2-40B4-BE49-F238E27FC236}">
                <a16:creationId xmlns:a16="http://schemas.microsoft.com/office/drawing/2014/main" id="{198B1B41-2807-4E98-9E25-14D79FA823C3}"/>
              </a:ext>
            </a:extLst>
          </p:cNvPr>
          <p:cNvSpPr txBox="1"/>
          <p:nvPr/>
        </p:nvSpPr>
        <p:spPr>
          <a:xfrm>
            <a:off x="1187311" y="6409238"/>
            <a:ext cx="8535798" cy="1384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 anchor="b" anchorCtr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1) Beräknad som skillnaden i ÅVS volymer ett år innan FNI utbyggnad och ett år efter </a:t>
            </a:r>
          </a:p>
        </p:txBody>
      </p:sp>
      <p:graphicFrame>
        <p:nvGraphicFramePr>
          <p:cNvPr id="43" name="Chart 42"/>
          <p:cNvGraphicFramePr/>
          <p:nvPr>
            <p:custDataLst>
              <p:tags r:id="rId4"/>
            </p:custDataLst>
            <p:extLst/>
          </p:nvPr>
        </p:nvGraphicFramePr>
        <p:xfrm>
          <a:off x="1431925" y="2711450"/>
          <a:ext cx="8385175" cy="3567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8"/>
          </a:graphicData>
        </a:graphic>
      </p:graphicFrame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EAD3212D-98E6-4481-B742-2E7AE67C8275}"/>
              </a:ext>
            </a:extLst>
          </p:cNvPr>
          <p:cNvCxnSpPr/>
          <p:nvPr>
            <p:custDataLst>
              <p:tags r:id="rId5"/>
            </p:custDataLst>
          </p:nvPr>
        </p:nvCxnSpPr>
        <p:spPr bwMode="auto">
          <a:xfrm flipH="1" flipV="1">
            <a:off x="9218613" y="5548313"/>
            <a:ext cx="55563" cy="33337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AE2A919A-BED7-42E8-96BB-9CD98E5805C7}"/>
              </a:ext>
            </a:extLst>
          </p:cNvPr>
          <p:cNvCxnSpPr/>
          <p:nvPr>
            <p:custDataLst>
              <p:tags r:id="rId6"/>
            </p:custDataLst>
          </p:nvPr>
        </p:nvCxnSpPr>
        <p:spPr bwMode="auto">
          <a:xfrm flipV="1">
            <a:off x="8816975" y="5435601"/>
            <a:ext cx="44450" cy="11113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84C2FFA0-A866-4CF5-A5F3-946194F2D5B4}"/>
              </a:ext>
            </a:extLst>
          </p:cNvPr>
          <p:cNvCxnSpPr/>
          <p:nvPr>
            <p:custDataLst>
              <p:tags r:id="rId7"/>
            </p:custDataLst>
          </p:nvPr>
        </p:nvCxnSpPr>
        <p:spPr bwMode="auto">
          <a:xfrm flipH="1" flipV="1">
            <a:off x="9113838" y="4545013"/>
            <a:ext cx="33338" cy="55562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 Placeholder">
            <a:extLst>
              <a:ext uri="{FF2B5EF4-FFF2-40B4-BE49-F238E27FC236}">
                <a16:creationId xmlns:a16="http://schemas.microsoft.com/office/drawing/2014/main" id="{003C3101-8803-466E-A5B4-6CA74E605A9B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9786938" y="5848350"/>
            <a:ext cx="792163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9CACA809-9808-44C9-94CC-49E00ED19B71}" type="datetime'A''ndel'''' ''hush''''å''''ll ''&#10;me''d'''' FNI'' [%'']'''''''">
              <a:rPr kumimoji="0" lang="sv-SE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Andel hushåll 
med FNI [%]</a:t>
            </a:fld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128" name="Text Placeholder">
            <a:extLst>
              <a:ext uri="{FF2B5EF4-FFF2-40B4-BE49-F238E27FC236}">
                <a16:creationId xmlns:a16="http://schemas.microsoft.com/office/drawing/2014/main" id="{27342BFB-E9D1-4F8D-B569-9B898B1BE62F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1190624" y="2222500"/>
            <a:ext cx="12890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6664BDC4-488E-424F-AE2B-BBF926B4EC13}" type="thinkcell&lt;?xml version=&quot;1.0&quot; encoding=&quot;UTF-16&quot; standalone=&quot;yes&quot;?&gt;&lt;root reqver=&quot;24162&quot;&gt;&lt;version val=&quot;27086&quot;/&gt;&lt;PersistentType&gt;&lt;m_guid val=&quot;13d2dc2e-084a-43fb-bdc4-23c7d0555314&quot;/&gt;&lt;m_prec&gt;&lt;m_yearfmt&gt;&lt;begin val=&quot;0&quot;/&gt;&lt;end val=&quot;4&quot;/&gt;&lt;/m_yearfmt&gt;&lt;/m_prec&gt;&lt;/PersistentType&gt;&lt;/root&gt;">
              <a:rPr kumimoji="0" lang="sv-SE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Förändring volymer i 
ÅVS systemet vid 
utbyggnad av FNI [%]</a:t>
            </a:fld>
            <a:r>
              <a:rPr lang="sv-SE" altLang="en-US" sz="1000" baseline="30000" dirty="0">
                <a:solidFill>
                  <a:srgbClr val="000000"/>
                </a:solidFill>
                <a:latin typeface="Arial"/>
              </a:rPr>
              <a:t>1</a:t>
            </a:r>
            <a:r>
              <a:rPr kumimoji="0" lang="sv-SE" altLang="en-US" sz="1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)</a:t>
            </a:r>
            <a:endParaRPr kumimoji="0" lang="sv-SE" sz="10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129" name="Text Placeholder">
            <a:extLst>
              <a:ext uri="{FF2B5EF4-FFF2-40B4-BE49-F238E27FC236}">
                <a16:creationId xmlns:a16="http://schemas.microsoft.com/office/drawing/2014/main" id="{E7CCBD41-1FD1-43CF-A65F-60B98F6FC67C}"/>
              </a:ext>
            </a:extLst>
          </p:cNvPr>
          <p:cNvSpPr>
            <a:spLocks noGrp="1"/>
          </p:cNvSpPr>
          <p:nvPr>
            <p:custDataLst>
              <p:tags r:id="rId10"/>
            </p:custDataLst>
          </p:nvPr>
        </p:nvSpPr>
        <p:spPr bwMode="gray">
          <a:xfrm>
            <a:off x="8848725" y="4152900"/>
            <a:ext cx="431800" cy="13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4"/>
                </a:solidFill>
              </a14:hiddenFill>
            </a:ext>
          </a:extLst>
        </p:spPr>
        <p:txBody>
          <a:bodyPr vert="horz" wrap="none" lIns="19050" tIns="0" rIns="1905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4235760D-5A15-4E74-981C-044657952BC7}" type="datetime'''''''''''''''''Ö''''''''''''r''e''''''b''''''''''r''''o'''''">
              <a:rPr kumimoji="0" lang="sv-SE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B1B1D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Örebro</a:t>
            </a:fld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rgbClr val="1B1B1D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131" name="Text Placeholder">
            <a:extLst>
              <a:ext uri="{FF2B5EF4-FFF2-40B4-BE49-F238E27FC236}">
                <a16:creationId xmlns:a16="http://schemas.microsoft.com/office/drawing/2014/main" id="{C840ED95-E0A8-45A5-9EB5-A0BD004C2B01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gray">
          <a:xfrm>
            <a:off x="8323263" y="4964113"/>
            <a:ext cx="657225" cy="13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9050" tIns="0" rIns="1905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B0F6B752-CC38-478C-B4C0-1D92C28F0677}" type="datetime'''N''''o''''''''''''''''''''''rr''k''öp''''''''''''i''n''g'''">
              <a:rPr kumimoji="0" lang="sv-SE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Norrköping</a:t>
            </a:fld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132" name="Text Placeholder">
            <a:extLst>
              <a:ext uri="{FF2B5EF4-FFF2-40B4-BE49-F238E27FC236}">
                <a16:creationId xmlns:a16="http://schemas.microsoft.com/office/drawing/2014/main" id="{B276234C-0B2D-4203-969A-4DFA6B8574C8}"/>
              </a:ext>
            </a:extLst>
          </p:cNvPr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5041900" y="3446463"/>
            <a:ext cx="606425" cy="13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19050" tIns="0" rIns="1905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719A331D-6B01-410A-90A9-24B5EA6983E1}" type="datetime'''''''''''''''S''ö''d''''''''''''er''''''täl''je'''''">
              <a:rPr kumimoji="0" lang="sv-SE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B1B1D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Södertälje</a:t>
            </a:fld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rgbClr val="1B1B1D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130" name="Text Placeholder">
            <a:extLst>
              <a:ext uri="{FF2B5EF4-FFF2-40B4-BE49-F238E27FC236}">
                <a16:creationId xmlns:a16="http://schemas.microsoft.com/office/drawing/2014/main" id="{22DC8259-A4F3-4AA9-BA9F-6569799ECD80}"/>
              </a:ext>
            </a:extLst>
          </p:cNvPr>
          <p:cNvSpPr>
            <a:spLocks noGrp="1"/>
          </p:cNvSpPr>
          <p:nvPr>
            <p:custDataLst>
              <p:tags r:id="rId13"/>
            </p:custDataLst>
          </p:nvPr>
        </p:nvSpPr>
        <p:spPr bwMode="gray">
          <a:xfrm>
            <a:off x="7753350" y="4446588"/>
            <a:ext cx="698500" cy="13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9050" tIns="0" rIns="1905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D3DBF32E-9A6F-4170-8110-5AED6FC431CA}" type="datetime'K''''''risti''''''''''''''''''a''nst''''''''''''''a''''''''d'">
              <a:rPr kumimoji="0" lang="sv-SE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Kristianstad</a:t>
            </a:fld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126" name="Text Placeholder">
            <a:extLst>
              <a:ext uri="{FF2B5EF4-FFF2-40B4-BE49-F238E27FC236}">
                <a16:creationId xmlns:a16="http://schemas.microsoft.com/office/drawing/2014/main" id="{9C50CAFA-2260-43B4-8DAD-A0A8830605C1}"/>
              </a:ext>
            </a:extLst>
          </p:cNvPr>
          <p:cNvSpPr>
            <a:spLocks noGrp="1"/>
          </p:cNvSpPr>
          <p:nvPr>
            <p:custDataLst>
              <p:tags r:id="rId14"/>
            </p:custDataLst>
          </p:nvPr>
        </p:nvSpPr>
        <p:spPr bwMode="gray">
          <a:xfrm>
            <a:off x="7002463" y="4435475"/>
            <a:ext cx="614363" cy="13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9050" tIns="0" rIns="1905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A3C2DA09-0382-4610-957D-5998F6325745}" type="datetime'''''''''E''''''s''''k''''''''''i''ls''''''''''''t''''''u''na'">
              <a:rPr kumimoji="0" lang="sv-SE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Eskilstuna</a:t>
            </a:fld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134" name="Text Placeholder">
            <a:extLst>
              <a:ext uri="{FF2B5EF4-FFF2-40B4-BE49-F238E27FC236}">
                <a16:creationId xmlns:a16="http://schemas.microsoft.com/office/drawing/2014/main" id="{076F560D-6BB0-4D1F-BEA1-9C99D0CBA4F7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gray">
          <a:xfrm>
            <a:off x="8240713" y="5446713"/>
            <a:ext cx="608013" cy="13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9050" tIns="0" rIns="1905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AE9E33EE-72D2-477B-AC3B-E60D8F00B90C}" type="datetime'''''''''''''T''r''el''le''''b''''o''''''''r''g'''''''''''">
              <a:rPr kumimoji="0" lang="sv-SE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B1B1D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Trelleborg</a:t>
            </a:fld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rgbClr val="1B1B1D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140" name="Text Placeholder">
            <a:extLst>
              <a:ext uri="{FF2B5EF4-FFF2-40B4-BE49-F238E27FC236}">
                <a16:creationId xmlns:a16="http://schemas.microsoft.com/office/drawing/2014/main" id="{ED27668F-051E-42BC-8BD2-12091D382CAA}"/>
              </a:ext>
            </a:extLst>
          </p:cNvPr>
          <p:cNvSpPr>
            <a:spLocks noGrp="1"/>
          </p:cNvSpPr>
          <p:nvPr>
            <p:custDataLst>
              <p:tags r:id="rId16"/>
            </p:custDataLst>
          </p:nvPr>
        </p:nvSpPr>
        <p:spPr bwMode="gray">
          <a:xfrm>
            <a:off x="7843838" y="5316538"/>
            <a:ext cx="376238" cy="13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9050" tIns="0" rIns="1905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F201AB07-518C-4625-96D1-77EE07C07A50}" type="datetime'''''''''H''ö''''''r''''''''''''''''''by'''''''">
              <a:rPr kumimoji="0" lang="sv-SE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Hörby</a:t>
            </a:fld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135" name="Text Placeholder">
            <a:extLst>
              <a:ext uri="{FF2B5EF4-FFF2-40B4-BE49-F238E27FC236}">
                <a16:creationId xmlns:a16="http://schemas.microsoft.com/office/drawing/2014/main" id="{F59A5F59-89FA-46A7-97D6-E178BFA44265}"/>
              </a:ext>
            </a:extLst>
          </p:cNvPr>
          <p:cNvSpPr>
            <a:spLocks noGrp="1"/>
          </p:cNvSpPr>
          <p:nvPr>
            <p:custDataLst>
              <p:tags r:id="rId17"/>
            </p:custDataLst>
          </p:nvPr>
        </p:nvSpPr>
        <p:spPr bwMode="gray">
          <a:xfrm>
            <a:off x="9213850" y="5581650"/>
            <a:ext cx="347663" cy="13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19050" tIns="0" rIns="1905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BB7F0150-711B-43B9-9D63-863F751F5844}" type="datetime'''''E''''''''s''''''''''''''l''''''''ö''''v'''''">
              <a:rPr kumimoji="0" lang="sv-SE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B1B1D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Eslöv</a:t>
            </a:fld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rgbClr val="1B1B1D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137" name="Text Placeholder">
            <a:extLst>
              <a:ext uri="{FF2B5EF4-FFF2-40B4-BE49-F238E27FC236}">
                <a16:creationId xmlns:a16="http://schemas.microsoft.com/office/drawing/2014/main" id="{C140A05C-0D14-48AA-9F95-7CCEBB8FCF74}"/>
              </a:ext>
            </a:extLst>
          </p:cNvPr>
          <p:cNvSpPr>
            <a:spLocks noGrp="1"/>
          </p:cNvSpPr>
          <p:nvPr>
            <p:custDataLst>
              <p:tags r:id="rId18"/>
            </p:custDataLst>
          </p:nvPr>
        </p:nvSpPr>
        <p:spPr bwMode="gray">
          <a:xfrm>
            <a:off x="8610600" y="5705475"/>
            <a:ext cx="312738" cy="13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9050" tIns="0" rIns="1905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E34E1B86-F972-4352-B1F9-E469D93C1E5A}" type="datetime'''''''''''''H''''''ö''''''''''''''''''''''ö''''''''''''r'''">
              <a:rPr kumimoji="0" lang="sv-SE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Höör</a:t>
            </a:fld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138" name="Text Placeholder">
            <a:extLst>
              <a:ext uri="{FF2B5EF4-FFF2-40B4-BE49-F238E27FC236}">
                <a16:creationId xmlns:a16="http://schemas.microsoft.com/office/drawing/2014/main" id="{FB69DBAF-12FF-4A63-B494-D40C7D138811}"/>
              </a:ext>
            </a:extLst>
          </p:cNvPr>
          <p:cNvSpPr>
            <a:spLocks noGrp="1"/>
          </p:cNvSpPr>
          <p:nvPr>
            <p:custDataLst>
              <p:tags r:id="rId19"/>
            </p:custDataLst>
          </p:nvPr>
        </p:nvSpPr>
        <p:spPr bwMode="gray">
          <a:xfrm>
            <a:off x="5018088" y="4117975"/>
            <a:ext cx="655638" cy="13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9050" tIns="0" rIns="1905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F2B73883-BD2F-444D-8231-AE0AEB9D0EED}" type="datetime'''H''''''''''''''''''''''''''''''ä''r''''''''''n''ösan''d'''">
              <a:rPr kumimoji="0" lang="sv-SE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Härnösand</a:t>
            </a:fld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139" name="Text Placeholder">
            <a:extLst>
              <a:ext uri="{FF2B5EF4-FFF2-40B4-BE49-F238E27FC236}">
                <a16:creationId xmlns:a16="http://schemas.microsoft.com/office/drawing/2014/main" id="{8B26336E-3BC2-4694-B117-044C7C271D4A}"/>
              </a:ext>
            </a:extLst>
          </p:cNvPr>
          <p:cNvSpPr>
            <a:spLocks noGrp="1"/>
          </p:cNvSpPr>
          <p:nvPr>
            <p:custDataLst>
              <p:tags r:id="rId20"/>
            </p:custDataLst>
          </p:nvPr>
        </p:nvSpPr>
        <p:spPr bwMode="gray">
          <a:xfrm>
            <a:off x="8980488" y="5192713"/>
            <a:ext cx="493713" cy="136525"/>
          </a:xfrm>
          <a:prstGeom prst="rect">
            <a:avLst/>
          </a:prstGeom>
          <a:solidFill>
            <a:schemeClr val="accent2"/>
          </a:solidFill>
          <a:extLst/>
        </p:spPr>
        <p:txBody>
          <a:bodyPr vert="horz" wrap="none" lIns="19050" tIns="0" rIns="19050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A0050738-E944-4A29-A5A5-574DA16E8600}" type="datetime'''''''Sv''''''''''''''eda''''''''''''''''''la'''''''''''''''''">
              <a:rPr kumimoji="0" lang="sv-SE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Svedala</a:t>
            </a:fld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 useBgFill="1">
        <p:nvSpPr>
          <p:cNvPr id="136" name="Text Placeholder">
            <a:extLst>
              <a:ext uri="{FF2B5EF4-FFF2-40B4-BE49-F238E27FC236}">
                <a16:creationId xmlns:a16="http://schemas.microsoft.com/office/drawing/2014/main" id="{B633A10B-6C28-459F-83DA-28191DFBCEBC}"/>
              </a:ext>
            </a:extLst>
          </p:cNvPr>
          <p:cNvSpPr>
            <a:spLocks noGrp="1"/>
          </p:cNvSpPr>
          <p:nvPr>
            <p:custDataLst>
              <p:tags r:id="rId21"/>
            </p:custDataLst>
          </p:nvPr>
        </p:nvSpPr>
        <p:spPr bwMode="gray">
          <a:xfrm>
            <a:off x="8937625" y="4600575"/>
            <a:ext cx="503238" cy="136525"/>
          </a:xfrm>
          <a:prstGeom prst="rect">
            <a:avLst/>
          </a:prstGeom>
          <a:extLst/>
        </p:spPr>
        <p:txBody>
          <a:bodyPr vert="horz" wrap="none" lIns="19050" tIns="0" rIns="19050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245DB579-CE39-4F91-9CEF-21F287744F86}" type="datetime'''N''''''''''''''''''''''''''''''''y''''k''''''v''ar''n'''">
              <a:rPr kumimoji="0" lang="sv-SE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B1B1D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Nykvarn</a:t>
            </a:fld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rgbClr val="1B1B1D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141" name="Text Placeholder">
            <a:extLst>
              <a:ext uri="{FF2B5EF4-FFF2-40B4-BE49-F238E27FC236}">
                <a16:creationId xmlns:a16="http://schemas.microsoft.com/office/drawing/2014/main" id="{09F915EF-5873-49E4-9D02-ACEB6270D71F}"/>
              </a:ext>
            </a:extLst>
          </p:cNvPr>
          <p:cNvSpPr>
            <a:spLocks noGrp="1"/>
          </p:cNvSpPr>
          <p:nvPr>
            <p:custDataLst>
              <p:tags r:id="rId22"/>
            </p:custDataLst>
          </p:nvPr>
        </p:nvSpPr>
        <p:spPr bwMode="gray">
          <a:xfrm>
            <a:off x="2371725" y="3376613"/>
            <a:ext cx="577850" cy="13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9050" tIns="0" rIns="1905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82336D60-EEA6-4660-B6CF-B38518AE6E89}" type="datetime'H''''''u''''''''''''''d''''''di''''''''''''''''ng''e'''''''">
              <a:rPr kumimoji="0" lang="sv-SE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Huddinge</a:t>
            </a:fld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133" name="Text Placeholder">
            <a:extLst>
              <a:ext uri="{FF2B5EF4-FFF2-40B4-BE49-F238E27FC236}">
                <a16:creationId xmlns:a16="http://schemas.microsoft.com/office/drawing/2014/main" id="{9A50AACE-7DB3-4D84-94DB-662AF080D51F}"/>
              </a:ext>
            </a:extLst>
          </p:cNvPr>
          <p:cNvSpPr>
            <a:spLocks noGrp="1"/>
          </p:cNvSpPr>
          <p:nvPr>
            <p:custDataLst>
              <p:tags r:id="rId23"/>
            </p:custDataLst>
          </p:nvPr>
        </p:nvSpPr>
        <p:spPr bwMode="gray">
          <a:xfrm>
            <a:off x="4254500" y="3867150"/>
            <a:ext cx="530225" cy="13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19050" tIns="0" rIns="1905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21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 Narrow" pitchFamily="34" charset="0"/>
              <a:buChar char="&gt;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 Narrow" pitchFamily="34" charset="0"/>
              <a:buChar char="–"/>
              <a:defRPr lang="en-US" sz="2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buFont typeface="Arial Narrow" pitchFamily="34" charset="0"/>
              <a:buChar char="-"/>
              <a:defRPr lang="en-US" sz="21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 Narrow" pitchFamily="34" charset="0"/>
              <a:buNone/>
              <a:tabLst/>
              <a:defRPr/>
            </a:pPr>
            <a:fld id="{6F915550-D41F-48D2-A90A-0340CA3BC6F8}" type="datetime'''''''''''Bo''''t''k''''''''''''''''''y''rk''''''''a'''''''''">
              <a:rPr kumimoji="0" lang="sv-SE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t>Botkyrka</a:t>
            </a:fld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195" name="LegendIcon">
            <a:extLst>
              <a:ext uri="{FF2B5EF4-FFF2-40B4-BE49-F238E27FC236}">
                <a16:creationId xmlns:a16="http://schemas.microsoft.com/office/drawing/2014/main" id="{2847CF8C-755F-4DB6-8814-29F7D669E830}"/>
              </a:ext>
            </a:extLst>
          </p:cNvPr>
          <p:cNvSpPr/>
          <p:nvPr/>
        </p:nvSpPr>
        <p:spPr>
          <a:xfrm>
            <a:off x="9772116" y="2797370"/>
            <a:ext cx="215900" cy="146050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3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  <a:sym typeface="+mn-lt"/>
            </a:endParaRPr>
          </a:p>
        </p:txBody>
      </p:sp>
      <p:sp>
        <p:nvSpPr>
          <p:cNvPr id="196" name="LegendText">
            <a:extLst>
              <a:ext uri="{FF2B5EF4-FFF2-40B4-BE49-F238E27FC236}">
                <a16:creationId xmlns:a16="http://schemas.microsoft.com/office/drawing/2014/main" id="{F44C4A7C-94F9-4860-9DBE-F307B62C3BB6}"/>
              </a:ext>
            </a:extLst>
          </p:cNvPr>
          <p:cNvSpPr txBox="1"/>
          <p:nvPr/>
        </p:nvSpPr>
        <p:spPr>
          <a:xfrm>
            <a:off x="10070567" y="2798837"/>
            <a:ext cx="1286347" cy="41549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sv-SE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Utbyggnad med separat fraktionsinsamling</a:t>
            </a:r>
          </a:p>
        </p:txBody>
      </p:sp>
      <p:sp>
        <p:nvSpPr>
          <p:cNvPr id="197" name="LegendIcon">
            <a:extLst>
              <a:ext uri="{FF2B5EF4-FFF2-40B4-BE49-F238E27FC236}">
                <a16:creationId xmlns:a16="http://schemas.microsoft.com/office/drawing/2014/main" id="{317C6A47-B385-491D-B26A-EC8FDC4AE17B}"/>
              </a:ext>
            </a:extLst>
          </p:cNvPr>
          <p:cNvSpPr/>
          <p:nvPr/>
        </p:nvSpPr>
        <p:spPr>
          <a:xfrm>
            <a:off x="9772116" y="3364137"/>
            <a:ext cx="215900" cy="14605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3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  <a:sym typeface="+mn-lt"/>
            </a:endParaRPr>
          </a:p>
        </p:txBody>
      </p:sp>
      <p:sp>
        <p:nvSpPr>
          <p:cNvPr id="198" name="LegendText">
            <a:extLst>
              <a:ext uri="{FF2B5EF4-FFF2-40B4-BE49-F238E27FC236}">
                <a16:creationId xmlns:a16="http://schemas.microsoft.com/office/drawing/2014/main" id="{EC56468C-36DB-4934-9005-4B5CC33C0D46}"/>
              </a:ext>
            </a:extLst>
          </p:cNvPr>
          <p:cNvSpPr txBox="1"/>
          <p:nvPr/>
        </p:nvSpPr>
        <p:spPr>
          <a:xfrm>
            <a:off x="10070567" y="3384559"/>
            <a:ext cx="1286940" cy="2769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sv-SE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Utbyggnad med optisk färgsortering</a:t>
            </a:r>
          </a:p>
        </p:txBody>
      </p:sp>
      <p:sp>
        <p:nvSpPr>
          <p:cNvPr id="199" name="Oval 52">
            <a:extLst>
              <a:ext uri="{FF2B5EF4-FFF2-40B4-BE49-F238E27FC236}">
                <a16:creationId xmlns:a16="http://schemas.microsoft.com/office/drawing/2014/main" id="{98539EBD-6CD7-440F-8566-2BB5E35A9309}"/>
              </a:ext>
            </a:extLst>
          </p:cNvPr>
          <p:cNvSpPr/>
          <p:nvPr/>
        </p:nvSpPr>
        <p:spPr>
          <a:xfrm>
            <a:off x="9773576" y="3781848"/>
            <a:ext cx="230277" cy="23027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t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00" name="TextBox 54">
            <a:extLst>
              <a:ext uri="{FF2B5EF4-FFF2-40B4-BE49-F238E27FC236}">
                <a16:creationId xmlns:a16="http://schemas.microsoft.com/office/drawing/2014/main" id="{74BCF1EF-2FDA-4007-9748-D724DE4C2FE9}"/>
              </a:ext>
            </a:extLst>
          </p:cNvPr>
          <p:cNvSpPr txBox="1"/>
          <p:nvPr/>
        </p:nvSpPr>
        <p:spPr>
          <a:xfrm>
            <a:off x="10070567" y="3831781"/>
            <a:ext cx="1286940" cy="41549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 Narrow" pitchFamily="34" charset="0"/>
              </a:rPr>
              <a:t>Cirkelns diameter motsvarar kommunens storlek</a:t>
            </a:r>
          </a:p>
        </p:txBody>
      </p:sp>
    </p:spTree>
    <p:extLst>
      <p:ext uri="{BB962C8B-B14F-4D97-AF65-F5344CB8AC3E}">
        <p14:creationId xmlns:p14="http://schemas.microsoft.com/office/powerpoint/2010/main" val="6252375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b77OkNkSJSy.fqUFw0M2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oateyeJSySseCGDli1t0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ApLzSGjR9OiJANOTX7CS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q7sRm1MQK.YCIKIjbUw2Q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.C_ngm4QxKgf8U.lRKq_w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OTtbu2XQ2GGRWrj7fulcA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cuohqRyQF2MFbtLugUH6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VNeSvvgTISBG03HqV2mPw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P4UR1dQYSh6Qa3ICK8Vw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29rBXiHSYKsw61zs5Fv6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Q62JhAsTPKAlF5Etha6xg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ZC8DAmUQt6T4TMFfpXByQ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JYAF36rRBOpIpbQAs1ZEw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oXVcFCDTciZE0mB8lWX0Q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SRP7dirSr65.5KkGL9cig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0nPiOADQsOhEendFKX5Vg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zPgSgr2Qaa8sjEy1.16Lg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bvFxkPWShKRvEw4HHji3w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RPe9DlBTHOJZFM9x_X7Iw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YbP8FJ4TEucQU0ShUr05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b2BbUGtRVmcgl9uyYHMbQ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9crAQwATnSswTexCKJGjw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X12RCiWQ8mfSwoMETYmtQ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DWc4yfRTKmEJD4JNFb5Kg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cT7zmdwRRmIV6hXXNlyDw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CmF.beMRnGmBZn1Wv7.lw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LcdtfJVQTuPyZhEY14gnQ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PjgcfkASz.C07EF9b5Org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8EeB8pcRz.l1V.mo.zT6Q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d6IfH10SUauq1GPJAQebQ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cse35wBS1a2wnRj8HjIQ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La06yKgQGylEUH6NPR95Q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14iBBIVSfWrl7vB5uL82A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8rwyzoMSmyw_xF.OS2n3w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WKSJJ_4SU2.tOzOMb1edg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R4Da9RlR_CAhlC81mmlfA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JWZJLf4TA.om47iGyrVCg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3u21iK7R2ms8RmvOyhgmQ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p7.W6xuTnSai_vdc291FA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.3oKlG5SAiIvXmpRWDRcw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0z8cSwnQJ.3GrcsgqQNi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ZPPHFepQKWZNmmqZ6ryxg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KllNCazRemm_788tfeL2A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OqP09etTmi_snmhGWzZqg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wuTM3hxQUaesv72ro66.w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Bma0qy_SC6KfEmzlFHRiA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tzbgsmrSsqNJrpJe4KfLw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g5NxZkISf.QXLvrpGzSww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aizOVGoRTqMjbz94MTmTQ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yjVfdYIR2KzXSwmzv9wlA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h72VFF9TouSqkBDG15uvQ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ceGZYqjR_yPy.Q1rXWcQ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GtVv7ltRG.zUQYCMpLHbw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RlNZ9FRTeCahQ_8VdB7eA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RPwVUQbTe2qlhrnETFckA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sq2YR8iTAOJVebs9GeHLA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NECOLOR" val="10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.C_ngm4QxKgf8U.lRKq_w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gSBsWCNQRyZc5cS3mY1zg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nqHd939QFGqVG8bugvjm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zy.1pGKT7mGB46CUvsYMQ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s2q0T6iRY2fWguoObJO1Q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kKunEVfTVaEtRP2hL8ceQ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l9hzCNYQnuK05TW1YYlPQ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4P1_lMyRve71QOMeeEtOg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OJPJghUTT6mJsCSxySN6Q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mxrMg1pQxGTMuXxK0GXLg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9xMXMQ.R0m5kBcF_kpiTg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3rtQtJZRN.2jfmphQevhw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gB8xrQURe.1CHvSMtGmJg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FYJiQFCReicCtd1U_d05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NoHrM.0RsC6XP8cDKPn8w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t6IEETfSy6wLiqZjR5omA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ARgKJEYT8qCq5FQJfRtPg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MkVghphRmSHDkC5vSYibg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ptzoJXZTh.xwaOon9KKew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Kr.C5cAQh.dU2z0IyoKXA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b99w0FXSGeiJEALG7MXxA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cjck9wdQUWS6g5RYRsS4w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_6haT8iRQipruvkB8cbiQ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TlPrV_nQhqTZDvpmCqVI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qzxUpQhSlCgDE0JeIxlxw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NECOLOR" val="10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.C_ngm4QxKgf8U.lRKq_w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SNyRkouS3iEHGErE7d04A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qPkDlbCQ6Gc7NNw_xHxXw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owDvG59SsSzLF5R9Dff_A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iHCjdo6TZKYFQAPI5v6Tg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8wyDXPiQX6rrBFDMtPEGQ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Zbxp12vQWuYYqEm7g3GZQ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3GO36BxRK6iHrBMac6bW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bMuhVmfTuWcsyIR5kh3Ug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aY1mnABQmups2HPKM7R6g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jOvmiNXT2Ctf_pZceHqGA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hfnwx3qRl6zOgfE2nEeog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fiMpA8UQfqOcDn1mqobdA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hfs6DLEQ..q5YtIgXpslQ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1QQR4flToacdBrWeBwbrg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fv7udXtTiq4KEagzdHUKw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g9Aeh0ASe2hbqnUqC96zw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M47sOv4SBK2QwT4XaxTo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5l3b_6xS0WxHloTiwmYpQ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wwYzFWvQNKp3t8hP9jkvw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xNWRJ0wRN2wQvYDjeMEWw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HwVPLoPSBSqN9dltNb2xg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.C_ngm4QxKgf8U.lRKq_w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.C_ngm4QxKgf8U.lRKq_w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NECOLOR" val="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ZtANZZlTNWNqZX8kop9R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tcRCnChTvWfPSkIGes64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A8nW5bXS8yhf.HFQOtRQ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Dn5dujCRSGxMTUbxbxj2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dVdWQXiTeS2uCOf5BxEA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OBGTjVPSCSQ31EKuQdxt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yqFrKk6QyWSBZXyd3zB5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FYMKgr4QFKd3qU3aNLb_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.C_ngm4QxKgf8U.lRKq_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SoG8ylLRnmPK4_1KzJrB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fMW9IhqSEKYuUDucY1mf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cdLB6IySV2p2m7FXH2GK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KTxtBBJS_We_InPmbFxc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ReZ5eolSP2mzB4EdW3T3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8bgElgzRBOZQWhdzG4NG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_sL5YFjSI2jUBwKs2ifh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fKIfHV_QSiRlor3uA6FX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lD8ciRuTqGI05n.xdDvy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2vLmS9oTfKUbP9SukGeE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VxzJigTSU6WVOIuDtOi4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bpWD3XFR7u_i_EnTS9uu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ABbDbExTvCyXYi0cLXoy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0G1iFLERoeUDwwr33xVR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zYmG3s4SlCxXFix870zG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_zV1.a3SCCVs6oQtzMgo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vKHIwpjShyd7CpYxLN23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.C_ngm4QxKgf8U.lRKq_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.C_ngm4QxKgf8U.lRKq_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yRodwQaRkGGV.4F08g7Tg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nm8Y6wUSp61LXDH012G0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GfehlxmRyiE5u39lDPYE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9BIByw3Sha1M2qTnirEPg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POcv_pySMOYXqmniqgaLw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5RjZkC6T5WA1a1TLCmaP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9PYCnw5QAua9i9Eg1tBEg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lyopg1HRSyf5j1tWfzloA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4rv6Vs6SyiulEwgxPA6AA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QIi9CF_SiKb29I7W_48d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cAdzRNySv6NRsibjepGz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ydTeiE7RGia1iIxttD8K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Egx3X82RISsNHECnqr6i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TH3KACiT5uFVDaGSPpwiA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KiqGi3lSqyQyMpzpzT8qw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Hyn10fmRxmYaw104dYgB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tit6dG9TOaMcXfbF8YjDw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8bzPu_iS4GWzXDgekg2Nw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Czee05WScqXbKkLai1dsQ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Uq_XdrATcugVHoA2EpVOw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SkZNR7USCSnXr243X_Ttg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QwRgILUTYSpPJrO_5Oww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rvYJmX1S7.khzv_YUGIJ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1AlWY05Qfmdsaz0.6wHMA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uIX16AlQySizddGu.0Ci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a7DOBrsS9aqGeeT6rTYxw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WLOC8kTO2J_P_geKXm4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Cc46zSnROyeXyp4QYaLFg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ceIJIjNQDaMS8OqKgyqC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K.GLfG1RuGcwObOqeBSng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r48I6ZHSoetpBxiUeZ04A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jQLv2ZBTo.moEnkC9Jkc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RLH5qy6S6GHLLiwlyqQWg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W55hucLTDuFFiJoh6EKXQ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QPAapdZTUS8q1Sg8M5inA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2feAnHeT.2Dzn2Nha67GQ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i.1YBwLRyigDLJM.X0tKA"/>
</p:tagLst>
</file>

<file path=ppt/theme/theme1.xml><?xml version="1.0" encoding="utf-8"?>
<a:theme xmlns:a="http://schemas.openxmlformats.org/drawingml/2006/main" name="FTI">
  <a:themeElements>
    <a:clrScheme name="Custom 1">
      <a:dk1>
        <a:srgbClr val="1B1B1D"/>
      </a:dk1>
      <a:lt1>
        <a:srgbClr val="FFFFFF"/>
      </a:lt1>
      <a:dk2>
        <a:srgbClr val="114132"/>
      </a:dk2>
      <a:lt2>
        <a:srgbClr val="EEECE1"/>
      </a:lt2>
      <a:accent1>
        <a:srgbClr val="69AB2E"/>
      </a:accent1>
      <a:accent2>
        <a:srgbClr val="0492D0"/>
      </a:accent2>
      <a:accent3>
        <a:srgbClr val="E77900"/>
      </a:accent3>
      <a:accent4>
        <a:srgbClr val="FDE023"/>
      </a:accent4>
      <a:accent5>
        <a:srgbClr val="9FA7A7"/>
      </a:accent5>
      <a:accent6>
        <a:srgbClr val="E52828"/>
      </a:accent6>
      <a:hlink>
        <a:srgbClr val="0492D0"/>
      </a:hlink>
      <a:folHlink>
        <a:srgbClr val="800080"/>
      </a:folHlink>
    </a:clrScheme>
    <a:fontScheme name="FT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TI PPTmall_16-9.pptx" id="{A9525224-E75F-4A4E-8EC2-620F705D08EB}" vid="{2CE3E687-E5B4-43DE-9428-D4E3E8E03374}"/>
    </a:ext>
  </a:extLst>
</a:theme>
</file>

<file path=ppt/theme/theme2.xml><?xml version="1.0" encoding="utf-8"?>
<a:theme xmlns:a="http://schemas.openxmlformats.org/drawingml/2006/main" name="Default Theme">
  <a:themeElements>
    <a:clrScheme name="Custom 1">
      <a:dk1>
        <a:srgbClr val="1B1B1D"/>
      </a:dk1>
      <a:lt1>
        <a:srgbClr val="FFFFFF"/>
      </a:lt1>
      <a:dk2>
        <a:srgbClr val="114132"/>
      </a:dk2>
      <a:lt2>
        <a:srgbClr val="EEECE1"/>
      </a:lt2>
      <a:accent1>
        <a:srgbClr val="69AB2E"/>
      </a:accent1>
      <a:accent2>
        <a:srgbClr val="0492D0"/>
      </a:accent2>
      <a:accent3>
        <a:srgbClr val="E77900"/>
      </a:accent3>
      <a:accent4>
        <a:srgbClr val="FDE023"/>
      </a:accent4>
      <a:accent5>
        <a:srgbClr val="9FA7A7"/>
      </a:accent5>
      <a:accent6>
        <a:srgbClr val="E52828"/>
      </a:accent6>
      <a:hlink>
        <a:srgbClr val="0492D0"/>
      </a:hlink>
      <a:folHlink>
        <a:srgbClr val="800080"/>
      </a:folHlink>
    </a:clrScheme>
    <a:fontScheme name="FT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Default Theme" id="{A49DFC18-7065-48FC-94FF-C7C0DB49E51B}" vid="{80259C1A-899A-4D8E-A78F-12D530CE01A4}"/>
    </a:ext>
  </a:extLst>
</a:theme>
</file>

<file path=ppt/theme/theme3.xml><?xml version="1.0" encoding="utf-8"?>
<a:theme xmlns:a="http://schemas.openxmlformats.org/drawingml/2006/main" name="1_Default Theme">
  <a:themeElements>
    <a:clrScheme name="Custom 1">
      <a:dk1>
        <a:srgbClr val="1B1B1D"/>
      </a:dk1>
      <a:lt1>
        <a:srgbClr val="FFFFFF"/>
      </a:lt1>
      <a:dk2>
        <a:srgbClr val="114132"/>
      </a:dk2>
      <a:lt2>
        <a:srgbClr val="EEECE1"/>
      </a:lt2>
      <a:accent1>
        <a:srgbClr val="69AB2E"/>
      </a:accent1>
      <a:accent2>
        <a:srgbClr val="0492D0"/>
      </a:accent2>
      <a:accent3>
        <a:srgbClr val="E77900"/>
      </a:accent3>
      <a:accent4>
        <a:srgbClr val="FDE023"/>
      </a:accent4>
      <a:accent5>
        <a:srgbClr val="9FA7A7"/>
      </a:accent5>
      <a:accent6>
        <a:srgbClr val="E52828"/>
      </a:accent6>
      <a:hlink>
        <a:srgbClr val="0492D0"/>
      </a:hlink>
      <a:folHlink>
        <a:srgbClr val="800080"/>
      </a:folHlink>
    </a:clrScheme>
    <a:fontScheme name="FT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Default Theme" id="{A49DFC18-7065-48FC-94FF-C7C0DB49E51B}" vid="{80259C1A-899A-4D8E-A78F-12D530CE01A4}"/>
    </a:ext>
  </a:extLst>
</a:theme>
</file>

<file path=ppt/theme/theme4.xml><?xml version="1.0" encoding="utf-8"?>
<a:theme xmlns:a="http://schemas.openxmlformats.org/drawingml/2006/main" name="2_FTI">
  <a:themeElements>
    <a:clrScheme name="Custom 1">
      <a:dk1>
        <a:srgbClr val="1B1B1D"/>
      </a:dk1>
      <a:lt1>
        <a:srgbClr val="FFFFFF"/>
      </a:lt1>
      <a:dk2>
        <a:srgbClr val="114132"/>
      </a:dk2>
      <a:lt2>
        <a:srgbClr val="EEECE1"/>
      </a:lt2>
      <a:accent1>
        <a:srgbClr val="69AB2E"/>
      </a:accent1>
      <a:accent2>
        <a:srgbClr val="0492D0"/>
      </a:accent2>
      <a:accent3>
        <a:srgbClr val="E77900"/>
      </a:accent3>
      <a:accent4>
        <a:srgbClr val="FDE023"/>
      </a:accent4>
      <a:accent5>
        <a:srgbClr val="9FA7A7"/>
      </a:accent5>
      <a:accent6>
        <a:srgbClr val="E52828"/>
      </a:accent6>
      <a:hlink>
        <a:srgbClr val="0492D0"/>
      </a:hlink>
      <a:folHlink>
        <a:srgbClr val="800080"/>
      </a:folHlink>
    </a:clrScheme>
    <a:fontScheme name="FT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TI PPTmall_16-9_2018.potx" id="{81070552-1273-453A-ABB2-EFD95144C742}" vid="{E26FE7CD-449A-4C07-B576-504F30B04608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FTI PPTmall_16-9_2018</Template>
  <TotalTime>1310</TotalTime>
  <Words>1001</Words>
  <Application>Microsoft Office PowerPoint</Application>
  <PresentationFormat>Bredbild</PresentationFormat>
  <Paragraphs>279</Paragraphs>
  <Slides>13</Slides>
  <Notes>9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21" baseType="lpstr">
      <vt:lpstr>Arial</vt:lpstr>
      <vt:lpstr>Arial Narrow</vt:lpstr>
      <vt:lpstr>Calibri</vt:lpstr>
      <vt:lpstr>FTI</vt:lpstr>
      <vt:lpstr>Default Theme</vt:lpstr>
      <vt:lpstr>1_Default Theme</vt:lpstr>
      <vt:lpstr>2_FTI</vt:lpstr>
      <vt:lpstr>think-cell Slide</vt:lpstr>
      <vt:lpstr>FTI´s arbete kring   nya förordningarna</vt:lpstr>
      <vt:lpstr>PowerPoint-presentation</vt:lpstr>
      <vt:lpstr>Hushåll vs bostadsfastighet </vt:lpstr>
      <vt:lpstr>Olika insamlingssystem är olika bra </vt:lpstr>
      <vt:lpstr>Resultat från plockanalyser</vt:lpstr>
      <vt:lpstr>INSAMLADE VOLYMER PER FRAKTION (kton)</vt:lpstr>
      <vt:lpstr>Återvinningsgraderna med tis</vt:lpstr>
      <vt:lpstr>returpapper &amp; glas via singelstationer </vt:lpstr>
      <vt:lpstr>Påverkan på ÅVS-systemet (papper)</vt:lpstr>
      <vt:lpstr>Framtida lösning </vt:lpstr>
      <vt:lpstr>Utvärderingskriterier vid upphandling</vt:lpstr>
      <vt:lpstr>Så vad händer nu? 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FTI´s arbete kring   nya förordningarna</dc:title>
  <dc:creator>Ulrika Eliason</dc:creator>
  <cp:lastModifiedBy>Björn Eriksson</cp:lastModifiedBy>
  <cp:revision>2</cp:revision>
  <cp:lastPrinted>2019-02-25T12:34:28Z</cp:lastPrinted>
  <dcterms:created xsi:type="dcterms:W3CDTF">2019-02-12T07:22:08Z</dcterms:created>
  <dcterms:modified xsi:type="dcterms:W3CDTF">2019-03-12T09:23:55Z</dcterms:modified>
</cp:coreProperties>
</file>