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69" r:id="rId4"/>
    <p:sldId id="279" r:id="rId5"/>
    <p:sldId id="258" r:id="rId6"/>
    <p:sldId id="270" r:id="rId7"/>
    <p:sldId id="261" r:id="rId8"/>
    <p:sldId id="262" r:id="rId9"/>
    <p:sldId id="267" r:id="rId10"/>
    <p:sldId id="271" r:id="rId11"/>
    <p:sldId id="263" r:id="rId12"/>
    <p:sldId id="264" r:id="rId13"/>
    <p:sldId id="281" r:id="rId14"/>
    <p:sldId id="282" r:id="rId15"/>
    <p:sldId id="283" r:id="rId16"/>
    <p:sldId id="265" r:id="rId17"/>
    <p:sldId id="272" r:id="rId18"/>
    <p:sldId id="273" r:id="rId19"/>
    <p:sldId id="274" r:id="rId20"/>
    <p:sldId id="275" r:id="rId21"/>
    <p:sldId id="276" r:id="rId22"/>
    <p:sldId id="277" r:id="rId23"/>
    <p:sldId id="280" r:id="rId24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DDEE0-32B9-438C-9D5F-5F87A76AF7DA}" type="datetimeFigureOut">
              <a:rPr lang="sv-SE" smtClean="0"/>
              <a:t>2019-03-12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17DD7-2690-439A-883E-B0165CAA303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9639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DDEE0-32B9-438C-9D5F-5F87A76AF7DA}" type="datetimeFigureOut">
              <a:rPr lang="sv-SE" smtClean="0"/>
              <a:t>2019-03-12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17DD7-2690-439A-883E-B0165CAA303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44391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DDEE0-32B9-438C-9D5F-5F87A76AF7DA}" type="datetimeFigureOut">
              <a:rPr lang="sv-SE" smtClean="0"/>
              <a:t>2019-03-12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17DD7-2690-439A-883E-B0165CAA303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3324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DDEE0-32B9-438C-9D5F-5F87A76AF7DA}" type="datetimeFigureOut">
              <a:rPr lang="sv-SE" smtClean="0"/>
              <a:t>2019-03-12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17DD7-2690-439A-883E-B0165CAA303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7127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DDEE0-32B9-438C-9D5F-5F87A76AF7DA}" type="datetimeFigureOut">
              <a:rPr lang="sv-SE" smtClean="0"/>
              <a:t>2019-03-12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17DD7-2690-439A-883E-B0165CAA303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7323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DDEE0-32B9-438C-9D5F-5F87A76AF7DA}" type="datetimeFigureOut">
              <a:rPr lang="sv-SE" smtClean="0"/>
              <a:t>2019-03-12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17DD7-2690-439A-883E-B0165CAA303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83018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DDEE0-32B9-438C-9D5F-5F87A76AF7DA}" type="datetimeFigureOut">
              <a:rPr lang="sv-SE" smtClean="0"/>
              <a:t>2019-03-12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17DD7-2690-439A-883E-B0165CAA303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99394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DDEE0-32B9-438C-9D5F-5F87A76AF7DA}" type="datetimeFigureOut">
              <a:rPr lang="sv-SE" smtClean="0"/>
              <a:t>2019-03-12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17DD7-2690-439A-883E-B0165CAA303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5954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DDEE0-32B9-438C-9D5F-5F87A76AF7DA}" type="datetimeFigureOut">
              <a:rPr lang="sv-SE" smtClean="0"/>
              <a:t>2019-03-12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17DD7-2690-439A-883E-B0165CAA303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7703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DDEE0-32B9-438C-9D5F-5F87A76AF7DA}" type="datetimeFigureOut">
              <a:rPr lang="sv-SE" smtClean="0"/>
              <a:t>2019-03-12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17DD7-2690-439A-883E-B0165CAA303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7599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DDEE0-32B9-438C-9D5F-5F87A76AF7DA}" type="datetimeFigureOut">
              <a:rPr lang="sv-SE" smtClean="0"/>
              <a:t>2019-03-12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17DD7-2690-439A-883E-B0165CAA303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91251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DDEE0-32B9-438C-9D5F-5F87A76AF7DA}" type="datetimeFigureOut">
              <a:rPr lang="sv-SE" smtClean="0"/>
              <a:t>2019-03-12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17DD7-2690-439A-883E-B0165CAA303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26170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Emma.e.nilsson@ystad.s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820342"/>
          </a:xfrm>
        </p:spPr>
        <p:txBody>
          <a:bodyPr/>
          <a:lstStyle/>
          <a:p>
            <a:r>
              <a:rPr lang="sv-SE" dirty="0"/>
              <a:t>Ystad inför fyrfackssystem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374967"/>
            <a:ext cx="9144000" cy="1882833"/>
          </a:xfrm>
        </p:spPr>
        <p:txBody>
          <a:bodyPr/>
          <a:lstStyle/>
          <a:p>
            <a:r>
              <a:rPr lang="sv-SE" dirty="0"/>
              <a:t>Emma Nilsson</a:t>
            </a:r>
          </a:p>
          <a:p>
            <a:r>
              <a:rPr lang="sv-SE" dirty="0"/>
              <a:t>Miljöstrateg avfallsenheten Ystads kommun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5062" y="5107686"/>
            <a:ext cx="2018361" cy="116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334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80654" y="565266"/>
            <a:ext cx="10273145" cy="731520"/>
          </a:xfrm>
        </p:spPr>
        <p:txBody>
          <a:bodyPr>
            <a:normAutofit fontScale="90000"/>
          </a:bodyPr>
          <a:lstStyle/>
          <a:p>
            <a:r>
              <a:rPr lang="sv-SE" sz="5400" dirty="0"/>
              <a:t>Varför fyrfack?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80654" y="1828800"/>
            <a:ext cx="7182197" cy="4154083"/>
          </a:xfrm>
        </p:spPr>
        <p:txBody>
          <a:bodyPr>
            <a:normAutofit/>
          </a:bodyPr>
          <a:lstStyle/>
          <a:p>
            <a:r>
              <a:rPr lang="sv-SE" sz="3200" dirty="0"/>
              <a:t>Hushållen sorterar ut ca 50 % mer förpacknings- och tidningsmaterial</a:t>
            </a:r>
          </a:p>
          <a:p>
            <a:r>
              <a:rPr lang="sv-SE" sz="3200" dirty="0"/>
              <a:t>Även mer matavfall sorteras ut</a:t>
            </a:r>
          </a:p>
          <a:p>
            <a:pPr marL="171450" indent="-171450"/>
            <a:r>
              <a:rPr lang="sv-SE" sz="3200" dirty="0"/>
              <a:t>Minskade mängder restavfall</a:t>
            </a:r>
          </a:p>
          <a:p>
            <a:r>
              <a:rPr lang="sv-SE" sz="3200" dirty="0"/>
              <a:t>Bra service &amp; hög kundnöjdhet</a:t>
            </a:r>
          </a:p>
          <a:p>
            <a:r>
              <a:rPr lang="sv-SE" sz="3200" dirty="0"/>
              <a:t>Pedagogiskt system med öppen sortering och möjlighet till okulär besiktning</a:t>
            </a:r>
          </a:p>
          <a:p>
            <a:pPr marL="285750" lvl="0" indent="-285750"/>
            <a:endParaRPr lang="sv-SE" dirty="0"/>
          </a:p>
          <a:p>
            <a:pPr marL="311079" indent="-311079">
              <a:buSzPct val="45000"/>
              <a:buFont typeface="Wingdings" pitchFamily="2"/>
              <a:buChar char="§"/>
            </a:pPr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pic>
        <p:nvPicPr>
          <p:cNvPr id="7" name="Platshållare för bild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5" r="2305"/>
          <a:stretch>
            <a:fillRect/>
          </a:stretch>
        </p:blipFill>
        <p:spPr>
          <a:xfrm>
            <a:off x="8174996" y="1661957"/>
            <a:ext cx="3090948" cy="432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442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64028" y="548640"/>
            <a:ext cx="10091652" cy="731520"/>
          </a:xfrm>
        </p:spPr>
        <p:txBody>
          <a:bodyPr>
            <a:noAutofit/>
          </a:bodyPr>
          <a:lstStyle/>
          <a:p>
            <a:r>
              <a:rPr lang="sv-SE" sz="5400" dirty="0"/>
              <a:t>Utredning fyrfackssystemet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64027" y="1828799"/>
            <a:ext cx="10091653" cy="45553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sz="3000" dirty="0"/>
              <a:t>Ville titta närmare på framkomligheten, arbetsmiljön och kostnaderna för systemet</a:t>
            </a:r>
          </a:p>
          <a:p>
            <a:endParaRPr lang="sv-SE" sz="1600" dirty="0"/>
          </a:p>
          <a:p>
            <a:r>
              <a:rPr lang="sv-SE" sz="3000" dirty="0"/>
              <a:t>Uppskattat anslutningsgrad 80-85 %</a:t>
            </a:r>
          </a:p>
          <a:p>
            <a:endParaRPr lang="sv-SE" sz="1600" dirty="0"/>
          </a:p>
          <a:p>
            <a:r>
              <a:rPr lang="sv-SE" sz="3000" dirty="0"/>
              <a:t>Arbetsmiljö +/-0</a:t>
            </a:r>
          </a:p>
          <a:p>
            <a:endParaRPr lang="sv-SE" sz="1600" dirty="0"/>
          </a:p>
          <a:p>
            <a:r>
              <a:rPr lang="sv-SE" sz="3000" dirty="0"/>
              <a:t>Uppskattad ökning av taxan med 4-5kr/tömning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833" y="2591984"/>
            <a:ext cx="4184133" cy="2088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780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5400" dirty="0"/>
              <a:t>Beslut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Beslut i Samhällsbyggnadsnämnden i juni 2018</a:t>
            </a:r>
          </a:p>
          <a:p>
            <a:r>
              <a:rPr lang="sv-SE" dirty="0"/>
              <a:t>Två veckor senare: regeringsbeslut om förordningsförändringar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v-SE" sz="2800" dirty="0"/>
              <a:t>Insamlingen ska göras nära hemmet, fastighets- eller kvartersnära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v-SE" sz="2800" dirty="0"/>
              <a:t>Kommunerna ska tillhandahålla system för separat insamling av matavfall från hushållen senast 2021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v-SE" sz="2800" dirty="0"/>
              <a:t>Insamling av förpackningar och returpapper ska finnas i 60 % av alla bostadsfastigheter från och med 1 januari 2021 och i alla bostadsfastigheter från och med 1 april 2025</a:t>
            </a:r>
          </a:p>
        </p:txBody>
      </p:sp>
    </p:spTree>
    <p:extLst>
      <p:ext uri="{BB962C8B-B14F-4D97-AF65-F5344CB8AC3E}">
        <p14:creationId xmlns:p14="http://schemas.microsoft.com/office/powerpoint/2010/main" val="2885599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5400" dirty="0"/>
              <a:t>Beslut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Beslut i Samhällsbyggnadsnämnden i juni 2018</a:t>
            </a:r>
          </a:p>
          <a:p>
            <a:r>
              <a:rPr lang="sv-SE" dirty="0"/>
              <a:t>Två veckor senare: regeringsbeslut om förordningsförändringar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v-SE" sz="2800" b="1" dirty="0"/>
              <a:t>Insamlingen ska göras nära hemmet, fastighets- eller kvartersnära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v-SE" sz="2800" dirty="0"/>
              <a:t>Kommunerna ska tillhandahålla system för separat insamling av matavfall från hushållen senast 2021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v-SE" sz="2800" dirty="0"/>
              <a:t>Insamling av förpackningar och returpapper ska finnas i 60 % av alla bostadsfastigheter från och med 1 januari 2021 och i alla bostadsfastigheter från och med 1 april 2025</a:t>
            </a:r>
          </a:p>
        </p:txBody>
      </p:sp>
    </p:spTree>
    <p:extLst>
      <p:ext uri="{BB962C8B-B14F-4D97-AF65-F5344CB8AC3E}">
        <p14:creationId xmlns:p14="http://schemas.microsoft.com/office/powerpoint/2010/main" val="32245778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5400" dirty="0"/>
              <a:t>Beslut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Beslut i Samhällsbyggnadsnämnden i juni 2018</a:t>
            </a:r>
          </a:p>
          <a:p>
            <a:r>
              <a:rPr lang="sv-SE" dirty="0"/>
              <a:t>Två veckor senare: regeringsbeslut om förordningsförändringar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v-SE" sz="2800" dirty="0"/>
              <a:t>Insamlingen ska göras nära hemmet, fastighets- eller kvartersnära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v-SE" sz="2800" b="1" dirty="0"/>
              <a:t>Kommunerna ska tillhandahålla system för separat insamling av matavfall från hushållen senast 2021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v-SE" sz="2800" dirty="0"/>
              <a:t>Insamling av förpackningar och returpapper ska finnas i 60 % av alla bostadsfastigheter från och med 1 januari 2021 och i alla bostadsfastigheter från och med 1 april 2025</a:t>
            </a:r>
          </a:p>
        </p:txBody>
      </p:sp>
    </p:spTree>
    <p:extLst>
      <p:ext uri="{BB962C8B-B14F-4D97-AF65-F5344CB8AC3E}">
        <p14:creationId xmlns:p14="http://schemas.microsoft.com/office/powerpoint/2010/main" val="37408835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5400" dirty="0"/>
              <a:t>Beslut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Beslut i Samhällsbyggnadsnämnden i juni 2018</a:t>
            </a:r>
          </a:p>
          <a:p>
            <a:r>
              <a:rPr lang="sv-SE" dirty="0"/>
              <a:t>Två veckor senare: regeringsbeslut om förordningsförändringar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v-SE" sz="2800" dirty="0"/>
              <a:t>Insamlingen ska göras nära hemmet, fastighets- eller kvartersnära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v-SE" sz="2800" dirty="0"/>
              <a:t>Kommunerna ska tillhandahålla system för separat insamling av matavfall från hushållen senast 2021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v-SE" sz="2800" b="1" dirty="0"/>
              <a:t>Insamling av förpackningar och returpapper ska finnas i 60 % av alla bostadsfastigheter från och med 1 januari 2021 och i alla bostadsfastigheter från och med 1 april 2025</a:t>
            </a:r>
          </a:p>
        </p:txBody>
      </p:sp>
    </p:spTree>
    <p:extLst>
      <p:ext uri="{BB962C8B-B14F-4D97-AF65-F5344CB8AC3E}">
        <p14:creationId xmlns:p14="http://schemas.microsoft.com/office/powerpoint/2010/main" val="3496129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55716" y="556953"/>
            <a:ext cx="10116589" cy="1753984"/>
          </a:xfrm>
        </p:spPr>
        <p:txBody>
          <a:bodyPr>
            <a:normAutofit/>
          </a:bodyPr>
          <a:lstStyle/>
          <a:p>
            <a:r>
              <a:rPr lang="sv-SE" sz="5400" dirty="0"/>
              <a:t>Vad gör vi nu?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55717" y="2518756"/>
            <a:ext cx="6819386" cy="3658207"/>
          </a:xfrm>
        </p:spPr>
        <p:txBody>
          <a:bodyPr>
            <a:normAutofit/>
          </a:bodyPr>
          <a:lstStyle/>
          <a:p>
            <a:r>
              <a:rPr lang="sv-SE" sz="3200" dirty="0"/>
              <a:t>Vad innebär förordningsförändringarna?</a:t>
            </a:r>
          </a:p>
          <a:p>
            <a:r>
              <a:rPr lang="sv-SE" sz="3200" dirty="0"/>
              <a:t>Hur resonerade vi?</a:t>
            </a:r>
          </a:p>
          <a:p>
            <a:r>
              <a:rPr lang="sv-SE" sz="3200" dirty="0"/>
              <a:t>Hur resonerade andra kommuner?</a:t>
            </a:r>
          </a:p>
          <a:p>
            <a:r>
              <a:rPr lang="sv-SE" sz="3200" dirty="0"/>
              <a:t>Beslut att fortsätta arbetet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102" y="0"/>
            <a:ext cx="4316898" cy="326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8064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2342" y="507076"/>
            <a:ext cx="10108276" cy="764772"/>
          </a:xfrm>
        </p:spPr>
        <p:txBody>
          <a:bodyPr>
            <a:noAutofit/>
          </a:bodyPr>
          <a:lstStyle/>
          <a:p>
            <a:r>
              <a:rPr lang="sv-SE" sz="5400" dirty="0"/>
              <a:t>Tidplan för genomförande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72342" y="1986741"/>
            <a:ext cx="6500553" cy="4190221"/>
          </a:xfrm>
        </p:spPr>
        <p:txBody>
          <a:bodyPr>
            <a:normAutofit/>
          </a:bodyPr>
          <a:lstStyle/>
          <a:p>
            <a:r>
              <a:rPr lang="sv-SE" sz="3200" dirty="0"/>
              <a:t>Förberedelser och utformning av insamlingssystem: 2019</a:t>
            </a:r>
          </a:p>
          <a:p>
            <a:r>
              <a:rPr lang="sv-SE" sz="3200" dirty="0"/>
              <a:t>Planering för införande: 2019-2021</a:t>
            </a:r>
          </a:p>
          <a:p>
            <a:r>
              <a:rPr lang="sv-SE" sz="3200" dirty="0"/>
              <a:t>Införande etapp 1: 2021</a:t>
            </a:r>
          </a:p>
          <a:p>
            <a:r>
              <a:rPr lang="sv-SE" sz="3200" dirty="0"/>
              <a:t>Införande etapp 2: 2022</a:t>
            </a:r>
          </a:p>
          <a:p>
            <a:r>
              <a:rPr lang="sv-SE" sz="3200" dirty="0"/>
              <a:t>Uppföljning: vintern 2022/23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6" name="Platshållare för bild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8" r="29878"/>
          <a:stretch>
            <a:fillRect/>
          </a:stretch>
        </p:blipFill>
        <p:spPr>
          <a:xfrm>
            <a:off x="7960936" y="1371600"/>
            <a:ext cx="3054751" cy="427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548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72341" y="2319251"/>
            <a:ext cx="10066713" cy="4222865"/>
          </a:xfrm>
        </p:spPr>
        <p:txBody>
          <a:bodyPr>
            <a:noAutofit/>
          </a:bodyPr>
          <a:lstStyle/>
          <a:p>
            <a:r>
              <a:rPr lang="sv-SE" sz="3200" dirty="0"/>
              <a:t>Rekrytering extratjänst på kontoret, våren 2019</a:t>
            </a:r>
          </a:p>
          <a:p>
            <a:r>
              <a:rPr lang="sv-SE" sz="3200" dirty="0"/>
              <a:t>Uppdatera renhållningsordningen, våren 2019</a:t>
            </a:r>
          </a:p>
          <a:p>
            <a:r>
              <a:rPr lang="sv-SE" sz="3200" dirty="0"/>
              <a:t>Utformning av kärl, våren 2019</a:t>
            </a:r>
          </a:p>
          <a:p>
            <a:r>
              <a:rPr lang="sv-SE" sz="3200" dirty="0"/>
              <a:t>Beslut om abonnemang, våren 2019</a:t>
            </a:r>
          </a:p>
          <a:p>
            <a:r>
              <a:rPr lang="sv-SE" sz="3200" dirty="0"/>
              <a:t>Hantering av insamlat material, våren/sommaren 2019 </a:t>
            </a:r>
          </a:p>
          <a:p>
            <a:r>
              <a:rPr lang="sv-SE" sz="3200" dirty="0"/>
              <a:t>Kommunikationsplan, sommaren 2019</a:t>
            </a:r>
          </a:p>
        </p:txBody>
      </p:sp>
      <p:sp>
        <p:nvSpPr>
          <p:cNvPr id="5" name="Rubrik 1"/>
          <p:cNvSpPr txBox="1">
            <a:spLocks/>
          </p:cNvSpPr>
          <p:nvPr/>
        </p:nvSpPr>
        <p:spPr>
          <a:xfrm>
            <a:off x="1072342" y="340823"/>
            <a:ext cx="10066713" cy="15022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5400" dirty="0"/>
              <a:t>Förberedelser och utformning av insamlingssystem 2019</a:t>
            </a:r>
          </a:p>
        </p:txBody>
      </p:sp>
    </p:spTree>
    <p:extLst>
      <p:ext uri="{BB962C8B-B14F-4D97-AF65-F5344CB8AC3E}">
        <p14:creationId xmlns:p14="http://schemas.microsoft.com/office/powerpoint/2010/main" val="10481674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72342" y="1820487"/>
            <a:ext cx="10058400" cy="4480560"/>
          </a:xfrm>
        </p:spPr>
        <p:txBody>
          <a:bodyPr>
            <a:normAutofit/>
          </a:bodyPr>
          <a:lstStyle/>
          <a:p>
            <a:r>
              <a:rPr lang="sv-SE" sz="3200" dirty="0"/>
              <a:t>Upphandling fordon, december 2018-september 2019</a:t>
            </a:r>
          </a:p>
          <a:p>
            <a:r>
              <a:rPr lang="sv-SE" sz="3200" dirty="0"/>
              <a:t>Planera metod för utrullning av det nya systemet inklusive hemtagning av gamla kärl, hösten 2019</a:t>
            </a:r>
          </a:p>
          <a:p>
            <a:r>
              <a:rPr lang="sv-SE" sz="3200" dirty="0"/>
              <a:t>Se över administrativa system, vintern/våren 2020</a:t>
            </a:r>
          </a:p>
          <a:p>
            <a:r>
              <a:rPr lang="sv-SE" sz="3200" dirty="0"/>
              <a:t>Upphandling kärl, våren/sommaren 2020</a:t>
            </a:r>
          </a:p>
          <a:p>
            <a:r>
              <a:rPr lang="sv-SE" sz="3200" dirty="0"/>
              <a:t>Beslut ny taxa, senast december 2020</a:t>
            </a:r>
          </a:p>
          <a:p>
            <a:r>
              <a:rPr lang="sv-SE" sz="3200" dirty="0"/>
              <a:t>Ruttplanering, vintern/våren 2021</a:t>
            </a:r>
          </a:p>
          <a:p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1072342" y="556954"/>
            <a:ext cx="10058400" cy="731520"/>
          </a:xfrm>
        </p:spPr>
        <p:txBody>
          <a:bodyPr>
            <a:normAutofit fontScale="90000"/>
          </a:bodyPr>
          <a:lstStyle/>
          <a:p>
            <a:r>
              <a:rPr lang="sv-SE" sz="5400" dirty="0"/>
              <a:t>Planering för införande 2019-2021</a:t>
            </a:r>
          </a:p>
        </p:txBody>
      </p:sp>
    </p:spTree>
    <p:extLst>
      <p:ext uri="{BB962C8B-B14F-4D97-AF65-F5344CB8AC3E}">
        <p14:creationId xmlns:p14="http://schemas.microsoft.com/office/powerpoint/2010/main" val="500254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5400" dirty="0"/>
              <a:t>Agenda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3600" dirty="0"/>
              <a:t>Systemet</a:t>
            </a:r>
          </a:p>
          <a:p>
            <a:r>
              <a:rPr lang="sv-SE" sz="3600" dirty="0"/>
              <a:t>Historian bakom systemet och Ystads beslut</a:t>
            </a:r>
          </a:p>
          <a:p>
            <a:r>
              <a:rPr lang="sv-SE" sz="3600" dirty="0"/>
              <a:t>Förordningsförändringar</a:t>
            </a:r>
          </a:p>
          <a:p>
            <a:r>
              <a:rPr lang="sv-SE" sz="3600" dirty="0"/>
              <a:t>Genomförandeplanering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215" y="3186315"/>
            <a:ext cx="3125585" cy="3125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1169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64029" y="556953"/>
            <a:ext cx="10091652" cy="1230283"/>
          </a:xfrm>
        </p:spPr>
        <p:txBody>
          <a:bodyPr>
            <a:normAutofit fontScale="90000"/>
          </a:bodyPr>
          <a:lstStyle/>
          <a:p>
            <a:r>
              <a:rPr lang="sv-SE" sz="6000" dirty="0"/>
              <a:t>Införande etapp 1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64029" y="1787236"/>
            <a:ext cx="6483928" cy="4572000"/>
          </a:xfrm>
        </p:spPr>
        <p:txBody>
          <a:bodyPr>
            <a:normAutofit/>
          </a:bodyPr>
          <a:lstStyle/>
          <a:p>
            <a:r>
              <a:rPr lang="sv-SE" sz="3200" dirty="0"/>
              <a:t>Utskick till abonnenter, våren 2021</a:t>
            </a:r>
          </a:p>
          <a:p>
            <a:r>
              <a:rPr lang="sv-SE" sz="3200" dirty="0"/>
              <a:t>Framkomlighet och arbete svåra hämtställen, våren/sommaren 2021</a:t>
            </a:r>
          </a:p>
          <a:p>
            <a:r>
              <a:rPr lang="sv-SE" sz="3200" dirty="0"/>
              <a:t>Leverans kärl och fordon, september 2021</a:t>
            </a:r>
          </a:p>
          <a:p>
            <a:r>
              <a:rPr lang="sv-SE" sz="3200" dirty="0"/>
              <a:t>Kärl ut och start insamling etapp 1, september 2021</a:t>
            </a:r>
          </a:p>
          <a:p>
            <a:endParaRPr lang="sv-SE" dirty="0"/>
          </a:p>
        </p:txBody>
      </p:sp>
      <p:pic>
        <p:nvPicPr>
          <p:cNvPr id="6" name="Platshållare för bild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5" r="2305"/>
          <a:stretch>
            <a:fillRect/>
          </a:stretch>
        </p:blipFill>
        <p:spPr>
          <a:xfrm>
            <a:off x="8064733" y="1312823"/>
            <a:ext cx="3090948" cy="432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4936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64029" y="731521"/>
            <a:ext cx="10091652" cy="959168"/>
          </a:xfrm>
        </p:spPr>
        <p:txBody>
          <a:bodyPr>
            <a:normAutofit fontScale="90000"/>
          </a:bodyPr>
          <a:lstStyle/>
          <a:p>
            <a:r>
              <a:rPr lang="sv-SE" sz="6000" dirty="0"/>
              <a:t>Införande etapp 2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64028" y="1820488"/>
            <a:ext cx="10091653" cy="3042458"/>
          </a:xfrm>
        </p:spPr>
        <p:txBody>
          <a:bodyPr>
            <a:normAutofit/>
          </a:bodyPr>
          <a:lstStyle/>
          <a:p>
            <a:r>
              <a:rPr lang="sv-SE" sz="3200" dirty="0"/>
              <a:t>Utskick, våren 2022</a:t>
            </a:r>
          </a:p>
          <a:p>
            <a:r>
              <a:rPr lang="sv-SE" sz="3200" dirty="0"/>
              <a:t>Framkomlighet och arbete svåra hämtställen, våren/sommaren 2022</a:t>
            </a:r>
          </a:p>
          <a:p>
            <a:r>
              <a:rPr lang="sv-SE" sz="3200" dirty="0"/>
              <a:t>Leverans kärl och fordon, september 2022</a:t>
            </a:r>
          </a:p>
          <a:p>
            <a:r>
              <a:rPr lang="sv-SE" sz="3200" dirty="0"/>
              <a:t>Kärl ut och start insamling etapp 2, september 2022</a:t>
            </a:r>
          </a:p>
          <a:p>
            <a:endParaRPr lang="sv-SE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451" y="4724583"/>
            <a:ext cx="5260806" cy="176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4791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39091" y="540328"/>
            <a:ext cx="10116590" cy="756458"/>
          </a:xfrm>
        </p:spPr>
        <p:txBody>
          <a:bodyPr>
            <a:normAutofit fontScale="90000"/>
          </a:bodyPr>
          <a:lstStyle/>
          <a:p>
            <a:r>
              <a:rPr lang="sv-SE" sz="5400" dirty="0"/>
              <a:t>Uppföljning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39091" y="1995055"/>
            <a:ext cx="5785658" cy="4181908"/>
          </a:xfrm>
        </p:spPr>
        <p:txBody>
          <a:bodyPr/>
          <a:lstStyle/>
          <a:p>
            <a:pPr lvl="0"/>
            <a:r>
              <a:rPr lang="sv-SE" sz="3200" dirty="0"/>
              <a:t>Uppföljning utrullning etapp 1, vintern 2021/22</a:t>
            </a:r>
          </a:p>
          <a:p>
            <a:pPr lvl="0"/>
            <a:r>
              <a:rPr lang="sv-SE" sz="3200" dirty="0"/>
              <a:t>Uppföljning genomförande, vintern 2022/23</a:t>
            </a:r>
          </a:p>
          <a:p>
            <a:endParaRPr lang="sv-SE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2981" y="1825625"/>
            <a:ext cx="3108803" cy="434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2150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64028" y="548640"/>
            <a:ext cx="10091652" cy="748145"/>
          </a:xfrm>
        </p:spPr>
        <p:txBody>
          <a:bodyPr>
            <a:normAutofit fontScale="90000"/>
          </a:bodyPr>
          <a:lstStyle/>
          <a:p>
            <a:r>
              <a:rPr lang="sv-SE" sz="5400" dirty="0"/>
              <a:t>Kontakt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64028" y="1825625"/>
            <a:ext cx="1028977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3200" dirty="0"/>
              <a:t>E-post </a:t>
            </a:r>
            <a:r>
              <a:rPr lang="sv-SE" sz="3200" dirty="0">
                <a:hlinkClick r:id="rId2"/>
              </a:rPr>
              <a:t>emma.e.nilsson@ystad.se</a:t>
            </a:r>
            <a:endParaRPr lang="sv-SE" sz="3200" dirty="0"/>
          </a:p>
          <a:p>
            <a:pPr marL="0" indent="0">
              <a:buNone/>
            </a:pPr>
            <a:r>
              <a:rPr lang="sv-SE" sz="3200" dirty="0"/>
              <a:t>Tel. 0411-577086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9309" y="5074880"/>
            <a:ext cx="2018361" cy="116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59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80655" y="548639"/>
            <a:ext cx="10273144" cy="2485505"/>
          </a:xfrm>
        </p:spPr>
        <p:txBody>
          <a:bodyPr>
            <a:noAutofit/>
          </a:bodyPr>
          <a:lstStyle/>
          <a:p>
            <a:r>
              <a:rPr lang="sv-SE" sz="5400" dirty="0"/>
              <a:t>Systemet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80655" y="3034145"/>
            <a:ext cx="10066712" cy="3300151"/>
          </a:xfrm>
        </p:spPr>
        <p:txBody>
          <a:bodyPr>
            <a:normAutofit/>
          </a:bodyPr>
          <a:lstStyle/>
          <a:p>
            <a:r>
              <a:rPr lang="sv-SE" sz="3200" dirty="0"/>
              <a:t>Två kärl med vardera fyra fack</a:t>
            </a:r>
          </a:p>
          <a:p>
            <a:endParaRPr lang="sv-SE" sz="1600" dirty="0"/>
          </a:p>
          <a:p>
            <a:r>
              <a:rPr lang="sv-SE" sz="3200" dirty="0"/>
              <a:t>8+ fraktioner: 8 fack + möjlighet att hänga boxar på kärlen</a:t>
            </a:r>
          </a:p>
          <a:p>
            <a:endParaRPr lang="sv-SE" sz="1600" dirty="0"/>
          </a:p>
          <a:p>
            <a:r>
              <a:rPr lang="sv-SE" sz="3200" dirty="0"/>
              <a:t>Avfallet lämnas löst i kärlen, förutom rest- och matavfall</a:t>
            </a: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974" y="548640"/>
            <a:ext cx="5163727" cy="257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919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202872"/>
            <a:ext cx="5271655" cy="3974089"/>
          </a:xfrm>
        </p:spPr>
        <p:txBody>
          <a:bodyPr>
            <a:normAutofit/>
          </a:bodyPr>
          <a:lstStyle/>
          <a:p>
            <a:r>
              <a:rPr lang="sv-SE" sz="3200" dirty="0"/>
              <a:t>Fyrfacksbilar tömmer kärlen</a:t>
            </a:r>
          </a:p>
          <a:p>
            <a:endParaRPr lang="sv-SE" sz="1600" dirty="0"/>
          </a:p>
          <a:p>
            <a:r>
              <a:rPr lang="sv-SE" sz="3200" dirty="0"/>
              <a:t>Systemet används av en- och tvåbostadshushåll, t.ex. villor, radhus och fritidshus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930" y="1568769"/>
            <a:ext cx="4779817" cy="352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91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64029" y="548640"/>
            <a:ext cx="10289771" cy="748146"/>
          </a:xfrm>
        </p:spPr>
        <p:txBody>
          <a:bodyPr>
            <a:noAutofit/>
          </a:bodyPr>
          <a:lstStyle/>
          <a:p>
            <a:r>
              <a:rPr lang="sv-SE" sz="5400" dirty="0"/>
              <a:t>Hur det började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64030" y="1828800"/>
            <a:ext cx="7182196" cy="4348163"/>
          </a:xfrm>
        </p:spPr>
        <p:txBody>
          <a:bodyPr>
            <a:normAutofit/>
          </a:bodyPr>
          <a:lstStyle/>
          <a:p>
            <a:r>
              <a:rPr lang="sv-SE" sz="3200" dirty="0"/>
              <a:t>Motioner och medborgarförslag</a:t>
            </a:r>
          </a:p>
          <a:p>
            <a:endParaRPr lang="sv-SE" sz="1600" dirty="0"/>
          </a:p>
          <a:p>
            <a:r>
              <a:rPr lang="sv-SE" sz="3200" dirty="0"/>
              <a:t>Telefonsamtal och e-post och sociala media</a:t>
            </a:r>
          </a:p>
          <a:p>
            <a:endParaRPr lang="sv-SE" sz="1600" dirty="0"/>
          </a:p>
          <a:p>
            <a:r>
              <a:rPr lang="sv-SE" sz="3200" dirty="0"/>
              <a:t>Kommuninvånarna förväntar sig denna service</a:t>
            </a:r>
          </a:p>
        </p:txBody>
      </p:sp>
      <p:pic>
        <p:nvPicPr>
          <p:cNvPr id="5" name="Platshållare för bild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8" r="29878"/>
          <a:stretch>
            <a:fillRect/>
          </a:stretch>
        </p:blipFill>
        <p:spPr>
          <a:xfrm>
            <a:off x="8409824" y="922713"/>
            <a:ext cx="3054751" cy="427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535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130" y="707916"/>
            <a:ext cx="5752407" cy="5690218"/>
          </a:xfrm>
          <a:prstGeom prst="rect">
            <a:avLst/>
          </a:prstGeom>
        </p:spPr>
      </p:pic>
      <p:sp>
        <p:nvSpPr>
          <p:cNvPr id="13" name="Multiplicera 12"/>
          <p:cNvSpPr/>
          <p:nvPr/>
        </p:nvSpPr>
        <p:spPr>
          <a:xfrm>
            <a:off x="5619007" y="968916"/>
            <a:ext cx="310340" cy="609600"/>
          </a:xfrm>
          <a:prstGeom prst="mathMultiply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3" name="Multiplicera 42"/>
          <p:cNvSpPr/>
          <p:nvPr/>
        </p:nvSpPr>
        <p:spPr>
          <a:xfrm>
            <a:off x="6562072" y="4630609"/>
            <a:ext cx="310340" cy="609600"/>
          </a:xfrm>
          <a:prstGeom prst="mathMultiply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4" name="Multiplicera 43"/>
          <p:cNvSpPr/>
          <p:nvPr/>
        </p:nvSpPr>
        <p:spPr>
          <a:xfrm>
            <a:off x="6234539" y="4663384"/>
            <a:ext cx="310340" cy="609600"/>
          </a:xfrm>
          <a:prstGeom prst="mathMultiply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5" name="Multiplicera 44"/>
          <p:cNvSpPr/>
          <p:nvPr/>
        </p:nvSpPr>
        <p:spPr>
          <a:xfrm>
            <a:off x="6032318" y="4962692"/>
            <a:ext cx="310340" cy="609600"/>
          </a:xfrm>
          <a:prstGeom prst="mathMultiply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6" name="Multiplicera 65"/>
          <p:cNvSpPr/>
          <p:nvPr/>
        </p:nvSpPr>
        <p:spPr>
          <a:xfrm>
            <a:off x="8230219" y="5446012"/>
            <a:ext cx="310340" cy="609600"/>
          </a:xfrm>
          <a:prstGeom prst="mathMultiply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9" name="Multiplicera 68"/>
          <p:cNvSpPr/>
          <p:nvPr/>
        </p:nvSpPr>
        <p:spPr>
          <a:xfrm>
            <a:off x="5966575" y="5528013"/>
            <a:ext cx="310340" cy="609600"/>
          </a:xfrm>
          <a:prstGeom prst="mathMultiply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0" name="Multiplicera 69"/>
          <p:cNvSpPr/>
          <p:nvPr/>
        </p:nvSpPr>
        <p:spPr>
          <a:xfrm>
            <a:off x="7449221" y="5456630"/>
            <a:ext cx="310340" cy="609600"/>
          </a:xfrm>
          <a:prstGeom prst="mathMultiply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1" name="Multiplicera 70"/>
          <p:cNvSpPr/>
          <p:nvPr/>
        </p:nvSpPr>
        <p:spPr>
          <a:xfrm>
            <a:off x="6676710" y="2385735"/>
            <a:ext cx="310340" cy="609600"/>
          </a:xfrm>
          <a:prstGeom prst="mathMultiply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2" name="Multiplicera 71"/>
          <p:cNvSpPr/>
          <p:nvPr/>
        </p:nvSpPr>
        <p:spPr>
          <a:xfrm>
            <a:off x="5468570" y="2467341"/>
            <a:ext cx="310340" cy="609600"/>
          </a:xfrm>
          <a:prstGeom prst="mathMultiply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3" name="Multiplicera 72"/>
          <p:cNvSpPr/>
          <p:nvPr/>
        </p:nvSpPr>
        <p:spPr>
          <a:xfrm>
            <a:off x="8005714" y="1911463"/>
            <a:ext cx="310340" cy="609600"/>
          </a:xfrm>
          <a:prstGeom prst="mathMultiply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4" name="Multiplicera 73"/>
          <p:cNvSpPr/>
          <p:nvPr/>
        </p:nvSpPr>
        <p:spPr>
          <a:xfrm>
            <a:off x="9128888" y="2943425"/>
            <a:ext cx="310340" cy="609600"/>
          </a:xfrm>
          <a:prstGeom prst="mathMultiply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5" name="Multiplicera 74"/>
          <p:cNvSpPr/>
          <p:nvPr/>
        </p:nvSpPr>
        <p:spPr>
          <a:xfrm>
            <a:off x="9114023" y="1654690"/>
            <a:ext cx="310340" cy="609600"/>
          </a:xfrm>
          <a:prstGeom prst="mathMultiply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6" name="Multiplicera 75"/>
          <p:cNvSpPr/>
          <p:nvPr/>
        </p:nvSpPr>
        <p:spPr>
          <a:xfrm>
            <a:off x="8953132" y="951529"/>
            <a:ext cx="310340" cy="609600"/>
          </a:xfrm>
          <a:prstGeom prst="mathMultiply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7" name="Multiplicera 76"/>
          <p:cNvSpPr/>
          <p:nvPr/>
        </p:nvSpPr>
        <p:spPr>
          <a:xfrm>
            <a:off x="7039245" y="1268607"/>
            <a:ext cx="310340" cy="609600"/>
          </a:xfrm>
          <a:prstGeom prst="mathMultiply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8" name="Multiplicera 77"/>
          <p:cNvSpPr/>
          <p:nvPr/>
        </p:nvSpPr>
        <p:spPr>
          <a:xfrm>
            <a:off x="6035865" y="1545847"/>
            <a:ext cx="310340" cy="609600"/>
          </a:xfrm>
          <a:prstGeom prst="mathMultiply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9" name="Multiplicera 78"/>
          <p:cNvSpPr/>
          <p:nvPr/>
        </p:nvSpPr>
        <p:spPr>
          <a:xfrm>
            <a:off x="6138125" y="2186667"/>
            <a:ext cx="310340" cy="609600"/>
          </a:xfrm>
          <a:prstGeom prst="mathMultiply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0" name="Multiplicera 79"/>
          <p:cNvSpPr/>
          <p:nvPr/>
        </p:nvSpPr>
        <p:spPr>
          <a:xfrm>
            <a:off x="5982955" y="2530985"/>
            <a:ext cx="310340" cy="609600"/>
          </a:xfrm>
          <a:prstGeom prst="mathMultiply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1" name="Multiplicera 80"/>
          <p:cNvSpPr/>
          <p:nvPr/>
        </p:nvSpPr>
        <p:spPr>
          <a:xfrm>
            <a:off x="6686667" y="5151830"/>
            <a:ext cx="310340" cy="609600"/>
          </a:xfrm>
          <a:prstGeom prst="mathMultiply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2" name="Multiplicera 81"/>
          <p:cNvSpPr/>
          <p:nvPr/>
        </p:nvSpPr>
        <p:spPr>
          <a:xfrm>
            <a:off x="6786943" y="5761430"/>
            <a:ext cx="310340" cy="609600"/>
          </a:xfrm>
          <a:prstGeom prst="mathMultiply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3" name="Multiplicera 82"/>
          <p:cNvSpPr/>
          <p:nvPr/>
        </p:nvSpPr>
        <p:spPr>
          <a:xfrm>
            <a:off x="6199890" y="4328880"/>
            <a:ext cx="310340" cy="609600"/>
          </a:xfrm>
          <a:prstGeom prst="mathMultiply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4" name="Multiplicera 83"/>
          <p:cNvSpPr/>
          <p:nvPr/>
        </p:nvSpPr>
        <p:spPr>
          <a:xfrm>
            <a:off x="7970523" y="3719280"/>
            <a:ext cx="310340" cy="609600"/>
          </a:xfrm>
          <a:prstGeom prst="mathMultiply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5" name="Multiplicera 84"/>
          <p:cNvSpPr/>
          <p:nvPr/>
        </p:nvSpPr>
        <p:spPr>
          <a:xfrm>
            <a:off x="7148103" y="4578820"/>
            <a:ext cx="310340" cy="609600"/>
          </a:xfrm>
          <a:prstGeom prst="mathMultiply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6" name="Multiplicera 85"/>
          <p:cNvSpPr/>
          <p:nvPr/>
        </p:nvSpPr>
        <p:spPr>
          <a:xfrm>
            <a:off x="8043594" y="4602455"/>
            <a:ext cx="310340" cy="609600"/>
          </a:xfrm>
          <a:prstGeom prst="mathMultiply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7" name="Multiplicera 86"/>
          <p:cNvSpPr/>
          <p:nvPr/>
        </p:nvSpPr>
        <p:spPr>
          <a:xfrm>
            <a:off x="6970135" y="3782334"/>
            <a:ext cx="310340" cy="609600"/>
          </a:xfrm>
          <a:prstGeom prst="mathMultiply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8" name="Multiplicera 87"/>
          <p:cNvSpPr/>
          <p:nvPr/>
        </p:nvSpPr>
        <p:spPr>
          <a:xfrm>
            <a:off x="7064635" y="1920225"/>
            <a:ext cx="310340" cy="609600"/>
          </a:xfrm>
          <a:prstGeom prst="mathMultiply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9" name="Multiplicera 88"/>
          <p:cNvSpPr/>
          <p:nvPr/>
        </p:nvSpPr>
        <p:spPr>
          <a:xfrm>
            <a:off x="7407044" y="3214834"/>
            <a:ext cx="310340" cy="609600"/>
          </a:xfrm>
          <a:prstGeom prst="mathMultiply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Rubrik 1"/>
          <p:cNvSpPr txBox="1">
            <a:spLocks/>
          </p:cNvSpPr>
          <p:nvPr/>
        </p:nvSpPr>
        <p:spPr>
          <a:xfrm>
            <a:off x="673332" y="555366"/>
            <a:ext cx="10680468" cy="7224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4800" dirty="0"/>
              <a:t>Fyrfack i Skåne</a:t>
            </a:r>
          </a:p>
        </p:txBody>
      </p:sp>
    </p:spTree>
    <p:extLst>
      <p:ext uri="{BB962C8B-B14F-4D97-AF65-F5344CB8AC3E}">
        <p14:creationId xmlns:p14="http://schemas.microsoft.com/office/powerpoint/2010/main" val="150592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3" grpId="0" animBg="1"/>
      <p:bldP spid="44" grpId="0" animBg="1"/>
      <p:bldP spid="45" grpId="0" animBg="1"/>
      <p:bldP spid="66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55716" y="540328"/>
            <a:ext cx="10083339" cy="723208"/>
          </a:xfrm>
        </p:spPr>
        <p:txBody>
          <a:bodyPr>
            <a:normAutofit fontScale="90000"/>
          </a:bodyPr>
          <a:lstStyle/>
          <a:p>
            <a:r>
              <a:rPr lang="sv-SE" sz="5400" dirty="0"/>
              <a:t>Varför dröjde det så länge i Ystad?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596044"/>
            <a:ext cx="10515600" cy="4580919"/>
          </a:xfrm>
        </p:spPr>
        <p:txBody>
          <a:bodyPr>
            <a:normAutofit/>
          </a:bodyPr>
          <a:lstStyle/>
          <a:p>
            <a:r>
              <a:rPr lang="sv-SE" sz="3200" dirty="0"/>
              <a:t>Vi lät de stora gå före</a:t>
            </a:r>
          </a:p>
          <a:p>
            <a:endParaRPr lang="sv-SE" sz="1600" dirty="0"/>
          </a:p>
          <a:p>
            <a:r>
              <a:rPr lang="sv-SE" sz="3200" dirty="0"/>
              <a:t>Utredningar på nationell nivå</a:t>
            </a:r>
          </a:p>
          <a:p>
            <a:endParaRPr lang="sv-SE" sz="1600" dirty="0"/>
          </a:p>
          <a:p>
            <a:r>
              <a:rPr lang="sv-SE" sz="3200" dirty="0"/>
              <a:t>Stort intresse och höga förväntningar</a:t>
            </a:r>
          </a:p>
          <a:p>
            <a:endParaRPr lang="sv-SE" sz="1600" dirty="0"/>
          </a:p>
          <a:p>
            <a:r>
              <a:rPr lang="sv-SE" sz="3200" dirty="0"/>
              <a:t>Beslut att köra igång arbetet</a:t>
            </a:r>
          </a:p>
        </p:txBody>
      </p:sp>
      <p:pic>
        <p:nvPicPr>
          <p:cNvPr id="4" name="Platshållare för bild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5" r="2305"/>
          <a:stretch>
            <a:fillRect/>
          </a:stretch>
        </p:blipFill>
        <p:spPr>
          <a:xfrm>
            <a:off x="8261465" y="1989036"/>
            <a:ext cx="3092335" cy="432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733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64028" y="556954"/>
            <a:ext cx="10083339" cy="731520"/>
          </a:xfrm>
        </p:spPr>
        <p:txBody>
          <a:bodyPr>
            <a:normAutofit fontScale="90000"/>
          </a:bodyPr>
          <a:lstStyle/>
          <a:p>
            <a:r>
              <a:rPr lang="sv-SE" sz="5400" dirty="0"/>
              <a:t>Jämförelse olika insamlingssystem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64028" y="1870363"/>
            <a:ext cx="10289772" cy="43065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sz="3200" dirty="0"/>
              <a:t>Jämförelse av befintliga insamlingssystem för en- och tvåbostadshus</a:t>
            </a:r>
          </a:p>
          <a:p>
            <a:r>
              <a:rPr lang="sv-SE" sz="3200" dirty="0"/>
              <a:t>Insamlade mängder och kvalitet</a:t>
            </a:r>
          </a:p>
          <a:p>
            <a:r>
              <a:rPr lang="sv-SE" sz="3200" dirty="0"/>
              <a:t>Transporter</a:t>
            </a:r>
          </a:p>
          <a:p>
            <a:r>
              <a:rPr lang="sv-SE" sz="3200" dirty="0"/>
              <a:t>Kostnader</a:t>
            </a:r>
          </a:p>
          <a:p>
            <a:r>
              <a:rPr lang="sv-SE" sz="3200" dirty="0"/>
              <a:t>Framkomlighet</a:t>
            </a:r>
          </a:p>
          <a:p>
            <a:r>
              <a:rPr lang="sv-SE" sz="3200" dirty="0"/>
              <a:t>Arbetsmiljö</a:t>
            </a:r>
          </a:p>
          <a:p>
            <a:r>
              <a:rPr lang="sv-SE" sz="3200" dirty="0"/>
              <a:t>Brukarperspektiv</a:t>
            </a:r>
          </a:p>
          <a:p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rcRect t="6566" b="28157"/>
          <a:stretch>
            <a:fillRect/>
          </a:stretch>
        </p:blipFill>
        <p:spPr>
          <a:xfrm>
            <a:off x="6483927" y="3792755"/>
            <a:ext cx="4869873" cy="2384208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485264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47404" y="540327"/>
            <a:ext cx="10091651" cy="764711"/>
          </a:xfrm>
        </p:spPr>
        <p:txBody>
          <a:bodyPr>
            <a:normAutofit fontScale="90000"/>
          </a:bodyPr>
          <a:lstStyle/>
          <a:p>
            <a:r>
              <a:rPr lang="sv-SE" sz="5400" dirty="0"/>
              <a:t>Många möjligheter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47404" y="1828799"/>
            <a:ext cx="10306396" cy="4348163"/>
          </a:xfrm>
        </p:spPr>
        <p:txBody>
          <a:bodyPr>
            <a:normAutofit/>
          </a:bodyPr>
          <a:lstStyle/>
          <a:p>
            <a:r>
              <a:rPr lang="sv-SE" sz="3200" dirty="0"/>
              <a:t>Bringsystemet (dagens system)</a:t>
            </a:r>
          </a:p>
          <a:p>
            <a:r>
              <a:rPr lang="sv-SE" sz="3200" dirty="0"/>
              <a:t>Fyrfack</a:t>
            </a:r>
          </a:p>
          <a:p>
            <a:r>
              <a:rPr lang="sv-SE" sz="3200" dirty="0"/>
              <a:t>Optisk sortering</a:t>
            </a:r>
          </a:p>
          <a:p>
            <a:r>
              <a:rPr lang="sv-SE" sz="3200" dirty="0"/>
              <a:t>Återvinningssäcken och liknande system</a:t>
            </a:r>
          </a:p>
          <a:p>
            <a:r>
              <a:rPr lang="sv-SE" sz="3200" dirty="0"/>
              <a:t>Blandad fraktion (gula tunnan)</a:t>
            </a:r>
          </a:p>
          <a:p>
            <a:r>
              <a:rPr lang="sv-SE" sz="3200" dirty="0"/>
              <a:t>Kvartersnära insamling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rcRect l="42599" t="28670" r="37135" b="47500"/>
          <a:stretch>
            <a:fillRect/>
          </a:stretch>
        </p:blipFill>
        <p:spPr>
          <a:xfrm>
            <a:off x="7676358" y="709454"/>
            <a:ext cx="3677442" cy="243232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2296" y="3662363"/>
            <a:ext cx="1819271" cy="251460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1100847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728</Words>
  <Application>Microsoft Office PowerPoint</Application>
  <PresentationFormat>Bredbild</PresentationFormat>
  <Paragraphs>129</Paragraphs>
  <Slides>23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Wingdings</vt:lpstr>
      <vt:lpstr>Office-tema</vt:lpstr>
      <vt:lpstr>Ystad inför fyrfackssystem</vt:lpstr>
      <vt:lpstr>Agenda</vt:lpstr>
      <vt:lpstr>Systemet</vt:lpstr>
      <vt:lpstr>PowerPoint-presentation</vt:lpstr>
      <vt:lpstr>Hur det började</vt:lpstr>
      <vt:lpstr>PowerPoint-presentation</vt:lpstr>
      <vt:lpstr>Varför dröjde det så länge i Ystad?</vt:lpstr>
      <vt:lpstr>Jämförelse olika insamlingssystem</vt:lpstr>
      <vt:lpstr>Många möjligheter</vt:lpstr>
      <vt:lpstr>Varför fyrfack?</vt:lpstr>
      <vt:lpstr>Utredning fyrfackssystemet</vt:lpstr>
      <vt:lpstr>Beslut</vt:lpstr>
      <vt:lpstr>Beslut</vt:lpstr>
      <vt:lpstr>Beslut</vt:lpstr>
      <vt:lpstr>Beslut</vt:lpstr>
      <vt:lpstr>Vad gör vi nu?</vt:lpstr>
      <vt:lpstr>Tidplan för genomförande</vt:lpstr>
      <vt:lpstr>PowerPoint-presentation</vt:lpstr>
      <vt:lpstr>Planering för införande 2019-2021</vt:lpstr>
      <vt:lpstr>Införande etapp 1 </vt:lpstr>
      <vt:lpstr>Införande etapp 2 </vt:lpstr>
      <vt:lpstr>Uppföljning</vt:lpstr>
      <vt:lpstr>Kontakt</vt:lpstr>
    </vt:vector>
  </TitlesOfParts>
  <Company>Ystads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Nilsson Emma</dc:creator>
  <cp:lastModifiedBy>Björn Eriksson</cp:lastModifiedBy>
  <cp:revision>26</cp:revision>
  <dcterms:created xsi:type="dcterms:W3CDTF">2019-03-11T07:48:18Z</dcterms:created>
  <dcterms:modified xsi:type="dcterms:W3CDTF">2019-03-12T09:20:40Z</dcterms:modified>
</cp:coreProperties>
</file>