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58" r:id="rId4"/>
    <p:sldId id="358" r:id="rId5"/>
    <p:sldId id="355" r:id="rId6"/>
    <p:sldId id="261" r:id="rId7"/>
    <p:sldId id="354" r:id="rId8"/>
    <p:sldId id="346" r:id="rId9"/>
    <p:sldId id="268" r:id="rId10"/>
    <p:sldId id="267" r:id="rId11"/>
    <p:sldId id="263" r:id="rId12"/>
    <p:sldId id="264" r:id="rId13"/>
    <p:sldId id="265" r:id="rId14"/>
    <p:sldId id="348" r:id="rId15"/>
    <p:sldId id="359" r:id="rId16"/>
    <p:sldId id="270" r:id="rId17"/>
    <p:sldId id="360" r:id="rId18"/>
    <p:sldId id="269" r:id="rId19"/>
    <p:sldId id="271" r:id="rId20"/>
    <p:sldId id="273" r:id="rId21"/>
    <p:sldId id="352" r:id="rId22"/>
    <p:sldId id="274" r:id="rId23"/>
    <p:sldId id="266" r:id="rId24"/>
    <p:sldId id="272" r:id="rId25"/>
    <p:sldId id="275" r:id="rId26"/>
    <p:sldId id="276" r:id="rId27"/>
    <p:sldId id="277" r:id="rId28"/>
    <p:sldId id="278" r:id="rId29"/>
    <p:sldId id="350" r:id="rId30"/>
    <p:sldId id="347" r:id="rId31"/>
    <p:sldId id="349" r:id="rId32"/>
    <p:sldId id="351" r:id="rId33"/>
  </p:sldIdLst>
  <p:sldSz cx="9144000" cy="5143500" type="screen16x9"/>
  <p:notesSz cx="6858000" cy="9144000"/>
  <p:defaultTextStyle>
    <a:defPPr>
      <a:defRPr lang="sv-S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CAC8"/>
    <a:srgbClr val="4D4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7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353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6852A-DEB0-49FB-A619-4A0C3E8BDF17}" type="datetimeFigureOut">
              <a:rPr lang="sv-SE" smtClean="0"/>
              <a:t>2019-03-14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073B7-4D88-48BF-BB91-71E35B8713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4247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A4A8A-4DAD-4185-817B-94B0BDDE9DC6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5CF06-C2AA-4941-A639-F21A4EBE4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90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Berätta om min bakgrund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5CF06-C2AA-4941-A639-F21A4EBE4756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14857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Ex Gummihjul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5CF06-C2AA-4941-A639-F21A4EBE475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50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Sista kärlet är det som räknas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5CF06-C2AA-4941-A639-F21A4EBE4756}" type="slidenum">
              <a:rPr lang="sv-SE" smtClean="0"/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88281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Både som arbetsgivare eller om man handlar upp</a:t>
            </a:r>
          </a:p>
          <a:p>
            <a:r>
              <a:rPr lang="sv-SE" dirty="0"/>
              <a:t>Sprid även till sophämtare, skyddsombud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5CF06-C2AA-4941-A639-F21A4EBE475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78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5CF06-C2AA-4941-A639-F21A4EBE4756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70881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Stod i avtalet att man skulle undersöka arbetsförhållandena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5CF06-C2AA-4941-A639-F21A4EBE47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69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5CF06-C2AA-4941-A639-F21A4EBE47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59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5% kvinnor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5CF06-C2AA-4941-A639-F21A4EBE47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7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Dessutom </a:t>
            </a:r>
            <a:r>
              <a:rPr lang="sv-SE" dirty="0" err="1"/>
              <a:t>sidlastere</a:t>
            </a:r>
            <a:r>
              <a:rPr lang="sv-SE" dirty="0"/>
              <a:t> i SRV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5CF06-C2AA-4941-A639-F21A4EBE47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18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RESULTAT HELDAGSMÄTNINGAR</a:t>
            </a:r>
            <a:endParaRPr lang="sv-SE" dirty="0"/>
          </a:p>
          <a:p>
            <a:r>
              <a:rPr lang="sv-SE" dirty="0"/>
              <a:t>Pulsmätningarna visade att sophämtare som kör villor och flerbostadshus har en pulsbelastning i nivå med eller strax under det rekommenderade gränsvärdet för relativ pulsbelastning, HRR (</a:t>
            </a:r>
            <a:r>
              <a:rPr lang="sv-SE" dirty="0" err="1"/>
              <a:t>Heart</a:t>
            </a:r>
            <a:r>
              <a:rPr lang="sv-SE" dirty="0"/>
              <a:t> Rate </a:t>
            </a:r>
            <a:r>
              <a:rPr lang="sv-SE" dirty="0" err="1"/>
              <a:t>Ratio</a:t>
            </a:r>
            <a:r>
              <a:rPr lang="sv-SE" dirty="0"/>
              <a:t>) under en dag.</a:t>
            </a:r>
          </a:p>
          <a:p>
            <a:r>
              <a:rPr lang="sv-SE" dirty="0"/>
              <a:t>Fördelning av arbetstiden visade att en stor del av tiden är bilkörning. När det gäller baklastare så tillbringar en sophämtare som kör på landsbygden cirka 60% i hytten. Tvåmansbetjänad sophämtning i villaområden innebär att man är i hytten drygt 40% av arbetstiden och när det gäller körning i områden med flerbostadshus så är siffran ungefär 35%. Sidlastarföraren tillbringar närmare 90% av tiden i hytten.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5CF06-C2AA-4941-A639-F21A4EBE47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23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tyngsta kärlen (660 liter med 92 kg) överskred på barmark med lite uppförslutning de av Arbetsmiljöverket rekommenderade maxkrafterna för igångsättning (300 N) och för skjutning (200 N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5CF06-C2AA-4941-A639-F21A4EBE475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90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Stöd från kollegor – lågt</a:t>
            </a:r>
          </a:p>
          <a:p>
            <a:r>
              <a:rPr lang="sv-SE" dirty="0"/>
              <a:t>Variation i arbetet lågt, inflytande, lågt,  involvering på arbetsplatsen lågt, </a:t>
            </a:r>
          </a:p>
          <a:p>
            <a:r>
              <a:rPr lang="sv-SE" dirty="0"/>
              <a:t>Koppling dåligt stöd från chef och fler fysiska besvär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5CF06-C2AA-4941-A639-F21A4EBE475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74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önsterTonat" hidden="1"/>
          <p:cNvPicPr>
            <a:picLocks noChangeAspect="1"/>
          </p:cNvPicPr>
          <p:nvPr userDrawn="1"/>
        </p:nvPicPr>
        <p:blipFill rotWithShape="1">
          <a:blip r:embed="rId2">
            <a:alphaModFix amt="65000"/>
          </a:blip>
          <a:srcRect r="25273"/>
          <a:stretch/>
        </p:blipFill>
        <p:spPr>
          <a:xfrm rot="5400000" flipV="1">
            <a:off x="4876496" y="945832"/>
            <a:ext cx="3597670" cy="4803998"/>
          </a:xfrm>
          <a:prstGeom prst="rect">
            <a:avLst/>
          </a:prstGeom>
        </p:spPr>
      </p:pic>
      <p:sp>
        <p:nvSpPr>
          <p:cNvPr id="9" name="Platshållare för bild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4335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 algn="ctr">
              <a:buNone/>
              <a:defRPr sz="600" baseline="0"/>
            </a:lvl1pPr>
          </a:lstStyle>
          <a:p>
            <a:r>
              <a:rPr lang="sv-SE" dirty="0"/>
              <a:t>Click to add picture or select the Image Place holder and use an image from Tyréns Image Library</a:t>
            </a:r>
          </a:p>
        </p:txBody>
      </p:sp>
      <p:cxnSp>
        <p:nvCxnSpPr>
          <p:cNvPr id="17" name="Linje"/>
          <p:cNvCxnSpPr/>
          <p:nvPr userDrawn="1"/>
        </p:nvCxnSpPr>
        <p:spPr>
          <a:xfrm>
            <a:off x="1043608" y="2499742"/>
            <a:ext cx="4320480" cy="0"/>
          </a:xfrm>
          <a:prstGeom prst="line">
            <a:avLst/>
          </a:prstGeom>
          <a:ln w="3175" cmpd="sng">
            <a:solidFill>
              <a:srgbClr val="C9CAC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MönsterVitt"/>
          <p:cNvPicPr>
            <a:picLocks noChangeAspect="1"/>
          </p:cNvPicPr>
          <p:nvPr userDrawn="1"/>
        </p:nvPicPr>
        <p:blipFill rotWithShape="1">
          <a:blip r:embed="rId2"/>
          <a:srcRect r="25273"/>
          <a:stretch/>
        </p:blipFill>
        <p:spPr>
          <a:xfrm rot="5400000" flipV="1">
            <a:off x="4888524" y="933808"/>
            <a:ext cx="3605971" cy="48150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042988" y="915988"/>
            <a:ext cx="4321175" cy="14224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sv-SE" dirty="0"/>
              <a:t>Click to add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42989" y="2643188"/>
            <a:ext cx="4321100" cy="126047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Click to add sub title</a:t>
            </a:r>
          </a:p>
        </p:txBody>
      </p:sp>
      <p:pic>
        <p:nvPicPr>
          <p:cNvPr id="3" name="xxLogo">
            <a:extLst>
              <a:ext uri="{FF2B5EF4-FFF2-40B4-BE49-F238E27FC236}">
                <a16:creationId xmlns:a16="http://schemas.microsoft.com/office/drawing/2014/main" id="{A7006E96-17CE-4DF8-B9CA-0B21F52D65B6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92002" y="360000"/>
            <a:ext cx="1612800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76316"/>
      </p:ext>
    </p:extLst>
  </p:cSld>
  <p:clrMapOvr>
    <a:masterClrMapping/>
  </p:clrMapOvr>
  <p:hf hdr="0" ftr="0" dt="0"/>
  <p:extLst mod="1">
    <p:ext uri="{DCECCB84-F9BA-43D5-87BE-67443E8EF086}">
      <p15:sldGuideLst xmlns:p15="http://schemas.microsoft.com/office/powerpoint/2012/main">
        <p15:guide id="1" pos="657" userDrawn="1">
          <p15:clr>
            <a:srgbClr val="FBAE40"/>
          </p15:clr>
        </p15:guide>
        <p15:guide id="2" pos="3379" userDrawn="1">
          <p15:clr>
            <a:srgbClr val="FBAE40"/>
          </p15:clr>
        </p15:guide>
        <p15:guide id="3" orient="horz" pos="1473" userDrawn="1">
          <p15:clr>
            <a:srgbClr val="FBAE40"/>
          </p15:clr>
        </p15:guide>
        <p15:guide id="4" orient="horz" pos="1665" userDrawn="1">
          <p15:clr>
            <a:srgbClr val="FBAE40"/>
          </p15:clr>
        </p15:guide>
        <p15:guide id="5" orient="horz" pos="245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17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02646" y="902139"/>
            <a:ext cx="3363834" cy="5118878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2019-03-10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 hasCustomPrompt="1"/>
          </p:nvPr>
        </p:nvSpPr>
        <p:spPr/>
        <p:txBody>
          <a:bodyPr/>
          <a:lstStyle/>
          <a:p>
            <a:pPr lvl="0"/>
            <a:r>
              <a:rPr lang="sv-SE" dirty="0"/>
              <a:t>Click to add text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sv-SE" dirty="0"/>
          </a:p>
        </p:txBody>
      </p:sp>
      <p:cxnSp>
        <p:nvCxnSpPr>
          <p:cNvPr id="10" name="Rak 12">
            <a:extLst>
              <a:ext uri="{FF2B5EF4-FFF2-40B4-BE49-F238E27FC236}">
                <a16:creationId xmlns:a16="http://schemas.microsoft.com/office/drawing/2014/main" id="{3A0C6936-281C-4707-BFF1-73441A1A65F6}"/>
              </a:ext>
            </a:extLst>
          </p:cNvPr>
          <p:cNvCxnSpPr/>
          <p:nvPr userDrawn="1"/>
        </p:nvCxnSpPr>
        <p:spPr>
          <a:xfrm>
            <a:off x="467544" y="1059582"/>
            <a:ext cx="8208912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xxLogo">
            <a:extLst>
              <a:ext uri="{FF2B5EF4-FFF2-40B4-BE49-F238E27FC236}">
                <a16:creationId xmlns:a16="http://schemas.microsoft.com/office/drawing/2014/main" id="{AF0C1914-9B4D-4B65-8AF3-BEA336EEBBBF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92002" y="360000"/>
            <a:ext cx="1612800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7207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7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02646" y="902139"/>
            <a:ext cx="3363834" cy="5118878"/>
          </a:xfrm>
          <a:prstGeom prst="rect">
            <a:avLst/>
          </a:prstGeom>
        </p:spPr>
      </p:pic>
      <p:sp>
        <p:nvSpPr>
          <p:cNvPr id="8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863600" y="1276350"/>
            <a:ext cx="3600000" cy="3348038"/>
          </a:xfrm>
        </p:spPr>
        <p:txBody>
          <a:bodyPr/>
          <a:lstStyle/>
          <a:p>
            <a:pPr lvl="0"/>
            <a:r>
              <a:rPr lang="sv-SE" dirty="0"/>
              <a:t>Click to add text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680400" y="1276350"/>
            <a:ext cx="3600000" cy="3348038"/>
          </a:xfrm>
        </p:spPr>
        <p:txBody>
          <a:bodyPr/>
          <a:lstStyle/>
          <a:p>
            <a:pPr lvl="0"/>
            <a:r>
              <a:rPr lang="sv-SE" dirty="0"/>
              <a:t>Click to add text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sv-SE" dirty="0"/>
              <a:t>2019-03-10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Click to add title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 dirty="0"/>
          </a:p>
        </p:txBody>
      </p:sp>
      <p:cxnSp>
        <p:nvCxnSpPr>
          <p:cNvPr id="14" name="Rak 12">
            <a:extLst>
              <a:ext uri="{FF2B5EF4-FFF2-40B4-BE49-F238E27FC236}">
                <a16:creationId xmlns:a16="http://schemas.microsoft.com/office/drawing/2014/main" id="{87095BA5-F3C8-4B30-9276-03608CD75B1D}"/>
              </a:ext>
            </a:extLst>
          </p:cNvPr>
          <p:cNvCxnSpPr/>
          <p:nvPr userDrawn="1"/>
        </p:nvCxnSpPr>
        <p:spPr>
          <a:xfrm>
            <a:off x="467544" y="1059582"/>
            <a:ext cx="8208912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xxLogo">
            <a:extLst>
              <a:ext uri="{FF2B5EF4-FFF2-40B4-BE49-F238E27FC236}">
                <a16:creationId xmlns:a16="http://schemas.microsoft.com/office/drawing/2014/main" id="{303805FD-4580-4F24-9388-4DB506D1F36D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92002" y="360000"/>
            <a:ext cx="1612800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8187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ntent (oran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7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02646" y="902139"/>
            <a:ext cx="3363834" cy="5118878"/>
          </a:xfrm>
          <a:prstGeom prst="rect">
            <a:avLst/>
          </a:prstGeom>
        </p:spPr>
      </p:pic>
      <p:sp>
        <p:nvSpPr>
          <p:cNvPr id="9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863600" y="1276350"/>
            <a:ext cx="3600000" cy="3348038"/>
          </a:xfrm>
        </p:spPr>
        <p:txBody>
          <a:bodyPr/>
          <a:lstStyle/>
          <a:p>
            <a:pPr lvl="0"/>
            <a:r>
              <a:rPr lang="sv-SE" dirty="0"/>
              <a:t>Click to add text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680400" y="1276350"/>
            <a:ext cx="3600000" cy="1580400"/>
          </a:xfrm>
        </p:spPr>
        <p:txBody>
          <a:bodyPr/>
          <a:lstStyle/>
          <a:p>
            <a:pPr lvl="0"/>
            <a:r>
              <a:rPr lang="sv-SE" dirty="0"/>
              <a:t>Click to add text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Click to add title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5" hasCustomPrompt="1"/>
          </p:nvPr>
        </p:nvSpPr>
        <p:spPr>
          <a:xfrm>
            <a:off x="4680400" y="3043988"/>
            <a:ext cx="3600000" cy="1580400"/>
          </a:xfrm>
        </p:spPr>
        <p:txBody>
          <a:bodyPr/>
          <a:lstStyle/>
          <a:p>
            <a:pPr lvl="0"/>
            <a:r>
              <a:rPr lang="sv-SE" dirty="0"/>
              <a:t>Click to add text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sv-SE" dirty="0"/>
              <a:t>2019-03-10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sv-SE" dirty="0"/>
          </a:p>
        </p:txBody>
      </p:sp>
      <p:cxnSp>
        <p:nvCxnSpPr>
          <p:cNvPr id="16" name="Rak 12">
            <a:extLst>
              <a:ext uri="{FF2B5EF4-FFF2-40B4-BE49-F238E27FC236}">
                <a16:creationId xmlns:a16="http://schemas.microsoft.com/office/drawing/2014/main" id="{2A3918B2-9676-4E6C-B3F2-3738B29A0D02}"/>
              </a:ext>
            </a:extLst>
          </p:cNvPr>
          <p:cNvCxnSpPr/>
          <p:nvPr userDrawn="1"/>
        </p:nvCxnSpPr>
        <p:spPr>
          <a:xfrm>
            <a:off x="467544" y="1059582"/>
            <a:ext cx="8208912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xxLogo">
            <a:extLst>
              <a:ext uri="{FF2B5EF4-FFF2-40B4-BE49-F238E27FC236}">
                <a16:creationId xmlns:a16="http://schemas.microsoft.com/office/drawing/2014/main" id="{10A6A36C-7D32-4116-8818-4B56590B3EF9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92002" y="360000"/>
            <a:ext cx="1612800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9783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1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31835" y="-366267"/>
            <a:ext cx="3602700" cy="741682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2019-03-10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 hasCustomPrompt="1"/>
          </p:nvPr>
        </p:nvSpPr>
        <p:spPr/>
        <p:txBody>
          <a:bodyPr/>
          <a:lstStyle/>
          <a:p>
            <a:pPr lvl="0"/>
            <a:r>
              <a:rPr lang="sv-SE" dirty="0"/>
              <a:t>Click to add text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sv-SE" dirty="0"/>
          </a:p>
        </p:txBody>
      </p:sp>
      <p:cxnSp>
        <p:nvCxnSpPr>
          <p:cNvPr id="10" name="Rak 12">
            <a:extLst>
              <a:ext uri="{FF2B5EF4-FFF2-40B4-BE49-F238E27FC236}">
                <a16:creationId xmlns:a16="http://schemas.microsoft.com/office/drawing/2014/main" id="{6186DFFA-4D00-427B-8D3E-ADE8980E0CD5}"/>
              </a:ext>
            </a:extLst>
          </p:cNvPr>
          <p:cNvCxnSpPr/>
          <p:nvPr userDrawn="1"/>
        </p:nvCxnSpPr>
        <p:spPr>
          <a:xfrm>
            <a:off x="467544" y="1059582"/>
            <a:ext cx="8208912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xxLogo">
            <a:extLst>
              <a:ext uri="{FF2B5EF4-FFF2-40B4-BE49-F238E27FC236}">
                <a16:creationId xmlns:a16="http://schemas.microsoft.com/office/drawing/2014/main" id="{E2610941-C824-4E8E-81AF-4808BFC41781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92002" y="360000"/>
            <a:ext cx="1612800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0142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31835" y="-366267"/>
            <a:ext cx="3602700" cy="7416825"/>
          </a:xfrm>
          <a:prstGeom prst="rect">
            <a:avLst/>
          </a:prstGeom>
        </p:spPr>
      </p:pic>
      <p:sp>
        <p:nvSpPr>
          <p:cNvPr id="8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863600" y="1276350"/>
            <a:ext cx="3600000" cy="3348038"/>
          </a:xfrm>
        </p:spPr>
        <p:txBody>
          <a:bodyPr/>
          <a:lstStyle/>
          <a:p>
            <a:pPr lvl="0"/>
            <a:r>
              <a:rPr lang="sv-SE" dirty="0"/>
              <a:t>Click to add text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680400" y="1276350"/>
            <a:ext cx="3600000" cy="3348038"/>
          </a:xfrm>
        </p:spPr>
        <p:txBody>
          <a:bodyPr/>
          <a:lstStyle/>
          <a:p>
            <a:pPr lvl="0"/>
            <a:r>
              <a:rPr lang="sv-SE" dirty="0"/>
              <a:t>Click to add text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sv-SE" dirty="0"/>
              <a:t>2019-03-10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Click to add title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 dirty="0"/>
          </a:p>
        </p:txBody>
      </p:sp>
      <p:cxnSp>
        <p:nvCxnSpPr>
          <p:cNvPr id="13" name="Rak 12">
            <a:extLst>
              <a:ext uri="{FF2B5EF4-FFF2-40B4-BE49-F238E27FC236}">
                <a16:creationId xmlns:a16="http://schemas.microsoft.com/office/drawing/2014/main" id="{F3F5B7DD-1107-4193-9742-7FE8A770C3C1}"/>
              </a:ext>
            </a:extLst>
          </p:cNvPr>
          <p:cNvCxnSpPr/>
          <p:nvPr userDrawn="1"/>
        </p:nvCxnSpPr>
        <p:spPr>
          <a:xfrm>
            <a:off x="467544" y="1059582"/>
            <a:ext cx="8208912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xxLogo">
            <a:extLst>
              <a:ext uri="{FF2B5EF4-FFF2-40B4-BE49-F238E27FC236}">
                <a16:creationId xmlns:a16="http://schemas.microsoft.com/office/drawing/2014/main" id="{C7196249-114B-4C54-BFD5-F2309322451F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92002" y="360000"/>
            <a:ext cx="1612800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1480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863600" y="1276350"/>
            <a:ext cx="3600000" cy="3348038"/>
          </a:xfrm>
        </p:spPr>
        <p:txBody>
          <a:bodyPr/>
          <a:lstStyle/>
          <a:p>
            <a:pPr lvl="0"/>
            <a:r>
              <a:rPr lang="sv-SE" dirty="0"/>
              <a:t>Click to add text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680400" y="1276350"/>
            <a:ext cx="3600000" cy="1580400"/>
          </a:xfrm>
        </p:spPr>
        <p:txBody>
          <a:bodyPr/>
          <a:lstStyle/>
          <a:p>
            <a:pPr lvl="0"/>
            <a:r>
              <a:rPr lang="sv-SE" dirty="0"/>
              <a:t>Click to add text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Click to add title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5" hasCustomPrompt="1"/>
          </p:nvPr>
        </p:nvSpPr>
        <p:spPr>
          <a:xfrm>
            <a:off x="4680400" y="3043988"/>
            <a:ext cx="3600000" cy="1580400"/>
          </a:xfrm>
        </p:spPr>
        <p:txBody>
          <a:bodyPr/>
          <a:lstStyle/>
          <a:p>
            <a:pPr lvl="0"/>
            <a:r>
              <a:rPr lang="sv-SE" dirty="0"/>
              <a:t>Click to add text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sv-SE" dirty="0"/>
              <a:t>2019-03-10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17" name="Bildobjekt 1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31835" y="-366267"/>
            <a:ext cx="3602700" cy="7416825"/>
          </a:xfrm>
          <a:prstGeom prst="rect">
            <a:avLst/>
          </a:prstGeom>
        </p:spPr>
      </p:pic>
      <p:cxnSp>
        <p:nvCxnSpPr>
          <p:cNvPr id="15" name="Rak 12">
            <a:extLst>
              <a:ext uri="{FF2B5EF4-FFF2-40B4-BE49-F238E27FC236}">
                <a16:creationId xmlns:a16="http://schemas.microsoft.com/office/drawing/2014/main" id="{1FAF8033-B022-4CDE-96F7-BF8BBD4C2D1F}"/>
              </a:ext>
            </a:extLst>
          </p:cNvPr>
          <p:cNvCxnSpPr/>
          <p:nvPr userDrawn="1"/>
        </p:nvCxnSpPr>
        <p:spPr>
          <a:xfrm>
            <a:off x="467544" y="1059582"/>
            <a:ext cx="8208912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xxLogo">
            <a:extLst>
              <a:ext uri="{FF2B5EF4-FFF2-40B4-BE49-F238E27FC236}">
                <a16:creationId xmlns:a16="http://schemas.microsoft.com/office/drawing/2014/main" id="{DA0CB6ED-F881-489A-8FEE-32C1AF88C95D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92002" y="360000"/>
            <a:ext cx="1612800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408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9"/>
          <p:cNvSpPr>
            <a:spLocks noGrp="1"/>
          </p:cNvSpPr>
          <p:nvPr>
            <p:ph type="pic" sz="quarter" idx="14" hasCustomPrompt="1"/>
          </p:nvPr>
        </p:nvSpPr>
        <p:spPr>
          <a:xfrm>
            <a:off x="3971925" y="1274763"/>
            <a:ext cx="4308475" cy="3349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14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/>
            </a:lvl1pPr>
          </a:lstStyle>
          <a:p>
            <a:r>
              <a:rPr lang="sv-SE" dirty="0"/>
              <a:t>Click to add picture or select the Image Place holder and use an image from Tyréns Image Library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sv-SE" dirty="0"/>
              <a:t>2019-03-10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Click to add title</a:t>
            </a:r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863600" y="1276350"/>
            <a:ext cx="2880000" cy="3348038"/>
          </a:xfrm>
        </p:spPr>
        <p:txBody>
          <a:bodyPr/>
          <a:lstStyle/>
          <a:p>
            <a:pPr lvl="0"/>
            <a:r>
              <a:rPr lang="sv-SE" dirty="0"/>
              <a:t>Click to add text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xxLogo">
            <a:extLst>
              <a:ext uri="{FF2B5EF4-FFF2-40B4-BE49-F238E27FC236}">
                <a16:creationId xmlns:a16="http://schemas.microsoft.com/office/drawing/2014/main" id="{07839E00-A789-42CF-85A2-C347799C342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2002" y="360000"/>
            <a:ext cx="1612800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68677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9"/>
          <p:cNvSpPr>
            <a:spLocks noGrp="1"/>
          </p:cNvSpPr>
          <p:nvPr>
            <p:ph type="pic" sz="quarter" idx="14" hasCustomPrompt="1"/>
          </p:nvPr>
        </p:nvSpPr>
        <p:spPr>
          <a:xfrm>
            <a:off x="863600" y="1274763"/>
            <a:ext cx="4308475" cy="3349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sv-SE" dirty="0"/>
              <a:t>Click to add picture or select the Image Place holder and use an image from Tyréns Image Library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sv-SE" dirty="0"/>
              <a:t>2019-03-10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5400400" y="1276350"/>
            <a:ext cx="2880000" cy="3348038"/>
          </a:xfrm>
        </p:spPr>
        <p:txBody>
          <a:bodyPr/>
          <a:lstStyle/>
          <a:p>
            <a:pPr lvl="0"/>
            <a:r>
              <a:rPr lang="sv-SE" dirty="0"/>
              <a:t>Click to add text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Click to add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xxLogo">
            <a:extLst>
              <a:ext uri="{FF2B5EF4-FFF2-40B4-BE49-F238E27FC236}">
                <a16:creationId xmlns:a16="http://schemas.microsoft.com/office/drawing/2014/main" id="{5959F246-31A4-40E5-BA13-A72112512D4B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2002" y="360000"/>
            <a:ext cx="1612800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8036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9"/>
          <p:cNvSpPr>
            <a:spLocks noGrp="1"/>
          </p:cNvSpPr>
          <p:nvPr>
            <p:ph type="pic" sz="quarter" idx="14" hasCustomPrompt="1"/>
          </p:nvPr>
        </p:nvSpPr>
        <p:spPr>
          <a:xfrm>
            <a:off x="3611707" y="1274763"/>
            <a:ext cx="2274977" cy="3349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sv-SE" dirty="0"/>
              <a:t>Click to add picture or select the Image Place holder and use an image from Tyréns Image Library</a:t>
            </a:r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5" hasCustomPrompt="1"/>
          </p:nvPr>
        </p:nvSpPr>
        <p:spPr>
          <a:xfrm>
            <a:off x="6005423" y="1274763"/>
            <a:ext cx="2274977" cy="3349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sv-SE" dirty="0"/>
              <a:t>Click to add picture or select the Image Place holder and use an image from Tyréns Image Library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sv-SE" dirty="0"/>
              <a:t>2019-03-10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863600" y="1276350"/>
            <a:ext cx="2520000" cy="3348038"/>
          </a:xfrm>
        </p:spPr>
        <p:txBody>
          <a:bodyPr/>
          <a:lstStyle/>
          <a:p>
            <a:pPr lvl="0"/>
            <a:r>
              <a:rPr lang="sv-SE" dirty="0"/>
              <a:t>Click to add text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Click to add title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xxLogo">
            <a:extLst>
              <a:ext uri="{FF2B5EF4-FFF2-40B4-BE49-F238E27FC236}">
                <a16:creationId xmlns:a16="http://schemas.microsoft.com/office/drawing/2014/main" id="{32D89786-6ABC-4E7E-A20A-4BBB0589A6E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2002" y="360000"/>
            <a:ext cx="1612800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48897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sv-SE" dirty="0"/>
              <a:t>Click to add picture or select the Image Place holder and use an image from Tyréns Image Library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Click to add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sv-SE" dirty="0"/>
              <a:t>2019-03-10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xxLogo">
            <a:extLst>
              <a:ext uri="{FF2B5EF4-FFF2-40B4-BE49-F238E27FC236}">
                <a16:creationId xmlns:a16="http://schemas.microsoft.com/office/drawing/2014/main" id="{C64B3203-25B5-47C2-8E6D-0AB15660AF81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2002" y="360000"/>
            <a:ext cx="1612800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40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2019-03-10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 hasCustomPrompt="1"/>
          </p:nvPr>
        </p:nvSpPr>
        <p:spPr/>
        <p:txBody>
          <a:bodyPr/>
          <a:lstStyle/>
          <a:p>
            <a:pPr lvl="0"/>
            <a:r>
              <a:rPr lang="sv-SE" dirty="0"/>
              <a:t>Click to add text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xxLogo">
            <a:extLst>
              <a:ext uri="{FF2B5EF4-FFF2-40B4-BE49-F238E27FC236}">
                <a16:creationId xmlns:a16="http://schemas.microsoft.com/office/drawing/2014/main" id="{E54C40FA-6C8B-495C-B699-DC3E2CD1A8F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2002" y="360000"/>
            <a:ext cx="1612800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4924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ject (one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9"/>
          <p:cNvSpPr>
            <a:spLocks noGrp="1"/>
          </p:cNvSpPr>
          <p:nvPr>
            <p:ph type="pic" sz="quarter" idx="14" hasCustomPrompt="1"/>
          </p:nvPr>
        </p:nvSpPr>
        <p:spPr>
          <a:xfrm>
            <a:off x="-2704" y="1998921"/>
            <a:ext cx="9144001" cy="31445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sv-SE" dirty="0"/>
              <a:t>Click to add picture or select the Image Place holder and use an image from Tyréns Image Library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863601" y="1052623"/>
            <a:ext cx="3600000" cy="819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sv-SE" dirty="0"/>
              <a:t>Edit Master text styles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680400" y="1052623"/>
            <a:ext cx="3600000" cy="819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</a:lstStyle>
          <a:p>
            <a:pPr lvl="0"/>
            <a:r>
              <a:rPr lang="sv-SE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sv-SE" dirty="0"/>
              <a:t>2019-03-10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xxLogo">
            <a:extLst>
              <a:ext uri="{FF2B5EF4-FFF2-40B4-BE49-F238E27FC236}">
                <a16:creationId xmlns:a16="http://schemas.microsoft.com/office/drawing/2014/main" id="{EC4D907E-171E-4676-81C4-E3368CDFEE35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2002" y="360000"/>
            <a:ext cx="1612800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27673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ject (three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9"/>
          <p:cNvSpPr>
            <a:spLocks noGrp="1"/>
          </p:cNvSpPr>
          <p:nvPr>
            <p:ph type="pic" sz="quarter" idx="14" hasCustomPrompt="1"/>
          </p:nvPr>
        </p:nvSpPr>
        <p:spPr>
          <a:xfrm>
            <a:off x="-2704" y="1998921"/>
            <a:ext cx="4521541" cy="31445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sv-SE" dirty="0"/>
              <a:t>Click to add picture or select the Image Place holder and use an image from Tyréns Image Library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Click to edit Master title style</a:t>
            </a:r>
          </a:p>
        </p:txBody>
      </p:sp>
      <p:sp>
        <p:nvSpPr>
          <p:cNvPr id="12" name="Platshållare för bild 9"/>
          <p:cNvSpPr>
            <a:spLocks noGrp="1"/>
          </p:cNvSpPr>
          <p:nvPr>
            <p:ph type="pic" sz="quarter" idx="16" hasCustomPrompt="1"/>
          </p:nvPr>
        </p:nvSpPr>
        <p:spPr>
          <a:xfrm>
            <a:off x="4622459" y="1998922"/>
            <a:ext cx="4521541" cy="151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sv-SE" dirty="0"/>
              <a:t>Click to add picture or select the Image Place holder and use an image from Tyréns Image Library</a:t>
            </a:r>
          </a:p>
        </p:txBody>
      </p:sp>
      <p:sp>
        <p:nvSpPr>
          <p:cNvPr id="16" name="Platshållare för bild 9"/>
          <p:cNvSpPr>
            <a:spLocks noGrp="1"/>
          </p:cNvSpPr>
          <p:nvPr>
            <p:ph type="pic" sz="quarter" idx="17" hasCustomPrompt="1"/>
          </p:nvPr>
        </p:nvSpPr>
        <p:spPr>
          <a:xfrm>
            <a:off x="4622459" y="3631500"/>
            <a:ext cx="4521541" cy="151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14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/>
            </a:lvl1pPr>
          </a:lstStyle>
          <a:p>
            <a:r>
              <a:rPr lang="sv-SE" dirty="0"/>
              <a:t>Click to add picture or select the Image Place holder and use an image from Tyréns Image Library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863601" y="1052623"/>
            <a:ext cx="3600000" cy="81903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sv-SE" dirty="0"/>
              <a:t>Edit Master text styles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680400" y="1052623"/>
            <a:ext cx="3600000" cy="81903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sv-SE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sv-SE" dirty="0"/>
              <a:t>2017-11-06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xxLogo">
            <a:extLst>
              <a:ext uri="{FF2B5EF4-FFF2-40B4-BE49-F238E27FC236}">
                <a16:creationId xmlns:a16="http://schemas.microsoft.com/office/drawing/2014/main" id="{4F32F4C6-A490-40E5-A578-0F9DCDADFE13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2002" y="360000"/>
            <a:ext cx="1612800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44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jekt (Six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Click to edit Master title style</a:t>
            </a:r>
          </a:p>
        </p:txBody>
      </p:sp>
      <p:sp>
        <p:nvSpPr>
          <p:cNvPr id="12" name="Platshållare för bild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998922"/>
            <a:ext cx="2966484" cy="151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sv-SE" dirty="0"/>
              <a:t>Click to add picture or select the Image Place holder and use an image from Tyréns Image Library</a:t>
            </a:r>
          </a:p>
        </p:txBody>
      </p:sp>
      <p:sp>
        <p:nvSpPr>
          <p:cNvPr id="16" name="Platshållare för bild 9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631500"/>
            <a:ext cx="2966484" cy="151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sv-SE" dirty="0"/>
              <a:t>Click to add picture or select the Image Place holder and use an image from Tyréns Image Library</a:t>
            </a:r>
          </a:p>
        </p:txBody>
      </p:sp>
      <p:sp>
        <p:nvSpPr>
          <p:cNvPr id="8" name="Platshållare för bild 9"/>
          <p:cNvSpPr>
            <a:spLocks noGrp="1"/>
          </p:cNvSpPr>
          <p:nvPr>
            <p:ph type="pic" sz="quarter" idx="18" hasCustomPrompt="1"/>
          </p:nvPr>
        </p:nvSpPr>
        <p:spPr>
          <a:xfrm>
            <a:off x="3088757" y="1998922"/>
            <a:ext cx="2966484" cy="151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sv-SE" dirty="0"/>
              <a:t>Click to add picture or select the Image Place holder and use an image from Tyréns Image Library</a:t>
            </a:r>
          </a:p>
        </p:txBody>
      </p:sp>
      <p:sp>
        <p:nvSpPr>
          <p:cNvPr id="9" name="Platshållare för bild 9"/>
          <p:cNvSpPr>
            <a:spLocks noGrp="1"/>
          </p:cNvSpPr>
          <p:nvPr>
            <p:ph type="pic" sz="quarter" idx="19" hasCustomPrompt="1"/>
          </p:nvPr>
        </p:nvSpPr>
        <p:spPr>
          <a:xfrm>
            <a:off x="3088757" y="3631500"/>
            <a:ext cx="2966484" cy="151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sv-SE" dirty="0"/>
              <a:t>Click to add picture or select the Image Place holder and use an image from Tyréns Image Library</a:t>
            </a:r>
          </a:p>
        </p:txBody>
      </p:sp>
      <p:sp>
        <p:nvSpPr>
          <p:cNvPr id="13" name="Platshållare för bild 9"/>
          <p:cNvSpPr>
            <a:spLocks noGrp="1"/>
          </p:cNvSpPr>
          <p:nvPr>
            <p:ph type="pic" sz="quarter" idx="20" hasCustomPrompt="1"/>
          </p:nvPr>
        </p:nvSpPr>
        <p:spPr>
          <a:xfrm>
            <a:off x="6177516" y="1998922"/>
            <a:ext cx="2966484" cy="151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sv-SE" dirty="0"/>
              <a:t>Click to add picture or select the Image Place holder and use an image from Tyréns Image Library</a:t>
            </a:r>
          </a:p>
        </p:txBody>
      </p:sp>
      <p:sp>
        <p:nvSpPr>
          <p:cNvPr id="14" name="Platshållare för bild 9"/>
          <p:cNvSpPr>
            <a:spLocks noGrp="1"/>
          </p:cNvSpPr>
          <p:nvPr>
            <p:ph type="pic" sz="quarter" idx="21" hasCustomPrompt="1"/>
          </p:nvPr>
        </p:nvSpPr>
        <p:spPr>
          <a:xfrm>
            <a:off x="6177516" y="3631500"/>
            <a:ext cx="2966484" cy="151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sv-SE" dirty="0"/>
              <a:t>Click to add picture or select the Image Place holder and use an image from Tyréns Image Library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863601" y="1052623"/>
            <a:ext cx="3600000" cy="81903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sv-SE" dirty="0"/>
              <a:t>Edit Master text styles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680400" y="1052623"/>
            <a:ext cx="3600000" cy="81903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sv-SE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sv-SE" dirty="0"/>
              <a:t>2017-11-06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xxLogo">
            <a:extLst>
              <a:ext uri="{FF2B5EF4-FFF2-40B4-BE49-F238E27FC236}">
                <a16:creationId xmlns:a16="http://schemas.microsoft.com/office/drawing/2014/main" id="{EAF8AEFB-17C7-4568-AD26-AD5FC917604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2002" y="360000"/>
            <a:ext cx="1612800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00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5144335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 algn="ctr">
              <a:buNone/>
              <a:defRPr sz="600" baseline="0"/>
            </a:lvl1pPr>
          </a:lstStyle>
          <a:p>
            <a:r>
              <a:rPr lang="sv-SE" dirty="0"/>
              <a:t>Click to add picture or select the Image Place holder and use an image from Tyréns Image Library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863600" y="1931077"/>
            <a:ext cx="7416800" cy="10245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200" b="1" cap="all" baseline="0"/>
            </a:lvl1pPr>
          </a:lstStyle>
          <a:p>
            <a:pPr lvl="0"/>
            <a:r>
              <a:rPr lang="sv-SE" dirty="0"/>
              <a:t>Chapter</a:t>
            </a:r>
          </a:p>
        </p:txBody>
      </p:sp>
      <p:cxnSp>
        <p:nvCxnSpPr>
          <p:cNvPr id="8" name="Rak 7"/>
          <p:cNvCxnSpPr/>
          <p:nvPr userDrawn="1"/>
        </p:nvCxnSpPr>
        <p:spPr>
          <a:xfrm>
            <a:off x="1043608" y="1798616"/>
            <a:ext cx="7056784" cy="0"/>
          </a:xfrm>
          <a:prstGeom prst="line">
            <a:avLst/>
          </a:prstGeom>
          <a:ln w="3175" cmpd="sng">
            <a:solidFill>
              <a:srgbClr val="C9CAC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ak 8"/>
          <p:cNvCxnSpPr/>
          <p:nvPr userDrawn="1"/>
        </p:nvCxnSpPr>
        <p:spPr>
          <a:xfrm>
            <a:off x="1043608" y="3075806"/>
            <a:ext cx="7056784" cy="0"/>
          </a:xfrm>
          <a:prstGeom prst="line">
            <a:avLst/>
          </a:prstGeom>
          <a:ln w="3175" cmpd="sng">
            <a:solidFill>
              <a:srgbClr val="C9CAC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2017-11-06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xxLogo">
            <a:extLst>
              <a:ext uri="{FF2B5EF4-FFF2-40B4-BE49-F238E27FC236}">
                <a16:creationId xmlns:a16="http://schemas.microsoft.com/office/drawing/2014/main" id="{AADC7FD2-18A4-4A47-8F74-E76C4F4350A5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2002" y="360000"/>
            <a:ext cx="1612800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84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9"/>
          <a:stretch/>
        </p:blipFill>
        <p:spPr>
          <a:xfrm rot="16200000">
            <a:off x="614156" y="2326071"/>
            <a:ext cx="2203593" cy="3431904"/>
          </a:xfrm>
          <a:prstGeom prst="rect">
            <a:avLst/>
          </a:prstGeom>
        </p:spPr>
      </p:pic>
      <p:sp>
        <p:nvSpPr>
          <p:cNvPr id="7" name="Platshållare för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863600" y="1931077"/>
            <a:ext cx="7416800" cy="102456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200" b="1" cap="all" baseline="0"/>
            </a:lvl1pPr>
          </a:lstStyle>
          <a:p>
            <a:pPr lvl="0"/>
            <a:r>
              <a:rPr lang="sv-SE" dirty="0"/>
              <a:t>Chapter</a:t>
            </a:r>
          </a:p>
        </p:txBody>
      </p:sp>
      <p:cxnSp>
        <p:nvCxnSpPr>
          <p:cNvPr id="8" name="Rak 7"/>
          <p:cNvCxnSpPr/>
          <p:nvPr userDrawn="1"/>
        </p:nvCxnSpPr>
        <p:spPr>
          <a:xfrm>
            <a:off x="1043608" y="1798616"/>
            <a:ext cx="7056784" cy="0"/>
          </a:xfrm>
          <a:prstGeom prst="line">
            <a:avLst/>
          </a:prstGeom>
          <a:ln w="3175" cmpd="sng">
            <a:solidFill>
              <a:srgbClr val="C9CAC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ak 8"/>
          <p:cNvCxnSpPr/>
          <p:nvPr userDrawn="1"/>
        </p:nvCxnSpPr>
        <p:spPr>
          <a:xfrm>
            <a:off x="1043608" y="3075806"/>
            <a:ext cx="7056784" cy="0"/>
          </a:xfrm>
          <a:prstGeom prst="line">
            <a:avLst/>
          </a:prstGeom>
          <a:ln w="3175" cmpd="sng">
            <a:solidFill>
              <a:srgbClr val="C9CAC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2017-11-06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xxLogo">
            <a:extLst>
              <a:ext uri="{FF2B5EF4-FFF2-40B4-BE49-F238E27FC236}">
                <a16:creationId xmlns:a16="http://schemas.microsoft.com/office/drawing/2014/main" id="{CA4340A3-DD82-42BC-ACF6-A270A85DD270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92002" y="360000"/>
            <a:ext cx="1612800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3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56510" y="1599983"/>
            <a:ext cx="3507653" cy="12418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20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Write name, e-mail, department etc</a:t>
            </a: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 rotWithShape="1">
          <a:blip r:embed="rId2"/>
          <a:srcRect r="26845" b="2028"/>
          <a:stretch/>
        </p:blipFill>
        <p:spPr>
          <a:xfrm rot="16200000" flipH="1">
            <a:off x="5807378" y="1806878"/>
            <a:ext cx="2856287" cy="3816957"/>
          </a:xfrm>
          <a:prstGeom prst="rect">
            <a:avLst/>
          </a:prstGeom>
        </p:spPr>
      </p:pic>
      <p:sp>
        <p:nvSpPr>
          <p:cNvPr id="7" name="textruta 6"/>
          <p:cNvSpPr txBox="1"/>
          <p:nvPr userDrawn="1"/>
        </p:nvSpPr>
        <p:spPr>
          <a:xfrm>
            <a:off x="1856510" y="2881992"/>
            <a:ext cx="1075615" cy="18652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sv-SE" sz="1200" dirty="0"/>
              <a:t>www.tyrens.se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2017-11-06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Title 7"/>
          <p:cNvSpPr>
            <a:spLocks noGrp="1"/>
          </p:cNvSpPr>
          <p:nvPr>
            <p:ph type="title" hasCustomPrompt="1"/>
          </p:nvPr>
        </p:nvSpPr>
        <p:spPr>
          <a:xfrm>
            <a:off x="1856510" y="789001"/>
            <a:ext cx="3507653" cy="75723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dirty="0"/>
              <a:t>Contact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xxLogo">
            <a:extLst>
              <a:ext uri="{FF2B5EF4-FFF2-40B4-BE49-F238E27FC236}">
                <a16:creationId xmlns:a16="http://schemas.microsoft.com/office/drawing/2014/main" id="{53CDF809-F02D-48B9-888D-7647A80462F9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92002" y="360000"/>
            <a:ext cx="1612800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411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57">
          <p15:clr>
            <a:srgbClr val="FBAE40"/>
          </p15:clr>
        </p15:guide>
        <p15:guide id="2" pos="337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863600" y="1276350"/>
            <a:ext cx="3600000" cy="3348038"/>
          </a:xfrm>
        </p:spPr>
        <p:txBody>
          <a:bodyPr/>
          <a:lstStyle/>
          <a:p>
            <a:pPr lvl="0"/>
            <a:r>
              <a:rPr lang="sv-SE" dirty="0"/>
              <a:t>Click to add text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680400" y="1276350"/>
            <a:ext cx="3600000" cy="3348038"/>
          </a:xfrm>
        </p:spPr>
        <p:txBody>
          <a:bodyPr/>
          <a:lstStyle/>
          <a:p>
            <a:pPr lvl="0"/>
            <a:r>
              <a:rPr lang="sv-SE" dirty="0"/>
              <a:t>Click to add text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sv-SE" dirty="0"/>
              <a:t>2019-03-10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Click to add title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xxLogo">
            <a:extLst>
              <a:ext uri="{FF2B5EF4-FFF2-40B4-BE49-F238E27FC236}">
                <a16:creationId xmlns:a16="http://schemas.microsoft.com/office/drawing/2014/main" id="{2DB4BC52-31DC-4308-A686-D5E9CF50F32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2002" y="360000"/>
            <a:ext cx="1612800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7184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863600" y="1276350"/>
            <a:ext cx="3600000" cy="3348038"/>
          </a:xfrm>
        </p:spPr>
        <p:txBody>
          <a:bodyPr/>
          <a:lstStyle/>
          <a:p>
            <a:pPr lvl="0"/>
            <a:r>
              <a:rPr lang="sv-SE" dirty="0"/>
              <a:t>Click to add text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680400" y="1276350"/>
            <a:ext cx="3600000" cy="1580400"/>
          </a:xfrm>
        </p:spPr>
        <p:txBody>
          <a:bodyPr/>
          <a:lstStyle/>
          <a:p>
            <a:pPr lvl="0"/>
            <a:r>
              <a:rPr lang="sv-SE" dirty="0"/>
              <a:t>Click to add text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Click to add title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5" hasCustomPrompt="1"/>
          </p:nvPr>
        </p:nvSpPr>
        <p:spPr>
          <a:xfrm>
            <a:off x="4680400" y="3043988"/>
            <a:ext cx="3600000" cy="1580400"/>
          </a:xfrm>
        </p:spPr>
        <p:txBody>
          <a:bodyPr/>
          <a:lstStyle/>
          <a:p>
            <a:pPr lvl="0"/>
            <a:r>
              <a:rPr lang="sv-SE" dirty="0"/>
              <a:t>Click to add text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sv-SE" dirty="0"/>
              <a:t>2019-03-10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xxLogo">
            <a:extLst>
              <a:ext uri="{FF2B5EF4-FFF2-40B4-BE49-F238E27FC236}">
                <a16:creationId xmlns:a16="http://schemas.microsoft.com/office/drawing/2014/main" id="{1BC5661C-E5BB-482E-86D4-27FBF8294BAA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2002" y="360000"/>
            <a:ext cx="1612800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5187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Click to add title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2019-03-10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xxLogo">
            <a:extLst>
              <a:ext uri="{FF2B5EF4-FFF2-40B4-BE49-F238E27FC236}">
                <a16:creationId xmlns:a16="http://schemas.microsoft.com/office/drawing/2014/main" id="{E262A4EE-FD13-4925-A534-0C723E1825B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2002" y="360000"/>
            <a:ext cx="1612800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8675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2019-03-10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xxLogo">
            <a:extLst>
              <a:ext uri="{FF2B5EF4-FFF2-40B4-BE49-F238E27FC236}">
                <a16:creationId xmlns:a16="http://schemas.microsoft.com/office/drawing/2014/main" id="{E42BA1CB-6CE1-4CE4-877F-F930F7D16EB9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2002" y="360000"/>
            <a:ext cx="1612800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0031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2019-03-10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 hasCustomPrompt="1"/>
          </p:nvPr>
        </p:nvSpPr>
        <p:spPr/>
        <p:txBody>
          <a:bodyPr/>
          <a:lstStyle/>
          <a:p>
            <a:pPr lvl="0"/>
            <a:r>
              <a:rPr lang="sv-SE" dirty="0"/>
              <a:t>Click to add text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10" name="Bildobjekt 1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25"/>
          <a:stretch/>
        </p:blipFill>
        <p:spPr>
          <a:xfrm rot="16200000">
            <a:off x="4720864" y="720354"/>
            <a:ext cx="3515008" cy="5331272"/>
          </a:xfrm>
          <a:prstGeom prst="rect">
            <a:avLst/>
          </a:prstGeom>
        </p:spPr>
      </p:pic>
      <p:cxnSp>
        <p:nvCxnSpPr>
          <p:cNvPr id="9" name="Rak 12">
            <a:extLst>
              <a:ext uri="{FF2B5EF4-FFF2-40B4-BE49-F238E27FC236}">
                <a16:creationId xmlns:a16="http://schemas.microsoft.com/office/drawing/2014/main" id="{90BACE26-15A2-426F-993A-B4B1713C5F50}"/>
              </a:ext>
            </a:extLst>
          </p:cNvPr>
          <p:cNvCxnSpPr/>
          <p:nvPr userDrawn="1"/>
        </p:nvCxnSpPr>
        <p:spPr>
          <a:xfrm>
            <a:off x="467544" y="1059582"/>
            <a:ext cx="8208912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xxLogo">
            <a:extLst>
              <a:ext uri="{FF2B5EF4-FFF2-40B4-BE49-F238E27FC236}">
                <a16:creationId xmlns:a16="http://schemas.microsoft.com/office/drawing/2014/main" id="{C1AD6DF2-F997-4029-A4DC-EB29212B35CA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92002" y="360000"/>
            <a:ext cx="1612800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4187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25"/>
          <a:stretch/>
        </p:blipFill>
        <p:spPr>
          <a:xfrm rot="16200000">
            <a:off x="4720864" y="720354"/>
            <a:ext cx="3515008" cy="5331272"/>
          </a:xfrm>
          <a:prstGeom prst="rect">
            <a:avLst/>
          </a:prstGeom>
        </p:spPr>
      </p:pic>
      <p:sp>
        <p:nvSpPr>
          <p:cNvPr id="8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863600" y="1276350"/>
            <a:ext cx="3600000" cy="3348038"/>
          </a:xfrm>
        </p:spPr>
        <p:txBody>
          <a:bodyPr/>
          <a:lstStyle/>
          <a:p>
            <a:pPr lvl="0"/>
            <a:r>
              <a:rPr lang="sv-SE" dirty="0"/>
              <a:t>Click to add text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680400" y="1276350"/>
            <a:ext cx="3600000" cy="3348038"/>
          </a:xfrm>
        </p:spPr>
        <p:txBody>
          <a:bodyPr/>
          <a:lstStyle/>
          <a:p>
            <a:pPr lvl="0"/>
            <a:r>
              <a:rPr lang="sv-SE" dirty="0"/>
              <a:t>Click to add text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sv-SE" dirty="0"/>
              <a:t>2019-03-10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Click to add title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 dirty="0"/>
          </a:p>
        </p:txBody>
      </p:sp>
      <p:cxnSp>
        <p:nvCxnSpPr>
          <p:cNvPr id="13" name="Rak 12">
            <a:extLst>
              <a:ext uri="{FF2B5EF4-FFF2-40B4-BE49-F238E27FC236}">
                <a16:creationId xmlns:a16="http://schemas.microsoft.com/office/drawing/2014/main" id="{819414B8-C4E8-433B-9A3C-42A5D40F2906}"/>
              </a:ext>
            </a:extLst>
          </p:cNvPr>
          <p:cNvCxnSpPr/>
          <p:nvPr userDrawn="1"/>
        </p:nvCxnSpPr>
        <p:spPr>
          <a:xfrm>
            <a:off x="467544" y="1059582"/>
            <a:ext cx="8208912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xxLogo">
            <a:extLst>
              <a:ext uri="{FF2B5EF4-FFF2-40B4-BE49-F238E27FC236}">
                <a16:creationId xmlns:a16="http://schemas.microsoft.com/office/drawing/2014/main" id="{E77F8814-3D77-42DE-A49D-E1083C7029FA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92002" y="360000"/>
            <a:ext cx="1612800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1059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ntent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25"/>
          <a:stretch/>
        </p:blipFill>
        <p:spPr>
          <a:xfrm rot="16200000">
            <a:off x="4720864" y="720354"/>
            <a:ext cx="3515008" cy="5331272"/>
          </a:xfrm>
          <a:prstGeom prst="rect">
            <a:avLst/>
          </a:prstGeom>
        </p:spPr>
      </p:pic>
      <p:sp>
        <p:nvSpPr>
          <p:cNvPr id="9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863600" y="1276350"/>
            <a:ext cx="3600000" cy="3348038"/>
          </a:xfrm>
        </p:spPr>
        <p:txBody>
          <a:bodyPr/>
          <a:lstStyle/>
          <a:p>
            <a:pPr lvl="0"/>
            <a:r>
              <a:rPr lang="sv-SE" dirty="0"/>
              <a:t>Click to add text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4680400" y="1276350"/>
            <a:ext cx="3600000" cy="1580400"/>
          </a:xfrm>
        </p:spPr>
        <p:txBody>
          <a:bodyPr/>
          <a:lstStyle/>
          <a:p>
            <a:pPr lvl="0"/>
            <a:r>
              <a:rPr lang="sv-SE" dirty="0"/>
              <a:t>Click to add text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v-SE" dirty="0"/>
              <a:t>Click to add title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5" hasCustomPrompt="1"/>
          </p:nvPr>
        </p:nvSpPr>
        <p:spPr>
          <a:xfrm>
            <a:off x="4680400" y="3043988"/>
            <a:ext cx="3600000" cy="1580400"/>
          </a:xfrm>
        </p:spPr>
        <p:txBody>
          <a:bodyPr/>
          <a:lstStyle/>
          <a:p>
            <a:pPr lvl="0"/>
            <a:r>
              <a:rPr lang="sv-SE" dirty="0"/>
              <a:t>Click to add text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sv-SE" dirty="0"/>
              <a:t>2019-03-10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sv-SE" dirty="0"/>
          </a:p>
        </p:txBody>
      </p:sp>
      <p:cxnSp>
        <p:nvCxnSpPr>
          <p:cNvPr id="16" name="Rak 12">
            <a:extLst>
              <a:ext uri="{FF2B5EF4-FFF2-40B4-BE49-F238E27FC236}">
                <a16:creationId xmlns:a16="http://schemas.microsoft.com/office/drawing/2014/main" id="{D9A38779-B8ED-490E-9002-FA6F2772DE91}"/>
              </a:ext>
            </a:extLst>
          </p:cNvPr>
          <p:cNvCxnSpPr/>
          <p:nvPr userDrawn="1"/>
        </p:nvCxnSpPr>
        <p:spPr>
          <a:xfrm>
            <a:off x="467544" y="1059582"/>
            <a:ext cx="8208912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xxLogo">
            <a:extLst>
              <a:ext uri="{FF2B5EF4-FFF2-40B4-BE49-F238E27FC236}">
                <a16:creationId xmlns:a16="http://schemas.microsoft.com/office/drawing/2014/main" id="{E96AF41B-C3DF-4551-850F-B3BDF2741694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92002" y="360000"/>
            <a:ext cx="1612800" cy="3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9063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ogotypeTextBox">
            <a:extLst>
              <a:ext uri="{FF2B5EF4-FFF2-40B4-BE49-F238E27FC236}">
                <a16:creationId xmlns:a16="http://schemas.microsoft.com/office/drawing/2014/main" id="{98CBB764-6BB4-4FD1-BFC3-2E886A23AA17}"/>
              </a:ext>
            </a:extLst>
          </p:cNvPr>
          <p:cNvSpPr txBox="1"/>
          <p:nvPr userDrawn="1">
            <p:custDataLst>
              <p:tags r:id="rId27"/>
            </p:custDataLst>
          </p:nvPr>
        </p:nvSpPr>
        <p:spPr>
          <a:xfrm>
            <a:off x="0" y="0"/>
            <a:ext cx="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endParaRPr lang="sv-SE" sz="1000" dirty="0"/>
          </a:p>
        </p:txBody>
      </p:sp>
      <p:sp>
        <p:nvSpPr>
          <p:cNvPr id="2" name="LogotypeTextBox"/>
          <p:cNvSpPr txBox="1"/>
          <p:nvPr userDrawn="1">
            <p:custDataLst>
              <p:tags r:id="rId28"/>
            </p:custDataLst>
          </p:nvPr>
        </p:nvSpPr>
        <p:spPr>
          <a:xfrm>
            <a:off x="0" y="0"/>
            <a:ext cx="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endParaRPr lang="sv-SE" sz="1000" dirty="0"/>
          </a:p>
        </p:txBody>
      </p:sp>
      <p:cxnSp>
        <p:nvCxnSpPr>
          <p:cNvPr id="13" name="Rak 12"/>
          <p:cNvCxnSpPr/>
          <p:nvPr userDrawn="1"/>
        </p:nvCxnSpPr>
        <p:spPr>
          <a:xfrm>
            <a:off x="467544" y="1059582"/>
            <a:ext cx="8208912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863600" y="158750"/>
            <a:ext cx="6051266" cy="75723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sv-SE" dirty="0"/>
              <a:t>Click to add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863600" y="1276350"/>
            <a:ext cx="7416800" cy="33480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Click to add text</a:t>
            </a:r>
          </a:p>
          <a:p>
            <a:pPr lvl="1"/>
            <a:r>
              <a:rPr lang="sv-SE" dirty="0"/>
              <a:t>Second level</a:t>
            </a:r>
          </a:p>
          <a:p>
            <a:pPr lvl="2"/>
            <a:r>
              <a:rPr lang="sv-SE" dirty="0"/>
              <a:t>Third level</a:t>
            </a:r>
          </a:p>
          <a:p>
            <a:pPr lvl="3"/>
            <a:r>
              <a:rPr lang="sv-SE" dirty="0"/>
              <a:t>Fourth level</a:t>
            </a:r>
          </a:p>
          <a:p>
            <a:pPr lvl="4"/>
            <a:r>
              <a:rPr lang="sv-SE" dirty="0"/>
              <a:t>Fifth level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73479" y="4905981"/>
            <a:ext cx="1080000" cy="108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2019-03-10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4032000" y="4905981"/>
            <a:ext cx="1080000" cy="108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fld id="{6CDC8D04-0AE8-4FE4-B92B-C6602F7F8975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6413802" y="4905982"/>
            <a:ext cx="2251314" cy="108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5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285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9" r:id="rId4"/>
    <p:sldLayoutId id="2147483666" r:id="rId5"/>
    <p:sldLayoutId id="2147483667" r:id="rId6"/>
    <p:sldLayoutId id="2147483678" r:id="rId7"/>
    <p:sldLayoutId id="2147483679" r:id="rId8"/>
    <p:sldLayoutId id="2147483688" r:id="rId9"/>
    <p:sldLayoutId id="2147483684" r:id="rId10"/>
    <p:sldLayoutId id="2147483686" r:id="rId11"/>
    <p:sldLayoutId id="2147483680" r:id="rId12"/>
    <p:sldLayoutId id="2147483685" r:id="rId13"/>
    <p:sldLayoutId id="2147483687" r:id="rId14"/>
    <p:sldLayoutId id="2147483689" r:id="rId15"/>
    <p:sldLayoutId id="2147483673" r:id="rId16"/>
    <p:sldLayoutId id="2147483674" r:id="rId17"/>
    <p:sldLayoutId id="2147483675" r:id="rId18"/>
    <p:sldLayoutId id="2147483676" r:id="rId19"/>
    <p:sldLayoutId id="2147483681" r:id="rId20"/>
    <p:sldLayoutId id="2147483682" r:id="rId21"/>
    <p:sldLayoutId id="2147483683" r:id="rId22"/>
    <p:sldLayoutId id="2147483670" r:id="rId23"/>
    <p:sldLayoutId id="2147483677" r:id="rId24"/>
    <p:sldLayoutId id="2147483672" r:id="rId2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40000"/>
        </a:lnSpc>
        <a:spcBef>
          <a:spcPts val="75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0" userDrawn="1">
          <p15:clr>
            <a:srgbClr val="F26B43"/>
          </p15:clr>
        </p15:guide>
        <p15:guide id="2" pos="5216" userDrawn="1">
          <p15:clr>
            <a:srgbClr val="F26B43"/>
          </p15:clr>
        </p15:guide>
        <p15:guide id="3" pos="544" userDrawn="1">
          <p15:clr>
            <a:srgbClr val="F26B43"/>
          </p15:clr>
        </p15:guide>
        <p15:guide id="4" orient="horz" pos="577" userDrawn="1">
          <p15:clr>
            <a:srgbClr val="F26B43"/>
          </p15:clr>
        </p15:guide>
        <p15:guide id="5" orient="horz" pos="804" userDrawn="1">
          <p15:clr>
            <a:srgbClr val="F26B43"/>
          </p15:clr>
        </p15:guide>
        <p15:guide id="6" orient="horz" pos="2913" userDrawn="1">
          <p15:clr>
            <a:srgbClr val="F26B43"/>
          </p15:clr>
        </p15:guide>
        <p15:guide id="7" pos="295" userDrawn="1">
          <p15:clr>
            <a:srgbClr val="F26B43"/>
          </p15:clr>
        </p15:guide>
        <p15:guide id="8" pos="5465" userDrawn="1">
          <p15:clr>
            <a:srgbClr val="F26B43"/>
          </p15:clr>
        </p15:guide>
        <p15:guide id="9" orient="horz" pos="3162" userDrawn="1">
          <p15:clr>
            <a:srgbClr val="F26B43"/>
          </p15:clr>
        </p15:guide>
        <p15:guide id="10" pos="43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ya.se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images.clipartof.com/small/22415-Clipart-Illustration-Of-A-Cardboard-Globe-Surrounded-By-Green-Recycle-Binsm-Cardboard-Boxes-Tin-Cans-And-Metal-Trash-Bins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2.pd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önsterTonat"/>
          <p:cNvPicPr>
            <a:picLocks noChangeAspect="1"/>
          </p:cNvPicPr>
          <p:nvPr/>
        </p:nvPicPr>
        <p:blipFill rotWithShape="1">
          <a:blip r:embed="rId3">
            <a:alphaModFix amt="65000"/>
          </a:blip>
          <a:srcRect r="25273"/>
          <a:stretch/>
        </p:blipFill>
        <p:spPr>
          <a:xfrm rot="5400000" flipV="1">
            <a:off x="4876496" y="945832"/>
            <a:ext cx="3597670" cy="4803998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A8EE4D06-58D7-42E0-8514-D8C2C302F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377" y="938623"/>
            <a:ext cx="2395330" cy="3544813"/>
          </a:xfrm>
          <a:prstGeom prst="rect">
            <a:avLst/>
          </a:prstGeom>
        </p:spPr>
      </p:pic>
      <p:pic>
        <p:nvPicPr>
          <p:cNvPr id="9" name="xxLogo">
            <a:extLst>
              <a:ext uri="{FF2B5EF4-FFF2-40B4-BE49-F238E27FC236}">
                <a16:creationId xmlns:a16="http://schemas.microsoft.com/office/drawing/2014/main" id="{F20AFD0A-32F2-4FBC-925F-F576283BAA49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092002" y="360000"/>
            <a:ext cx="1612800" cy="33840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C7DDE3B-5270-4A25-B38C-B8A4653603AE}"/>
              </a:ext>
            </a:extLst>
          </p:cNvPr>
          <p:cNvSpPr/>
          <p:nvPr/>
        </p:nvSpPr>
        <p:spPr>
          <a:xfrm>
            <a:off x="4790003" y="1962024"/>
            <a:ext cx="3972493" cy="2521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200" dirty="0" err="1"/>
              <a:t>Pite</a:t>
            </a:r>
            <a:r>
              <a:rPr lang="sv-SE" sz="3200" dirty="0"/>
              <a:t> Havsbad 14 mars 2019</a:t>
            </a:r>
          </a:p>
        </p:txBody>
      </p:sp>
    </p:spTree>
    <p:extLst>
      <p:ext uri="{BB962C8B-B14F-4D97-AF65-F5344CB8AC3E}">
        <p14:creationId xmlns:p14="http://schemas.microsoft.com/office/powerpoint/2010/main" val="1241645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6CF2D374-B5CD-4007-87FF-E11D5D72C5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10</a:t>
            </a:fld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E753C44E-5E09-4556-88D6-6F9BF75179A9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845648" y="73174"/>
            <a:ext cx="6196013" cy="499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80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407F83AF-ECB2-40FA-80C0-CDDF55866E2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848782" y="1199014"/>
            <a:ext cx="3578749" cy="3425374"/>
          </a:xfrm>
          <a:prstGeom prst="rect">
            <a:avLst/>
          </a:prstGeom>
        </p:spPr>
      </p:pic>
      <p:pic>
        <p:nvPicPr>
          <p:cNvPr id="9" name="Platshållare för innehåll 8">
            <a:extLst>
              <a:ext uri="{FF2B5EF4-FFF2-40B4-BE49-F238E27FC236}">
                <a16:creationId xmlns:a16="http://schemas.microsoft.com/office/drawing/2014/main" id="{69B9861C-64DC-4443-A782-438F19397F1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5203601" y="1276349"/>
            <a:ext cx="3091617" cy="4035015"/>
          </a:xfrm>
          <a:prstGeom prst="rect">
            <a:avLst/>
          </a:prstGeom>
        </p:spPr>
      </p:pic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D5BB1B6E-69D8-458F-81F2-470346A778B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11</a:t>
            </a:fld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31AF6347-A84E-41BF-B463-B55910029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Åldersfördelning och år i yrket</a:t>
            </a:r>
          </a:p>
        </p:txBody>
      </p:sp>
    </p:spTree>
    <p:extLst>
      <p:ext uri="{BB962C8B-B14F-4D97-AF65-F5344CB8AC3E}">
        <p14:creationId xmlns:p14="http://schemas.microsoft.com/office/powerpoint/2010/main" val="3594224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20">
            <a:extLst>
              <a:ext uri="{FF2B5EF4-FFF2-40B4-BE49-F238E27FC236}">
                <a16:creationId xmlns:a16="http://schemas.microsoft.com/office/drawing/2014/main" id="{8E933AF2-6555-4534-827A-04EC515543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5141" r="2514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2C7463D-E748-4F86-A12E-211D5F73899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12</a:t>
            </a:fld>
            <a:endParaRPr lang="sv-SE" dirty="0"/>
          </a:p>
        </p:txBody>
      </p:sp>
      <p:sp>
        <p:nvSpPr>
          <p:cNvPr id="15" name="Rubrik 14">
            <a:extLst>
              <a:ext uri="{FF2B5EF4-FFF2-40B4-BE49-F238E27FC236}">
                <a16:creationId xmlns:a16="http://schemas.microsoft.com/office/drawing/2014/main" id="{CD356BE7-8812-4ED7-BFA9-EEE974D59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en sophämtare gör</a:t>
            </a:r>
          </a:p>
        </p:txBody>
      </p:sp>
      <p:pic>
        <p:nvPicPr>
          <p:cNvPr id="25" name="Platshållare för innehåll 24">
            <a:extLst>
              <a:ext uri="{FF2B5EF4-FFF2-40B4-BE49-F238E27FC236}">
                <a16:creationId xmlns:a16="http://schemas.microsoft.com/office/drawing/2014/main" id="{2DF0867E-1538-4581-BF37-546FD09D910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936497" y="1276350"/>
            <a:ext cx="2373569" cy="3348038"/>
          </a:xfrm>
          <a:prstGeom prst="rect">
            <a:avLst/>
          </a:prstGeom>
        </p:spPr>
      </p:pic>
      <p:pic>
        <p:nvPicPr>
          <p:cNvPr id="28" name="Platshållare för bild 27">
            <a:extLst>
              <a:ext uri="{FF2B5EF4-FFF2-40B4-BE49-F238E27FC236}">
                <a16:creationId xmlns:a16="http://schemas.microsoft.com/office/drawing/2014/main" id="{BFAD8798-8CEE-4BD9-8648-3B584713BE1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5571" b="557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97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1349C093-EEF5-4D1C-8456-C96AFE09CD0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5167" r="25167"/>
          <a:stretch>
            <a:fillRect/>
          </a:stretch>
        </p:blipFill>
        <p:spPr>
          <a:xfrm>
            <a:off x="3556000" y="1296988"/>
            <a:ext cx="2274888" cy="3349625"/>
          </a:xfrm>
          <a:prstGeom prst="rect">
            <a:avLst/>
          </a:prstGeom>
        </p:spPr>
      </p:pic>
      <p:pic>
        <p:nvPicPr>
          <p:cNvPr id="9" name="Platshållare för bild 8">
            <a:extLst>
              <a:ext uri="{FF2B5EF4-FFF2-40B4-BE49-F238E27FC236}">
                <a16:creationId xmlns:a16="http://schemas.microsoft.com/office/drawing/2014/main" id="{05EC2E65-9E16-4C24-94E3-305D24995F3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2481" r="2248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11FF39C-0234-4175-B1C9-B46A62DA010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13</a:t>
            </a:fld>
            <a:endParaRPr lang="sv-SE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44789200-37E6-468B-838C-DC60C2A8A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en sophämtare gör</a:t>
            </a:r>
          </a:p>
        </p:txBody>
      </p:sp>
      <p:pic>
        <p:nvPicPr>
          <p:cNvPr id="7" name="Platshållare för innehåll 18">
            <a:extLst>
              <a:ext uri="{FF2B5EF4-FFF2-40B4-BE49-F238E27FC236}">
                <a16:creationId xmlns:a16="http://schemas.microsoft.com/office/drawing/2014/main" id="{AFFEA4A8-E7AE-41A0-A5E6-2E565992BC7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863600" y="1296223"/>
            <a:ext cx="2519363" cy="330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53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9830E54-7B64-4C0E-BF22-11ACCA3686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14</a:t>
            </a:fld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591A5F4A-6716-4C72-8E79-508C1B4FFBC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956789" y="1148503"/>
            <a:ext cx="6616005" cy="3297500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23FD9645-A383-41E6-980E-F9D37D8D5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en sophämtare gör</a:t>
            </a:r>
          </a:p>
        </p:txBody>
      </p:sp>
    </p:spTree>
    <p:extLst>
      <p:ext uri="{BB962C8B-B14F-4D97-AF65-F5344CB8AC3E}">
        <p14:creationId xmlns:p14="http://schemas.microsoft.com/office/powerpoint/2010/main" val="2839964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2270DA27-ACC0-4BDD-8E00-9AF3E228E1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15</a:t>
            </a:fld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98817C96-DAC8-4F42-988F-4253049076A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424990" y="1276350"/>
            <a:ext cx="6294019" cy="3348038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CBEC356B-EE27-43EC-A62A-E861824AA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Mätorter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70760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1B47AD50-3296-484C-B461-B1AE9616A0F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40987" y="1907235"/>
            <a:ext cx="3527945" cy="2819781"/>
          </a:xfrm>
          <a:prstGeom prst="rect">
            <a:avLst/>
          </a:prstGeom>
        </p:spPr>
      </p:pic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0EB4CCE9-5EC6-4E5B-B24E-94BE1A8E83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16</a:t>
            </a:fld>
            <a:endParaRPr lang="sv-SE" dirty="0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572596D1-A527-401E-9A3E-39C49D5AD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Pulsbelastning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29F2B88-67D7-4288-A240-84DD2CD83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115" y="2935008"/>
            <a:ext cx="2558124" cy="1918026"/>
          </a:xfrm>
          <a:prstGeom prst="rect">
            <a:avLst/>
          </a:prstGeom>
        </p:spPr>
      </p:pic>
      <p:pic>
        <p:nvPicPr>
          <p:cNvPr id="11" name="Platshållare för innehåll 10">
            <a:extLst>
              <a:ext uri="{FF2B5EF4-FFF2-40B4-BE49-F238E27FC236}">
                <a16:creationId xmlns:a16="http://schemas.microsoft.com/office/drawing/2014/main" id="{EC7C2099-2066-413A-9007-646D92B24E1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/>
          <a:stretch>
            <a:fillRect/>
          </a:stretch>
        </p:blipFill>
        <p:spPr>
          <a:xfrm>
            <a:off x="4249581" y="1162681"/>
            <a:ext cx="2618668" cy="171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0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C2550791-4B4B-4EBC-B619-A365C9EA366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680400" y="1276350"/>
            <a:ext cx="3600450" cy="3234796"/>
          </a:xfrm>
          <a:prstGeom prst="rect">
            <a:avLst/>
          </a:prstGeom>
        </p:spPr>
      </p:pic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244911C-C589-49A4-89F9-AD207090FA4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27002" y="1229359"/>
            <a:ext cx="3653398" cy="3395029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DD1F5A2F-4FB2-49E0-8A5B-E57C245F87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17</a:t>
            </a:fld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0B1ECF9A-4238-4A68-B6B4-69D62B2E9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BIOMEKANISKA FÄLTEXPERIMENT I KONTROLLERAD MILJÖ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8E9A210-9633-4430-BF5D-C8752F615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37" y="1229359"/>
            <a:ext cx="3513477" cy="339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76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77000" b="-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05256A50-962A-4381-B36A-A2E152525B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18</a:t>
            </a:fld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6D9AC23-833E-4F5E-A1AD-FF29CB6CA1E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63600" y="1134894"/>
            <a:ext cx="7416800" cy="3489494"/>
          </a:xfrm>
        </p:spPr>
        <p:txBody>
          <a:bodyPr>
            <a:noAutofit/>
          </a:bodyPr>
          <a:lstStyle/>
          <a:p>
            <a:r>
              <a:rPr lang="sv-SE" sz="2400" b="1" dirty="0"/>
              <a:t>Allmän hälsa och välmående</a:t>
            </a:r>
          </a:p>
          <a:p>
            <a:r>
              <a:rPr lang="sv-SE" sz="2400" b="1" dirty="0"/>
              <a:t>Besvär från muskler och leder </a:t>
            </a:r>
          </a:p>
          <a:p>
            <a:r>
              <a:rPr lang="sv-SE" sz="2400" b="1" dirty="0"/>
              <a:t>Hjälpmedel och utrustning </a:t>
            </a:r>
          </a:p>
          <a:p>
            <a:r>
              <a:rPr lang="sv-SE" sz="2400" b="1" dirty="0"/>
              <a:t>Fysisk belastning vid olika arbetsmoment</a:t>
            </a:r>
          </a:p>
          <a:p>
            <a:r>
              <a:rPr lang="sv-SE" sz="2400" b="1" dirty="0"/>
              <a:t>Psykosocial arbetsmiljö </a:t>
            </a:r>
          </a:p>
          <a:p>
            <a:r>
              <a:rPr lang="sv-SE" sz="2400" b="1" dirty="0"/>
              <a:t>Tillbud och olycksfall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9C58E0D3-0079-4FE3-9C04-260FB13CA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200" dirty="0"/>
              <a:t>Enkät till alla Sveriges sophämtare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6711AFD-0EAC-4DB8-A400-34AA544C42F4}"/>
              </a:ext>
            </a:extLst>
          </p:cNvPr>
          <p:cNvSpPr/>
          <p:nvPr/>
        </p:nvSpPr>
        <p:spPr>
          <a:xfrm>
            <a:off x="6141396" y="3547860"/>
            <a:ext cx="2023353" cy="10765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2000" dirty="0"/>
              <a:t>1278 svar = 66%</a:t>
            </a:r>
          </a:p>
        </p:txBody>
      </p:sp>
    </p:spTree>
    <p:extLst>
      <p:ext uri="{BB962C8B-B14F-4D97-AF65-F5344CB8AC3E}">
        <p14:creationId xmlns:p14="http://schemas.microsoft.com/office/powerpoint/2010/main" val="22963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0D5040D-2BEC-4B25-8190-93DB6DEAE2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19</a:t>
            </a:fld>
            <a:endParaRPr lang="sv-SE" dirty="0"/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B7A79A54-8CFD-4720-8FA1-4BB0B10CF5C4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64920" y="915989"/>
            <a:ext cx="6001588" cy="2762636"/>
          </a:xfrm>
          <a:prstGeom prst="rect">
            <a:avLst/>
          </a:prstGeom>
        </p:spPr>
      </p:pic>
      <p:sp>
        <p:nvSpPr>
          <p:cNvPr id="6" name="Rubrik 5">
            <a:extLst>
              <a:ext uri="{FF2B5EF4-FFF2-40B4-BE49-F238E27FC236}">
                <a16:creationId xmlns:a16="http://schemas.microsoft.com/office/drawing/2014/main" id="{94124FBC-8A46-459B-B9BF-2E98C3175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Skjuta och dra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7EFD8CE3-143C-4923-9876-CD7D6DE07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860" y="2928830"/>
            <a:ext cx="2973363" cy="2055920"/>
          </a:xfrm>
          <a:prstGeom prst="rect">
            <a:avLst/>
          </a:prstGeom>
        </p:spPr>
      </p:pic>
      <p:sp>
        <p:nvSpPr>
          <p:cNvPr id="3" name="Rektangel: rundade hörn 2">
            <a:extLst>
              <a:ext uri="{FF2B5EF4-FFF2-40B4-BE49-F238E27FC236}">
                <a16:creationId xmlns:a16="http://schemas.microsoft.com/office/drawing/2014/main" id="{24D6CA5E-5F3F-4211-AA8D-47ED2D1312D8}"/>
              </a:ext>
            </a:extLst>
          </p:cNvPr>
          <p:cNvSpPr/>
          <p:nvPr/>
        </p:nvSpPr>
        <p:spPr>
          <a:xfrm>
            <a:off x="536265" y="3907815"/>
            <a:ext cx="2124434" cy="63939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 dirty="0">
                <a:solidFill>
                  <a:schemeClr val="tx1"/>
                </a:solidFill>
              </a:rPr>
              <a:t>Rekommendation AV:</a:t>
            </a:r>
          </a:p>
          <a:p>
            <a:pPr algn="ctr"/>
            <a:r>
              <a:rPr lang="sv-SE" sz="1000" dirty="0">
                <a:solidFill>
                  <a:schemeClr val="tx1"/>
                </a:solidFill>
              </a:rPr>
              <a:t>Igångsättning 300 N</a:t>
            </a:r>
          </a:p>
          <a:p>
            <a:pPr algn="ctr"/>
            <a:r>
              <a:rPr lang="sv-SE" sz="1000" dirty="0">
                <a:solidFill>
                  <a:schemeClr val="tx1"/>
                </a:solidFill>
              </a:rPr>
              <a:t>Skjutning 200 N</a:t>
            </a:r>
          </a:p>
        </p:txBody>
      </p:sp>
    </p:spTree>
    <p:extLst>
      <p:ext uri="{BB962C8B-B14F-4D97-AF65-F5344CB8AC3E}">
        <p14:creationId xmlns:p14="http://schemas.microsoft.com/office/powerpoint/2010/main" val="3543819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AD61E617-BAC1-4595-8409-565F89410356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944214" y="1152241"/>
            <a:ext cx="4665038" cy="351748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Arbetsmiljöförbättringar för sophämtare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1114578-089A-488B-9A8B-61BAAE04A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2019-03-10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D56C8DC-1DA3-4568-AE09-E493413626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3004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D1EE788F-09FA-4B90-B4BF-3EB6274C67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20</a:t>
            </a:fld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EC9F69E3-A25F-451B-8BAE-BE5E9A73D461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270861" y="1070458"/>
            <a:ext cx="4372345" cy="3975567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C5255486-996F-4B0A-ADA2-100BC5B60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Enkätsvar, besvär i rörelseorgan</a:t>
            </a:r>
          </a:p>
        </p:txBody>
      </p:sp>
    </p:spTree>
    <p:extLst>
      <p:ext uri="{BB962C8B-B14F-4D97-AF65-F5344CB8AC3E}">
        <p14:creationId xmlns:p14="http://schemas.microsoft.com/office/powerpoint/2010/main" val="375536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D237AA71-BBE9-4445-9819-6B4D6BEF42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21</a:t>
            </a:fld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6FD58E17-0DE1-4315-8A67-514140C10D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8002" y="714564"/>
            <a:ext cx="2270862" cy="1096068"/>
          </a:xfrm>
        </p:spPr>
        <p:txBody>
          <a:bodyPr>
            <a:normAutofit fontScale="90000"/>
          </a:bodyPr>
          <a:lstStyle/>
          <a:p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Enkätsvar </a:t>
            </a:r>
            <a:br>
              <a:rPr lang="sv-SE" dirty="0"/>
            </a:br>
            <a:r>
              <a:rPr lang="sv-SE" dirty="0"/>
              <a:t>Psykosociala</a:t>
            </a:r>
            <a:br>
              <a:rPr lang="sv-SE" dirty="0"/>
            </a:br>
            <a:r>
              <a:rPr lang="sv-SE" dirty="0"/>
              <a:t>faktorer 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F4FE4488-6858-4B2C-94D6-928C885373C6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2488864" y="463056"/>
            <a:ext cx="4704134" cy="455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14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6978266-5E92-4F8D-BF69-941123B6FD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22</a:t>
            </a:fld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F9E927A6-61E5-4B55-A5A1-F43215C3CD59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1155497" y="1618583"/>
            <a:ext cx="2994030" cy="2627173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58C0DC11-67EE-457F-B1C9-A815FE5AD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Färre än 5% kvinnor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A3DBF3B-F8F5-4F91-99B1-562CCC9EA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029" y="1613136"/>
            <a:ext cx="3171388" cy="263262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AAB6E975-3F9E-4D6D-8FBE-277AF261E72D}"/>
              </a:ext>
            </a:extLst>
          </p:cNvPr>
          <p:cNvSpPr/>
          <p:nvPr/>
        </p:nvSpPr>
        <p:spPr>
          <a:xfrm>
            <a:off x="2286000" y="420423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1400" dirty="0">
                <a:solidFill>
                  <a:srgbClr val="000000"/>
                </a:solidFill>
                <a:latin typeface="ITC Franklin Gothic Std Book"/>
              </a:rPr>
              <a:t>Det fanns tydliga skillnader när det gällde upplevt stöd ifrån sin närmsta chef där kvinnor till högre grad upplevde att det stödet är dåligt.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28147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C0841AE-2993-40C8-BFA1-EF734AB8FC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23</a:t>
            </a:fld>
            <a:endParaRPr lang="sv-SE" dirty="0"/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1404201-1781-4821-B530-CDB905E35D3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4343" y="915989"/>
            <a:ext cx="8043863" cy="375046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sv-SE" sz="2400" b="1" dirty="0"/>
              <a:t>Fall</a:t>
            </a:r>
          </a:p>
          <a:p>
            <a:r>
              <a:rPr lang="sv-SE" sz="2400" b="1" dirty="0"/>
              <a:t>Feltramp</a:t>
            </a:r>
          </a:p>
          <a:p>
            <a:r>
              <a:rPr lang="sv-SE" sz="2400" b="1" dirty="0"/>
              <a:t>Snubblar</a:t>
            </a:r>
          </a:p>
          <a:p>
            <a:r>
              <a:rPr lang="sv-SE" sz="2400" b="1" dirty="0"/>
              <a:t>Halkar </a:t>
            </a:r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7CBB7168-7ACD-4BF8-A444-6AED1E2E7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343" y="158750"/>
            <a:ext cx="6450523" cy="757239"/>
          </a:xfrm>
        </p:spPr>
        <p:txBody>
          <a:bodyPr/>
          <a:lstStyle/>
          <a:p>
            <a:r>
              <a:rPr lang="sv-SE" dirty="0"/>
              <a:t>Arbetsolyckor sophämtare</a:t>
            </a:r>
          </a:p>
        </p:txBody>
      </p:sp>
    </p:spTree>
    <p:extLst>
      <p:ext uri="{BB962C8B-B14F-4D97-AF65-F5344CB8AC3E}">
        <p14:creationId xmlns:p14="http://schemas.microsoft.com/office/powerpoint/2010/main" val="3608057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B47F0F9D-60D8-4CB9-AB8F-64E5AC1EC9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24</a:t>
            </a:fld>
            <a:endParaRPr lang="sv-SE" dirty="0"/>
          </a:p>
        </p:txBody>
      </p:sp>
      <p:pic>
        <p:nvPicPr>
          <p:cNvPr id="10" name="Platshållare för innehåll 9">
            <a:extLst>
              <a:ext uri="{FF2B5EF4-FFF2-40B4-BE49-F238E27FC236}">
                <a16:creationId xmlns:a16="http://schemas.microsoft.com/office/drawing/2014/main" id="{A3C6A7E1-6418-4F87-8E21-44DF759119CF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1727200" y="2074863"/>
            <a:ext cx="7416800" cy="2735262"/>
          </a:xfrm>
          <a:prstGeom prst="rect">
            <a:avLst/>
          </a:prstGeom>
        </p:spPr>
      </p:pic>
      <p:sp>
        <p:nvSpPr>
          <p:cNvPr id="8" name="Rubrik 7">
            <a:extLst>
              <a:ext uri="{FF2B5EF4-FFF2-40B4-BE49-F238E27FC236}">
                <a16:creationId xmlns:a16="http://schemas.microsoft.com/office/drawing/2014/main" id="{9AFDE770-AF5B-4A74-847C-D94D999617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58750"/>
            <a:ext cx="6051550" cy="757238"/>
          </a:xfrm>
        </p:spPr>
        <p:txBody>
          <a:bodyPr/>
          <a:lstStyle/>
          <a:p>
            <a:r>
              <a:rPr lang="sv-SE" dirty="0"/>
              <a:t>  Ur hytten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AAC39778-18DE-4F66-9B21-45C2B7D71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998" y="332653"/>
            <a:ext cx="4284814" cy="171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01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52A8163E-DEE7-477F-9BA4-527E510896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25</a:t>
            </a:fld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88EB528-33A8-4403-98DE-2C886D723DC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Autofit/>
          </a:bodyPr>
          <a:lstStyle/>
          <a:p>
            <a:r>
              <a:rPr lang="sv-SE" sz="2400" b="1" dirty="0"/>
              <a:t>Fortbildning av chefer och arbetsledare i arbetsmiljöfrågor och ledarskap </a:t>
            </a:r>
          </a:p>
          <a:p>
            <a:r>
              <a:rPr lang="sv-SE" sz="2400" b="1" dirty="0"/>
              <a:t>Utbildning av sophämtare i arbetsmiljöfrågor </a:t>
            </a:r>
          </a:p>
          <a:p>
            <a:r>
              <a:rPr lang="sv-SE" sz="2400" b="1" dirty="0"/>
              <a:t>Informera om policys och lokala regler på ett tydligt sätt</a:t>
            </a:r>
          </a:p>
          <a:p>
            <a:r>
              <a:rPr lang="sv-SE" sz="2400" b="1" dirty="0"/>
              <a:t>Främjande av återhämtning och uppbyggande aktiviteter 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6764D234-888A-4AE6-8C29-5CD734D32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200" dirty="0"/>
              <a:t>Arbetsgrupp Attityder/organisation</a:t>
            </a:r>
          </a:p>
        </p:txBody>
      </p:sp>
    </p:spTree>
    <p:extLst>
      <p:ext uri="{BB962C8B-B14F-4D97-AF65-F5344CB8AC3E}">
        <p14:creationId xmlns:p14="http://schemas.microsoft.com/office/powerpoint/2010/main" val="2767885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1575FF2C-4405-4FBD-BC49-3F50106806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26</a:t>
            </a:fld>
            <a:endParaRPr lang="sv-SE" dirty="0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3A199918-82FA-4202-97EB-C3B78088D20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18204" y="1081796"/>
            <a:ext cx="7416800" cy="3723667"/>
          </a:xfrm>
        </p:spPr>
        <p:txBody>
          <a:bodyPr>
            <a:normAutofit fontScale="40000" lnSpcReduction="20000"/>
          </a:bodyPr>
          <a:lstStyle/>
          <a:p>
            <a:r>
              <a:rPr lang="sv-SE" sz="5100" b="1" dirty="0"/>
              <a:t>säckhämtning</a:t>
            </a:r>
          </a:p>
          <a:p>
            <a:r>
              <a:rPr lang="sv-SE" sz="5100" b="1" dirty="0"/>
              <a:t>lösmängd</a:t>
            </a:r>
          </a:p>
          <a:p>
            <a:r>
              <a:rPr lang="sv-SE" sz="5100" b="1" dirty="0"/>
              <a:t>dragvägar</a:t>
            </a:r>
          </a:p>
          <a:p>
            <a:r>
              <a:rPr lang="sv-SE" sz="5100" b="1" dirty="0"/>
              <a:t>ruttplanering </a:t>
            </a:r>
          </a:p>
          <a:p>
            <a:r>
              <a:rPr lang="sv-SE" sz="5100" b="1" dirty="0"/>
              <a:t>IT </a:t>
            </a:r>
          </a:p>
          <a:p>
            <a:r>
              <a:rPr lang="sv-SE" sz="5100" b="1" dirty="0"/>
              <a:t>fordon</a:t>
            </a:r>
          </a:p>
          <a:p>
            <a:r>
              <a:rPr lang="sv-SE" sz="5100" b="1" dirty="0"/>
              <a:t>säkerhet runt fordonet</a:t>
            </a:r>
          </a:p>
          <a:p>
            <a:r>
              <a:rPr lang="sv-SE" sz="5100" b="1" dirty="0"/>
              <a:t>skyddsutrustning </a:t>
            </a:r>
          </a:p>
          <a:p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D6787162-2BC5-4A39-983A-C4EBE9D8B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dirty="0"/>
              <a:t>Arbetsgrupp teknik</a:t>
            </a:r>
          </a:p>
        </p:txBody>
      </p:sp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36D3741D-33C0-41EF-A68B-FFB7DCABB10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213475" y="835819"/>
            <a:ext cx="2930525" cy="3788569"/>
          </a:xfrm>
        </p:spPr>
        <p:txBody>
          <a:bodyPr>
            <a:noAutofit/>
          </a:bodyPr>
          <a:lstStyle/>
          <a:p>
            <a:r>
              <a:rPr lang="sv-SE" sz="2000" b="1" dirty="0"/>
              <a:t>dragmotstånd </a:t>
            </a:r>
          </a:p>
          <a:p>
            <a:r>
              <a:rPr lang="sv-SE" sz="2000" b="1" dirty="0"/>
              <a:t>sidlastare (ergonomi)</a:t>
            </a:r>
          </a:p>
          <a:p>
            <a:r>
              <a:rPr lang="sv-SE" sz="2000" b="1" dirty="0"/>
              <a:t>utformning av kärl</a:t>
            </a:r>
          </a:p>
          <a:p>
            <a:r>
              <a:rPr lang="sv-SE" sz="2000" b="1" dirty="0"/>
              <a:t>komprimering</a:t>
            </a:r>
          </a:p>
          <a:p>
            <a:r>
              <a:rPr lang="sv-SE" sz="2000" b="1" dirty="0"/>
              <a:t>samarbete – kärl- och fordonstillverkare </a:t>
            </a:r>
          </a:p>
          <a:p>
            <a:r>
              <a:rPr lang="sv-SE" sz="2000" b="1" dirty="0"/>
              <a:t>soprum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301F26F-623E-4607-BDC6-9F1D953FE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53116">
            <a:off x="2747449" y="992369"/>
            <a:ext cx="2726479" cy="390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innehåll 5">
            <a:extLst>
              <a:ext uri="{FF2B5EF4-FFF2-40B4-BE49-F238E27FC236}">
                <a16:creationId xmlns:a16="http://schemas.microsoft.com/office/drawing/2014/main" id="{DCD583D5-4C39-4AE8-857C-E378F52BCE7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42061" y="1123751"/>
            <a:ext cx="3845324" cy="3601606"/>
          </a:xfrm>
          <a:prstGeom prst="rect">
            <a:avLst/>
          </a:prstGeom>
        </p:spPr>
      </p:pic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EDF3CD5D-5DF7-4B2C-A16A-EE0E649E737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10678" y="1065791"/>
            <a:ext cx="3600000" cy="407770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 sz="2400" b="1" u="sng" dirty="0"/>
              <a:t>Samrådsförfarande för hämtning av avfall</a:t>
            </a:r>
          </a:p>
          <a:p>
            <a:r>
              <a:rPr lang="sv-SE" sz="2400" b="1" dirty="0"/>
              <a:t>Gemensamma regler för utformning av hämtställe</a:t>
            </a:r>
          </a:p>
          <a:p>
            <a:r>
              <a:rPr lang="sv-SE" sz="2400" b="1" dirty="0"/>
              <a:t>Långsiktighet</a:t>
            </a:r>
          </a:p>
          <a:p>
            <a:r>
              <a:rPr lang="sv-SE" sz="2400" b="1" dirty="0"/>
              <a:t>Rimliga kostnader</a:t>
            </a:r>
          </a:p>
          <a:p>
            <a:r>
              <a:rPr lang="sv-SE" sz="2400" b="1" dirty="0"/>
              <a:t>Metod när inte regler följs</a:t>
            </a:r>
          </a:p>
          <a:p>
            <a:endParaRPr lang="sv-SE" b="1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2C19BD3-DF87-45B5-A4CE-E9AFED856A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27</a:t>
            </a:fld>
            <a:endParaRPr lang="sv-SE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67204E2E-E3DA-4690-BA3B-23B8F16BC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Arbetsgrupp intressenter</a:t>
            </a:r>
          </a:p>
        </p:txBody>
      </p:sp>
    </p:spTree>
    <p:extLst>
      <p:ext uri="{BB962C8B-B14F-4D97-AF65-F5344CB8AC3E}">
        <p14:creationId xmlns:p14="http://schemas.microsoft.com/office/powerpoint/2010/main" val="1784965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BA335FD4-F880-43F6-A77A-4C2A3CBE4E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28</a:t>
            </a:fld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C386C5F-3C69-4F2E-AB74-468870D4CF3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63600" y="1276350"/>
            <a:ext cx="7416800" cy="3519708"/>
          </a:xfrm>
        </p:spPr>
        <p:txBody>
          <a:bodyPr>
            <a:normAutofit fontScale="92500" lnSpcReduction="10000"/>
          </a:bodyPr>
          <a:lstStyle/>
          <a:p>
            <a:r>
              <a:rPr lang="sv-SE" sz="2800" b="1" dirty="0"/>
              <a:t>Belastning ”sticker inte ut” men moment kan ge besvär</a:t>
            </a:r>
          </a:p>
          <a:p>
            <a:r>
              <a:rPr lang="sv-SE" sz="2800" b="1" dirty="0"/>
              <a:t>Stress ger ökad risk för olycka</a:t>
            </a:r>
          </a:p>
          <a:p>
            <a:r>
              <a:rPr lang="sv-SE" sz="2800" b="1" dirty="0"/>
              <a:t>Hög andel </a:t>
            </a:r>
            <a:r>
              <a:rPr lang="sv-SE" sz="2800" b="1" dirty="0" err="1"/>
              <a:t>snubbel</a:t>
            </a:r>
            <a:r>
              <a:rPr lang="sv-SE" sz="2800" b="1" dirty="0"/>
              <a:t>- och halkolyckor</a:t>
            </a:r>
          </a:p>
          <a:p>
            <a:r>
              <a:rPr lang="sv-SE" sz="2800" b="1" dirty="0"/>
              <a:t>Samband mellan lågt stöd från chef och upplevda fysiska bes</a:t>
            </a:r>
            <a:r>
              <a:rPr lang="sv-SE" sz="2600" b="1" dirty="0"/>
              <a:t>vär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8E3A1FBA-7710-4DF6-AF98-CFB23A608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237519"/>
            <a:ext cx="5944110" cy="757239"/>
          </a:xfrm>
        </p:spPr>
        <p:txBody>
          <a:bodyPr>
            <a:normAutofit/>
          </a:bodyPr>
          <a:lstStyle/>
          <a:p>
            <a:r>
              <a:rPr lang="sv-SE" sz="3200" dirty="0"/>
              <a:t>Slutsatser</a:t>
            </a:r>
          </a:p>
        </p:txBody>
      </p:sp>
    </p:spTree>
    <p:extLst>
      <p:ext uri="{BB962C8B-B14F-4D97-AF65-F5344CB8AC3E}">
        <p14:creationId xmlns:p14="http://schemas.microsoft.com/office/powerpoint/2010/main" val="32359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49000" b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BA335FD4-F880-43F6-A77A-4C2A3CBE4E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29</a:t>
            </a:fld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C386C5F-3C69-4F2E-AB74-468870D4CF3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63600" y="1276350"/>
            <a:ext cx="7416800" cy="3519708"/>
          </a:xfrm>
        </p:spPr>
        <p:txBody>
          <a:bodyPr>
            <a:normAutofit/>
          </a:bodyPr>
          <a:lstStyle/>
          <a:p>
            <a:r>
              <a:rPr lang="sv-SE" sz="2400" b="1" dirty="0"/>
              <a:t>Sidlastare innebär hög statisk belastning, arbetsrotation rekommenderas</a:t>
            </a:r>
          </a:p>
          <a:p>
            <a:pPr>
              <a:lnSpc>
                <a:spcPct val="100000"/>
              </a:lnSpc>
            </a:pPr>
            <a:r>
              <a:rPr lang="sv-SE" sz="2400" b="1" dirty="0"/>
              <a:t>Att hoppa ur hytten kan orsaka  besvär i knä och ländrygg</a:t>
            </a:r>
          </a:p>
          <a:p>
            <a:pPr>
              <a:lnSpc>
                <a:spcPct val="100000"/>
              </a:lnSpc>
            </a:pPr>
            <a:r>
              <a:rPr lang="sv-SE" sz="2400" b="1" dirty="0"/>
              <a:t>Använd de tekniska förbättringar  som finns tillgängliga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8E3A1FBA-7710-4DF6-AF98-CFB23A608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Slutsatser</a:t>
            </a:r>
          </a:p>
        </p:txBody>
      </p:sp>
    </p:spTree>
    <p:extLst>
      <p:ext uri="{BB962C8B-B14F-4D97-AF65-F5344CB8AC3E}">
        <p14:creationId xmlns:p14="http://schemas.microsoft.com/office/powerpoint/2010/main" val="111155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8D0533B1-5566-496F-AA10-16E7125EE4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3</a:t>
            </a:fld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AE402B17-9B36-4A29-BEA1-7FD7288C8A3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113587" y="1071532"/>
            <a:ext cx="4629087" cy="3678906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C73AF0C0-FBFB-4759-AC4F-4B515BADA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Arbetsmiljöförbättringar för sophämtare</a:t>
            </a:r>
          </a:p>
        </p:txBody>
      </p:sp>
    </p:spTree>
    <p:extLst>
      <p:ext uri="{BB962C8B-B14F-4D97-AF65-F5344CB8AC3E}">
        <p14:creationId xmlns:p14="http://schemas.microsoft.com/office/powerpoint/2010/main" val="3867969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AD61E617-BAC1-4595-8409-565F89410356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1958502" y="1009624"/>
            <a:ext cx="4665038" cy="351748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Forskarnas förslag för arbetsmiljöförbättringar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1114578-089A-488B-9A8B-61BAAE04A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dirty="0"/>
              <a:t>2019-03-10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D56C8DC-1DA3-4568-AE09-E493413626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27904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8D0533B1-5566-496F-AA10-16E7125EE4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31</a:t>
            </a:fld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AE402B17-9B36-4A29-BEA1-7FD7288C8A3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079572" y="915989"/>
            <a:ext cx="4629087" cy="3678906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C73AF0C0-FBFB-4759-AC4F-4B515BADA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Forskarnas förslag för arbetsmiljöförbättringar</a:t>
            </a:r>
          </a:p>
        </p:txBody>
      </p:sp>
    </p:spTree>
    <p:extLst>
      <p:ext uri="{BB962C8B-B14F-4D97-AF65-F5344CB8AC3E}">
        <p14:creationId xmlns:p14="http://schemas.microsoft.com/office/powerpoint/2010/main" val="1983212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B42C3A98-4426-47BD-A4EB-C813261ECA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32</a:t>
            </a:fld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2CEF339-E0CC-4731-9514-33DCF71BF1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63600" y="1300572"/>
            <a:ext cx="7416800" cy="33480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 u="sng" dirty="0">
                <a:hlinkClick r:id="rId3"/>
              </a:rPr>
              <a:t>www.tya.se</a:t>
            </a:r>
            <a:r>
              <a:rPr lang="sv-SE" sz="2400" u="sng" dirty="0"/>
              <a:t> </a:t>
            </a:r>
          </a:p>
          <a:p>
            <a:pPr marL="0" indent="0">
              <a:buNone/>
            </a:pPr>
            <a:endParaRPr lang="sv-SE" sz="2400" u="sng" dirty="0"/>
          </a:p>
          <a:p>
            <a:pPr marL="0" indent="0">
              <a:buNone/>
            </a:pPr>
            <a:endParaRPr lang="sv-SE" sz="2400" u="sng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5F59FF0A-0933-4DDE-B723-780A73AD4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Läs hela rapporten!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78A8D7B-896F-4D06-9B05-AACAF9941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311" y="1300572"/>
            <a:ext cx="2395330" cy="354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34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95000" b="-9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EA33D4A9-3CAB-4897-836C-261E255386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4</a:t>
            </a:fld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EF95F83-35F7-4BD3-95D0-5AF55D4EB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00067"/>
            <a:ext cx="9144000" cy="74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95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B913052F-69A8-4051-A5D3-4A900038C8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5</a:t>
            </a:fld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EF6C6BC1-DB21-4999-8CDD-042138DED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sz="3200" dirty="0"/>
              <a:t>Projektets mål var att ta fram</a:t>
            </a:r>
          </a:p>
        </p:txBody>
      </p:sp>
      <p:sp useBgFill="1">
        <p:nvSpPr>
          <p:cNvPr id="7" name="Platshållare för innehåll 6">
            <a:extLst>
              <a:ext uri="{FF2B5EF4-FFF2-40B4-BE49-F238E27FC236}">
                <a16:creationId xmlns:a16="http://schemas.microsoft.com/office/drawing/2014/main" id="{D2F597A4-DB1B-4FB4-A6E6-8440CA596C3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63600" y="915989"/>
            <a:ext cx="7416800" cy="4477542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sv-SE" sz="3400" b="1" dirty="0">
                <a:solidFill>
                  <a:prstClr val="black"/>
                </a:solidFill>
              </a:rPr>
              <a:t>Data om förekomst av arbetsrelaterade besvär </a:t>
            </a:r>
          </a:p>
          <a:p>
            <a:pPr lvl="0"/>
            <a:r>
              <a:rPr lang="sv-SE" sz="3400" b="1" dirty="0">
                <a:solidFill>
                  <a:prstClr val="black"/>
                </a:solidFill>
              </a:rPr>
              <a:t>Data om fysisk och psykosocial arbetsbelastning </a:t>
            </a:r>
          </a:p>
          <a:p>
            <a:pPr lvl="0"/>
            <a:r>
              <a:rPr lang="sv-SE" sz="3400" b="1" dirty="0">
                <a:solidFill>
                  <a:prstClr val="black"/>
                </a:solidFill>
              </a:rPr>
              <a:t>Data om arbetsdagens utseende </a:t>
            </a:r>
          </a:p>
          <a:p>
            <a:pPr lvl="0"/>
            <a:r>
              <a:rPr lang="sv-SE" sz="3400" b="1" dirty="0">
                <a:solidFill>
                  <a:prstClr val="black"/>
                </a:solidFill>
              </a:rPr>
              <a:t>Vilka intressenter som har ett inflytande på sophämtarnas arbetssituation</a:t>
            </a:r>
          </a:p>
          <a:p>
            <a:pPr lvl="0"/>
            <a:r>
              <a:rPr lang="sv-SE" sz="3400" b="1" dirty="0">
                <a:solidFill>
                  <a:prstClr val="black"/>
                </a:solidFill>
              </a:rPr>
              <a:t>Förslag på förändringar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18975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2971B4E5-AD6F-4C78-B324-EBC1D7A9CF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6</a:t>
            </a:fld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9F736A3-1539-4549-9C35-1F8A1CFF0D0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sv-SE" sz="2400" b="1" dirty="0"/>
              <a:t>Hämtning av hushållsavfall i säck och kärl med baklastare och sidlastare</a:t>
            </a:r>
            <a:r>
              <a:rPr lang="sv-SE" sz="2400" dirty="0"/>
              <a:t>.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A0A235F5-04A9-4DE3-8E1C-962BE1D05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dirty="0"/>
              <a:t>Avgränsning</a:t>
            </a:r>
          </a:p>
        </p:txBody>
      </p:sp>
    </p:spTree>
    <p:extLst>
      <p:ext uri="{BB962C8B-B14F-4D97-AF65-F5344CB8AC3E}">
        <p14:creationId xmlns:p14="http://schemas.microsoft.com/office/powerpoint/2010/main" val="760425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1EFF6242-FD53-4253-8400-3CC1611AF1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7</a:t>
            </a:fld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67DC34-0500-43B2-A1B9-9A6EE59467F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81882" y="48126"/>
            <a:ext cx="7134917" cy="4576262"/>
          </a:xfrm>
        </p:spPr>
        <p:txBody>
          <a:bodyPr>
            <a:normAutofit fontScale="85000" lnSpcReduction="20000"/>
          </a:bodyPr>
          <a:lstStyle/>
          <a:p>
            <a:pPr marL="0" lvl="0" indent="0" defTabSz="9144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sv-SE" sz="2400" b="1" kern="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Beställare av projektet, TYAs parter gemensamt</a:t>
            </a:r>
          </a:p>
          <a:p>
            <a:pPr marL="457200" lvl="0" indent="-457200" defTabSz="9144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sv-SE" sz="2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Biltrafikens Arbetsgivareförbund</a:t>
            </a:r>
          </a:p>
          <a:p>
            <a:pPr marL="457200" lvl="0" indent="-457200" defTabSz="9144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sv-SE" sz="2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Svenska Transportarbetareförbundet</a:t>
            </a:r>
          </a:p>
          <a:p>
            <a:pPr marL="457200" lvl="0" indent="-457200" defTabSz="9144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endParaRPr lang="sv-SE" sz="2400" kern="0" dirty="0">
              <a:solidFill>
                <a:srgbClr val="009999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sv-SE" sz="2400" b="1" kern="0" dirty="0">
                <a:solidFill>
                  <a:srgbClr val="009999"/>
                </a:solidFill>
                <a:latin typeface="Arial" pitchFamily="34" charset="0"/>
                <a:ea typeface="+mj-ea"/>
                <a:cs typeface="Arial" pitchFamily="34" charset="0"/>
              </a:rPr>
              <a:t>Projektet genomfördes i samarbete med</a:t>
            </a:r>
          </a:p>
          <a:p>
            <a:pPr marL="342900" lvl="0" indent="-342900" defTabSz="9144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sv-SE" sz="2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Karolinska Institutet</a:t>
            </a:r>
          </a:p>
          <a:p>
            <a:pPr marL="342900" lvl="0" indent="-342900" defTabSz="9144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sv-SE" sz="2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Centrum för Belastningsskadeforskning</a:t>
            </a:r>
            <a:br>
              <a:rPr lang="sv-SE" sz="2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sv-SE" sz="2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vid Högskolan i Gävle</a:t>
            </a:r>
          </a:p>
          <a:p>
            <a:pPr marL="342900" lvl="0" indent="-342900" defTabSz="9144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sv-SE" sz="24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sv-SE" sz="2400" b="1" kern="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Medverkande vid projektframtagandet</a:t>
            </a:r>
          </a:p>
          <a:p>
            <a:pPr marL="457200" lvl="0" indent="-457200" defTabSz="9144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sv-SE" sz="2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SITA</a:t>
            </a:r>
          </a:p>
          <a:p>
            <a:pPr marL="457200" lvl="0" indent="-457200" defTabSz="9144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sv-SE" sz="2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Ragn-Sells</a:t>
            </a: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sv-SE" sz="24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sv-SE" sz="2400" b="1" kern="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Projektledning</a:t>
            </a:r>
          </a:p>
          <a:p>
            <a:pPr defTabSz="9144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sv-SE" sz="2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TYA och </a:t>
            </a:r>
            <a:r>
              <a:rPr lang="sv-SE" sz="2400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Tyréns</a:t>
            </a:r>
            <a:endParaRPr lang="sv-SE" sz="24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defTabSz="91440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sv-SE" sz="2400" b="1" kern="0" dirty="0">
              <a:solidFill>
                <a:srgbClr val="0099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Bildobjekt 4" descr="TYA-Projekt: SOPHÄMTARNAS ARBETSMILJÖ - ALLAS ANSVAR 2013-2015">
            <a:extLst>
              <a:ext uri="{FF2B5EF4-FFF2-40B4-BE49-F238E27FC236}">
                <a16:creationId xmlns:a16="http://schemas.microsoft.com/office/drawing/2014/main" id="{9D2FD192-4160-498B-AF6F-2A18AC5E2B5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3842">
            <a:off x="6247658" y="1876966"/>
            <a:ext cx="1717108" cy="24269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3291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383117" y="4749199"/>
            <a:ext cx="141052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prstClr val="black"/>
                </a:solidFill>
              </a:rPr>
              <a:t>Skyddsombud</a:t>
            </a:r>
            <a:endParaRPr lang="sv-SE" sz="1013" dirty="0">
              <a:solidFill>
                <a:prstClr val="black"/>
              </a:solidFill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3646572" y="3329736"/>
            <a:ext cx="1797776" cy="9464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prstClr val="black"/>
                </a:solidFill>
              </a:rPr>
              <a:t>Utförare av sophämtning</a:t>
            </a:r>
          </a:p>
          <a:p>
            <a:r>
              <a:rPr lang="sv-SE" sz="1050" dirty="0">
                <a:solidFill>
                  <a:prstClr val="black"/>
                </a:solidFill>
              </a:rPr>
              <a:t>- Entreprenör</a:t>
            </a:r>
          </a:p>
          <a:p>
            <a:r>
              <a:rPr lang="sv-SE" sz="1050" dirty="0">
                <a:solidFill>
                  <a:prstClr val="black"/>
                </a:solidFill>
              </a:rPr>
              <a:t>- Kommun</a:t>
            </a:r>
          </a:p>
          <a:p>
            <a:r>
              <a:rPr lang="sv-SE" sz="1050" dirty="0">
                <a:solidFill>
                  <a:prstClr val="black"/>
                </a:solidFill>
              </a:rPr>
              <a:t>- Kommunalt bolag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1304637" y="264932"/>
            <a:ext cx="540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prstClr val="black"/>
                </a:solidFill>
              </a:rPr>
              <a:t>EU</a:t>
            </a:r>
            <a:endParaRPr lang="sv-SE" sz="1013" dirty="0">
              <a:solidFill>
                <a:prstClr val="black"/>
              </a:solidFill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1493658" y="627535"/>
            <a:ext cx="964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prstClr val="black"/>
                </a:solidFill>
              </a:rPr>
              <a:t>Regering</a:t>
            </a:r>
            <a:endParaRPr lang="sv-SE" sz="1013" dirty="0">
              <a:solidFill>
                <a:prstClr val="black"/>
              </a:solidFill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1304637" y="447182"/>
            <a:ext cx="78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prstClr val="black"/>
                </a:solidFill>
              </a:rPr>
              <a:t>Riksdag</a:t>
            </a:r>
            <a:endParaRPr lang="sv-SE" sz="1013" dirty="0">
              <a:solidFill>
                <a:prstClr val="black"/>
              </a:solidFill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1817693" y="793431"/>
            <a:ext cx="1307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prstClr val="black"/>
                </a:solidFill>
              </a:rPr>
              <a:t>Departement</a:t>
            </a:r>
            <a:endParaRPr lang="sv-SE" sz="1013" dirty="0">
              <a:solidFill>
                <a:prstClr val="black"/>
              </a:solidFill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3477250" y="1737946"/>
            <a:ext cx="1566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prstClr val="black"/>
                </a:solidFill>
              </a:rPr>
              <a:t>Arbetsmiljöverket</a:t>
            </a:r>
            <a:endParaRPr lang="sv-SE" sz="1013" dirty="0">
              <a:solidFill>
                <a:prstClr val="black"/>
              </a:solidFill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2777553" y="373619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prstClr val="black"/>
                </a:solidFill>
              </a:rPr>
              <a:t>Trafikverket</a:t>
            </a:r>
            <a:endParaRPr lang="sv-SE" sz="1013" dirty="0">
              <a:solidFill>
                <a:prstClr val="black"/>
              </a:solidFill>
            </a:endParaRPr>
          </a:p>
        </p:txBody>
      </p:sp>
      <p:sp>
        <p:nvSpPr>
          <p:cNvPr id="11" name="textruta 10"/>
          <p:cNvSpPr txBox="1"/>
          <p:nvPr/>
        </p:nvSpPr>
        <p:spPr>
          <a:xfrm>
            <a:off x="1412999" y="1883186"/>
            <a:ext cx="121016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prstClr val="black"/>
                </a:solidFill>
              </a:rPr>
              <a:t>Kommun</a:t>
            </a:r>
            <a:endParaRPr lang="sv-SE" sz="1013" dirty="0">
              <a:solidFill>
                <a:prstClr val="black"/>
              </a:solidFill>
            </a:endParaRPr>
          </a:p>
          <a:p>
            <a:r>
              <a:rPr lang="sv-SE" sz="1050" dirty="0">
                <a:solidFill>
                  <a:prstClr val="black"/>
                </a:solidFill>
              </a:rPr>
              <a:t>Avfallsansvarig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1304637" y="3296476"/>
            <a:ext cx="2341935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sv-SE" sz="1200" dirty="0">
              <a:solidFill>
                <a:prstClr val="black"/>
              </a:solidFill>
            </a:endParaRPr>
          </a:p>
          <a:p>
            <a:r>
              <a:rPr lang="sv-SE" sz="1200" dirty="0">
                <a:solidFill>
                  <a:prstClr val="black"/>
                </a:solidFill>
              </a:rPr>
              <a:t>Arbetsgivarorganisationer</a:t>
            </a:r>
            <a:endParaRPr lang="sv-SE" sz="1013" dirty="0">
              <a:solidFill>
                <a:prstClr val="black"/>
              </a:solidFill>
            </a:endParaRPr>
          </a:p>
          <a:p>
            <a:r>
              <a:rPr lang="sv-SE" sz="1050" dirty="0">
                <a:solidFill>
                  <a:prstClr val="black"/>
                </a:solidFill>
              </a:rPr>
              <a:t>- Biltrafikens Arbetsgivareförbund</a:t>
            </a:r>
          </a:p>
          <a:p>
            <a:r>
              <a:rPr lang="sv-SE" sz="1050" dirty="0">
                <a:solidFill>
                  <a:prstClr val="black"/>
                </a:solidFill>
              </a:rPr>
              <a:t>- </a:t>
            </a:r>
            <a:r>
              <a:rPr lang="sv-SE" sz="1050" dirty="0" err="1">
                <a:solidFill>
                  <a:prstClr val="black"/>
                </a:solidFill>
              </a:rPr>
              <a:t>Pacta</a:t>
            </a:r>
            <a:endParaRPr lang="sv-SE" sz="1050" dirty="0">
              <a:solidFill>
                <a:prstClr val="black"/>
              </a:solidFill>
            </a:endParaRPr>
          </a:p>
          <a:p>
            <a:r>
              <a:rPr lang="sv-SE" sz="1050" dirty="0">
                <a:solidFill>
                  <a:prstClr val="black"/>
                </a:solidFill>
              </a:rPr>
              <a:t>- KFS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1286188" y="4210004"/>
            <a:ext cx="2456263" cy="9464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sv-SE" sz="1200" dirty="0">
              <a:solidFill>
                <a:prstClr val="black"/>
              </a:solidFill>
            </a:endParaRPr>
          </a:p>
          <a:p>
            <a:r>
              <a:rPr lang="sv-SE" sz="1200" dirty="0">
                <a:solidFill>
                  <a:prstClr val="black"/>
                </a:solidFill>
              </a:rPr>
              <a:t>Arbetstagarorganisationer</a:t>
            </a:r>
          </a:p>
          <a:p>
            <a:r>
              <a:rPr lang="sv-SE" sz="1050" dirty="0">
                <a:solidFill>
                  <a:prstClr val="black"/>
                </a:solidFill>
              </a:rPr>
              <a:t>- Svenska Transportarbetareförbundet</a:t>
            </a:r>
          </a:p>
          <a:p>
            <a:r>
              <a:rPr lang="sv-SE" sz="1050" dirty="0">
                <a:solidFill>
                  <a:prstClr val="black"/>
                </a:solidFill>
              </a:rPr>
              <a:t>- Kommunal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3587659" y="4328034"/>
            <a:ext cx="210101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prstClr val="black"/>
                </a:solidFill>
              </a:rPr>
              <a:t>Kollegor/arbetskamrater</a:t>
            </a:r>
          </a:p>
        </p:txBody>
      </p:sp>
      <p:sp>
        <p:nvSpPr>
          <p:cNvPr id="17" name="textruta 16"/>
          <p:cNvSpPr txBox="1"/>
          <p:nvPr/>
        </p:nvSpPr>
        <p:spPr>
          <a:xfrm>
            <a:off x="5382090" y="1659743"/>
            <a:ext cx="221424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prstClr val="black"/>
                </a:solidFill>
              </a:rPr>
              <a:t>Övriga aktörer på hämtställe</a:t>
            </a:r>
          </a:p>
        </p:txBody>
      </p:sp>
      <p:sp>
        <p:nvSpPr>
          <p:cNvPr id="18" name="textruta 17"/>
          <p:cNvSpPr txBox="1"/>
          <p:nvPr/>
        </p:nvSpPr>
        <p:spPr>
          <a:xfrm>
            <a:off x="6356852" y="1955380"/>
            <a:ext cx="151216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prstClr val="black"/>
                </a:solidFill>
              </a:rPr>
              <a:t>Forskningsinstitut</a:t>
            </a:r>
          </a:p>
        </p:txBody>
      </p:sp>
      <p:sp>
        <p:nvSpPr>
          <p:cNvPr id="19" name="textruta 18"/>
          <p:cNvSpPr txBox="1"/>
          <p:nvPr/>
        </p:nvSpPr>
        <p:spPr>
          <a:xfrm>
            <a:off x="5814137" y="4629504"/>
            <a:ext cx="1706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prstClr val="black"/>
                </a:solidFill>
              </a:rPr>
              <a:t>Fordonsleverantörer</a:t>
            </a:r>
            <a:endParaRPr lang="sv-SE" sz="1013" dirty="0">
              <a:solidFill>
                <a:prstClr val="black"/>
              </a:solidFill>
            </a:endParaRPr>
          </a:p>
        </p:txBody>
      </p:sp>
      <p:sp>
        <p:nvSpPr>
          <p:cNvPr id="20" name="textruta 19"/>
          <p:cNvSpPr txBox="1"/>
          <p:nvPr/>
        </p:nvSpPr>
        <p:spPr>
          <a:xfrm>
            <a:off x="5626109" y="4371588"/>
            <a:ext cx="1808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prstClr val="black"/>
                </a:solidFill>
              </a:rPr>
              <a:t>Utrustningsleverantör</a:t>
            </a:r>
            <a:endParaRPr lang="sv-SE" sz="1013" dirty="0">
              <a:solidFill>
                <a:prstClr val="black"/>
              </a:solidFill>
            </a:endParaRPr>
          </a:p>
        </p:txBody>
      </p:sp>
      <p:sp>
        <p:nvSpPr>
          <p:cNvPr id="21" name="textruta 20"/>
          <p:cNvSpPr txBox="1"/>
          <p:nvPr/>
        </p:nvSpPr>
        <p:spPr>
          <a:xfrm>
            <a:off x="5657235" y="2465479"/>
            <a:ext cx="2120440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prstClr val="black"/>
                </a:solidFill>
              </a:rPr>
              <a:t>Bransch- och intresseorganisationer</a:t>
            </a:r>
          </a:p>
          <a:p>
            <a:r>
              <a:rPr lang="sv-SE" sz="1050" dirty="0">
                <a:solidFill>
                  <a:prstClr val="black"/>
                </a:solidFill>
              </a:rPr>
              <a:t>- Avfall Sverige</a:t>
            </a:r>
          </a:p>
          <a:p>
            <a:r>
              <a:rPr lang="sv-SE" sz="1050" dirty="0">
                <a:solidFill>
                  <a:prstClr val="black"/>
                </a:solidFill>
              </a:rPr>
              <a:t>- Sveriges Åkeriföretag</a:t>
            </a:r>
          </a:p>
          <a:p>
            <a:r>
              <a:rPr lang="sv-SE" sz="1050" dirty="0">
                <a:solidFill>
                  <a:prstClr val="black"/>
                </a:solidFill>
              </a:rPr>
              <a:t>- Återvinningsindustrierna</a:t>
            </a:r>
          </a:p>
          <a:p>
            <a:r>
              <a:rPr lang="sv-SE" sz="1050" dirty="0">
                <a:solidFill>
                  <a:prstClr val="black"/>
                </a:solidFill>
              </a:rPr>
              <a:t>- TYA</a:t>
            </a:r>
          </a:p>
          <a:p>
            <a:r>
              <a:rPr lang="sv-SE" sz="1050" dirty="0">
                <a:solidFill>
                  <a:prstClr val="black"/>
                </a:solidFill>
              </a:rPr>
              <a:t>- Sveriges kommuner och landsting</a:t>
            </a:r>
          </a:p>
          <a:p>
            <a:r>
              <a:rPr lang="sv-SE" sz="1050" dirty="0">
                <a:solidFill>
                  <a:prstClr val="black"/>
                </a:solidFill>
              </a:rPr>
              <a:t>- Hyresgästföreningen</a:t>
            </a:r>
          </a:p>
          <a:p>
            <a:r>
              <a:rPr lang="sv-SE" sz="1050" dirty="0">
                <a:solidFill>
                  <a:prstClr val="black"/>
                </a:solidFill>
              </a:rPr>
              <a:t>- Riksförbundet Enskilda Vägar</a:t>
            </a:r>
          </a:p>
        </p:txBody>
      </p:sp>
      <p:sp>
        <p:nvSpPr>
          <p:cNvPr id="22" name="textruta 21"/>
          <p:cNvSpPr txBox="1"/>
          <p:nvPr/>
        </p:nvSpPr>
        <p:spPr>
          <a:xfrm>
            <a:off x="4692551" y="754492"/>
            <a:ext cx="138124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prstClr val="black"/>
                </a:solidFill>
              </a:rPr>
              <a:t>Fastighetsägare</a:t>
            </a:r>
            <a:endParaRPr lang="sv-SE" sz="1013" dirty="0">
              <a:solidFill>
                <a:prstClr val="black"/>
              </a:solidFill>
            </a:endParaRPr>
          </a:p>
        </p:txBody>
      </p:sp>
      <p:sp>
        <p:nvSpPr>
          <p:cNvPr id="24" name="textruta 23"/>
          <p:cNvSpPr txBox="1"/>
          <p:nvPr/>
        </p:nvSpPr>
        <p:spPr>
          <a:xfrm>
            <a:off x="5961692" y="45641"/>
            <a:ext cx="2011787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prstClr val="black"/>
                </a:solidFill>
              </a:rPr>
              <a:t>Fastighetsägarorganisationer</a:t>
            </a:r>
          </a:p>
          <a:p>
            <a:r>
              <a:rPr lang="sv-SE" sz="1050" dirty="0">
                <a:solidFill>
                  <a:prstClr val="black"/>
                </a:solidFill>
              </a:rPr>
              <a:t>- Villaägarna</a:t>
            </a:r>
          </a:p>
          <a:p>
            <a:r>
              <a:rPr lang="sv-SE" sz="1050" dirty="0">
                <a:solidFill>
                  <a:prstClr val="black"/>
                </a:solidFill>
              </a:rPr>
              <a:t>- Fastighetsägarna</a:t>
            </a:r>
          </a:p>
          <a:p>
            <a:r>
              <a:rPr lang="sv-SE" sz="1050" dirty="0">
                <a:solidFill>
                  <a:prstClr val="black"/>
                </a:solidFill>
              </a:rPr>
              <a:t>- SABO</a:t>
            </a:r>
          </a:p>
          <a:p>
            <a:r>
              <a:rPr lang="sv-SE" sz="1050" dirty="0">
                <a:solidFill>
                  <a:prstClr val="black"/>
                </a:solidFill>
              </a:rPr>
              <a:t>- HSB</a:t>
            </a:r>
          </a:p>
          <a:p>
            <a:r>
              <a:rPr lang="sv-SE" sz="1050" dirty="0">
                <a:solidFill>
                  <a:prstClr val="black"/>
                </a:solidFill>
              </a:rPr>
              <a:t>- Riksbyggen</a:t>
            </a:r>
            <a:endParaRPr lang="sv-SE" sz="1200" dirty="0">
              <a:solidFill>
                <a:prstClr val="black"/>
              </a:solidFill>
            </a:endParaRPr>
          </a:p>
        </p:txBody>
      </p:sp>
      <p:sp>
        <p:nvSpPr>
          <p:cNvPr id="25" name="textruta 24"/>
          <p:cNvSpPr txBox="1"/>
          <p:nvPr/>
        </p:nvSpPr>
        <p:spPr>
          <a:xfrm>
            <a:off x="4711773" y="1317069"/>
            <a:ext cx="171200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prstClr val="black"/>
                </a:solidFill>
              </a:rPr>
              <a:t>Boende/hyresgäster</a:t>
            </a:r>
          </a:p>
        </p:txBody>
      </p:sp>
      <p:grpSp>
        <p:nvGrpSpPr>
          <p:cNvPr id="4" name="Grupp 3"/>
          <p:cNvGrpSpPr/>
          <p:nvPr/>
        </p:nvGrpSpPr>
        <p:grpSpPr>
          <a:xfrm>
            <a:off x="3572890" y="2117290"/>
            <a:ext cx="1809200" cy="1219158"/>
            <a:chOff x="3490533" y="2863704"/>
            <a:chExt cx="1941877" cy="1470042"/>
          </a:xfrm>
        </p:grpSpPr>
        <p:pic>
          <p:nvPicPr>
            <p:cNvPr id="26" name="Picture 2" descr="Clipart Illustration of a Cardboard Globe Surrounded By Green Recycle Binsm Cardboard Boxes, Tin Cans And Metal Trash Bins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30000"/>
            </a:blip>
            <a:srcRect/>
            <a:stretch>
              <a:fillRect/>
            </a:stretch>
          </p:blipFill>
          <p:spPr bwMode="auto">
            <a:xfrm>
              <a:off x="3490533" y="2863704"/>
              <a:ext cx="1837551" cy="1470042"/>
            </a:xfrm>
            <a:prstGeom prst="rect">
              <a:avLst/>
            </a:prstGeom>
            <a:noFill/>
          </p:spPr>
        </p:pic>
        <p:sp>
          <p:nvSpPr>
            <p:cNvPr id="27" name="textruta 26"/>
            <p:cNvSpPr txBox="1"/>
            <p:nvPr/>
          </p:nvSpPr>
          <p:spPr>
            <a:xfrm>
              <a:off x="3779912" y="3337114"/>
              <a:ext cx="1652498" cy="705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Hämtställe</a:t>
              </a:r>
              <a:br>
                <a:rPr lang="sv-SE" sz="1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sv-SE" sz="14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säckar/kärl</a:t>
              </a:r>
            </a:p>
          </p:txBody>
        </p:sp>
      </p:grpSp>
      <p:sp>
        <p:nvSpPr>
          <p:cNvPr id="31" name="textruta 30"/>
          <p:cNvSpPr txBox="1"/>
          <p:nvPr/>
        </p:nvSpPr>
        <p:spPr>
          <a:xfrm>
            <a:off x="2623165" y="1532785"/>
            <a:ext cx="931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prstClr val="black"/>
                </a:solidFill>
              </a:rPr>
              <a:t>Boverket</a:t>
            </a:r>
            <a:endParaRPr lang="sv-SE" sz="1013" dirty="0">
              <a:solidFill>
                <a:prstClr val="black"/>
              </a:solidFill>
            </a:endParaRPr>
          </a:p>
        </p:txBody>
      </p:sp>
      <p:sp>
        <p:nvSpPr>
          <p:cNvPr id="32" name="textruta 31"/>
          <p:cNvSpPr txBox="1"/>
          <p:nvPr/>
        </p:nvSpPr>
        <p:spPr>
          <a:xfrm>
            <a:off x="1414677" y="1190111"/>
            <a:ext cx="1467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prstClr val="black"/>
                </a:solidFill>
              </a:rPr>
              <a:t>Naturvårdsverket</a:t>
            </a:r>
            <a:endParaRPr lang="sv-SE" sz="1013" dirty="0">
              <a:solidFill>
                <a:prstClr val="black"/>
              </a:solidFill>
            </a:endParaRPr>
          </a:p>
        </p:txBody>
      </p:sp>
      <p:sp>
        <p:nvSpPr>
          <p:cNvPr id="33" name="textruta 32"/>
          <p:cNvSpPr txBox="1"/>
          <p:nvPr/>
        </p:nvSpPr>
        <p:spPr>
          <a:xfrm>
            <a:off x="3670087" y="94257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prstClr val="black"/>
                </a:solidFill>
              </a:rPr>
              <a:t>Enskilda väghållare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4120505" y="193267"/>
            <a:ext cx="810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prstClr val="black"/>
                </a:solidFill>
              </a:rPr>
              <a:t>Bygg-herre</a:t>
            </a:r>
            <a:endParaRPr lang="sv-SE" sz="1013" dirty="0">
              <a:solidFill>
                <a:prstClr val="black"/>
              </a:solidFill>
            </a:endParaRPr>
          </a:p>
        </p:txBody>
      </p:sp>
      <p:sp>
        <p:nvSpPr>
          <p:cNvPr id="35" name="textruta 34"/>
          <p:cNvSpPr txBox="1"/>
          <p:nvPr/>
        </p:nvSpPr>
        <p:spPr>
          <a:xfrm>
            <a:off x="1462638" y="2470827"/>
            <a:ext cx="108047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>
                <a:solidFill>
                  <a:prstClr val="black"/>
                </a:solidFill>
              </a:rPr>
              <a:t>- Planläggning</a:t>
            </a:r>
          </a:p>
          <a:p>
            <a:r>
              <a:rPr lang="sv-SE" sz="1050" dirty="0">
                <a:solidFill>
                  <a:prstClr val="black"/>
                </a:solidFill>
              </a:rPr>
              <a:t>- Bygglov</a:t>
            </a:r>
          </a:p>
        </p:txBody>
      </p:sp>
      <p:sp>
        <p:nvSpPr>
          <p:cNvPr id="36" name="textruta 35"/>
          <p:cNvSpPr txBox="1"/>
          <p:nvPr/>
        </p:nvSpPr>
        <p:spPr>
          <a:xfrm>
            <a:off x="1443654" y="2389175"/>
            <a:ext cx="21413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>
                <a:solidFill>
                  <a:prstClr val="black"/>
                </a:solidFill>
              </a:rPr>
              <a:t>  Väghållare</a:t>
            </a:r>
          </a:p>
        </p:txBody>
      </p:sp>
      <p:sp>
        <p:nvSpPr>
          <p:cNvPr id="37" name="textruta 36"/>
          <p:cNvSpPr txBox="1"/>
          <p:nvPr/>
        </p:nvSpPr>
        <p:spPr>
          <a:xfrm>
            <a:off x="1235349" y="2920950"/>
            <a:ext cx="16470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50" dirty="0">
                <a:solidFill>
                  <a:prstClr val="black"/>
                </a:solidFill>
              </a:rPr>
              <a:t>- </a:t>
            </a:r>
          </a:p>
          <a:p>
            <a:r>
              <a:rPr lang="sv-SE" sz="1050" dirty="0">
                <a:solidFill>
                  <a:prstClr val="black"/>
                </a:solidFill>
              </a:rPr>
              <a:t>Miljötillsyn</a:t>
            </a:r>
          </a:p>
        </p:txBody>
      </p:sp>
      <p:pic>
        <p:nvPicPr>
          <p:cNvPr id="34" name="Bildobjekt 33" descr="tya_swoosh_v04_miljo copy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590479" y="4208922"/>
            <a:ext cx="1410521" cy="934578"/>
          </a:xfrm>
          <a:prstGeom prst="rect">
            <a:avLst/>
          </a:prstGeom>
        </p:spPr>
      </p:pic>
      <p:sp>
        <p:nvSpPr>
          <p:cNvPr id="38" name="Rubrik 1"/>
          <p:cNvSpPr txBox="1">
            <a:spLocks/>
          </p:cNvSpPr>
          <p:nvPr/>
        </p:nvSpPr>
        <p:spPr>
          <a:xfrm>
            <a:off x="1143000" y="0"/>
            <a:ext cx="61722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1800" b="1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Intressenter…</a:t>
            </a:r>
          </a:p>
        </p:txBody>
      </p:sp>
    </p:spTree>
    <p:extLst>
      <p:ext uri="{BB962C8B-B14F-4D97-AF65-F5344CB8AC3E}">
        <p14:creationId xmlns:p14="http://schemas.microsoft.com/office/powerpoint/2010/main" val="273535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9" grpId="0"/>
      <p:bldP spid="10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31" grpId="0"/>
      <p:bldP spid="32" grpId="0"/>
      <p:bldP spid="33" grpId="0"/>
      <p:bldP spid="12" grpId="0"/>
      <p:bldP spid="35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7B9D2417-E02C-4763-A944-F3E0C5C466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DC8D04-0AE8-4FE4-B92B-C6602F7F8975}" type="slidenum">
              <a:rPr lang="sv-SE" smtClean="0"/>
              <a:pPr/>
              <a:t>9</a:t>
            </a:fld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52C5BF-699E-4EC7-B43B-FFCC02819CA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63600" y="1071563"/>
            <a:ext cx="7416800" cy="3552825"/>
          </a:xfrm>
        </p:spPr>
        <p:txBody>
          <a:bodyPr>
            <a:noAutofit/>
          </a:bodyPr>
          <a:lstStyle/>
          <a:p>
            <a:r>
              <a:rPr lang="sv-SE" sz="2400" b="1" dirty="0"/>
              <a:t>Enkätundersökning</a:t>
            </a:r>
          </a:p>
          <a:p>
            <a:r>
              <a:rPr lang="sv-SE" sz="2400" b="1" dirty="0"/>
              <a:t>Belastningsmätningar i fält</a:t>
            </a:r>
          </a:p>
          <a:p>
            <a:r>
              <a:rPr lang="sv-SE" sz="2400" b="1" dirty="0"/>
              <a:t>Biomekaniska fältexperiment i kontrollerad miljö</a:t>
            </a:r>
          </a:p>
          <a:p>
            <a:r>
              <a:rPr lang="sv-SE" sz="2400" b="1" dirty="0"/>
              <a:t>Arbetsgrupper (attityder/organisation, teknik, intressenter)</a:t>
            </a:r>
          </a:p>
          <a:p>
            <a:r>
              <a:rPr lang="sv-SE" sz="2400" b="1" dirty="0"/>
              <a:t>Stora och lilla referensgruppen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E97D5E37-0073-4F11-A8F0-DF7584DDE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dirty="0"/>
              <a:t>Projektets olika delar</a:t>
            </a:r>
          </a:p>
        </p:txBody>
      </p:sp>
    </p:spTree>
    <p:extLst>
      <p:ext uri="{BB962C8B-B14F-4D97-AF65-F5344CB8AC3E}">
        <p14:creationId xmlns:p14="http://schemas.microsoft.com/office/powerpoint/2010/main" val="159431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" val="Tyrén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" val="Tyréns"/>
</p:tagLst>
</file>

<file path=ppt/theme/theme1.xml><?xml version="1.0" encoding="utf-8"?>
<a:theme xmlns:a="http://schemas.openxmlformats.org/drawingml/2006/main" name="Tyréns">
  <a:themeElements>
    <a:clrScheme name="Tyréns">
      <a:dk1>
        <a:sysClr val="windowText" lastClr="000000"/>
      </a:dk1>
      <a:lt1>
        <a:sysClr val="window" lastClr="FFFFFF"/>
      </a:lt1>
      <a:dk2>
        <a:srgbClr val="E3E0D6"/>
      </a:dk2>
      <a:lt2>
        <a:srgbClr val="C3C0BC"/>
      </a:lt2>
      <a:accent1>
        <a:srgbClr val="ED9B33"/>
      </a:accent1>
      <a:accent2>
        <a:srgbClr val="CEDC00"/>
      </a:accent2>
      <a:accent3>
        <a:srgbClr val="696158"/>
      </a:accent3>
      <a:accent4>
        <a:srgbClr val="B8B298"/>
      </a:accent4>
      <a:accent5>
        <a:srgbClr val="F8D7AD"/>
      </a:accent5>
      <a:accent6>
        <a:srgbClr val="EBF199"/>
      </a:accent6>
      <a:hlink>
        <a:srgbClr val="000000"/>
      </a:hlink>
      <a:folHlink>
        <a:srgbClr val="000000"/>
      </a:folHlink>
    </a:clrScheme>
    <a:fontScheme name="Tyéns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1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yréns.potx" id="{63027840-CB74-4767-B42E-D8C639FB0D4A}" vid="{F0A6B622-05E0-4C64-B608-234186DCB4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3093</TotalTime>
  <Words>728</Words>
  <Application>Microsoft Office PowerPoint</Application>
  <PresentationFormat>Bildspel på skärmen (16:9)</PresentationFormat>
  <Paragraphs>214</Paragraphs>
  <Slides>32</Slides>
  <Notes>12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32</vt:i4>
      </vt:variant>
    </vt:vector>
  </HeadingPairs>
  <TitlesOfParts>
    <vt:vector size="37" baseType="lpstr">
      <vt:lpstr>Arial</vt:lpstr>
      <vt:lpstr>Calibri</vt:lpstr>
      <vt:lpstr>ITC Franklin Gothic Std Book</vt:lpstr>
      <vt:lpstr>Lucida Sans</vt:lpstr>
      <vt:lpstr>Tyréns</vt:lpstr>
      <vt:lpstr>PowerPoint-presentation</vt:lpstr>
      <vt:lpstr>Arbetsmiljöförbättringar för sophämtare</vt:lpstr>
      <vt:lpstr>Arbetsmiljöförbättringar för sophämtare</vt:lpstr>
      <vt:lpstr>PowerPoint-presentation</vt:lpstr>
      <vt:lpstr>Projektets mål var att ta fram</vt:lpstr>
      <vt:lpstr>Avgränsning</vt:lpstr>
      <vt:lpstr>PowerPoint-presentation</vt:lpstr>
      <vt:lpstr>PowerPoint-presentation</vt:lpstr>
      <vt:lpstr>Projektets olika delar</vt:lpstr>
      <vt:lpstr>PowerPoint-presentation</vt:lpstr>
      <vt:lpstr>Åldersfördelning och år i yrket</vt:lpstr>
      <vt:lpstr>Vad en sophämtare gör</vt:lpstr>
      <vt:lpstr>Vad en sophämtare gör</vt:lpstr>
      <vt:lpstr>Vad en sophämtare gör</vt:lpstr>
      <vt:lpstr>Mätorter</vt:lpstr>
      <vt:lpstr>Pulsbelastning</vt:lpstr>
      <vt:lpstr>BIOMEKANISKA FÄLTEXPERIMENT I KONTROLLERAD MILJÖ</vt:lpstr>
      <vt:lpstr>Enkät till alla Sveriges sophämtare</vt:lpstr>
      <vt:lpstr>Skjuta och dra</vt:lpstr>
      <vt:lpstr>Enkätsvar, besvär i rörelseorgan</vt:lpstr>
      <vt:lpstr>   Enkätsvar  Psykosociala faktorer </vt:lpstr>
      <vt:lpstr>Färre än 5% kvinnor</vt:lpstr>
      <vt:lpstr>Arbetsolyckor sophämtare</vt:lpstr>
      <vt:lpstr>  Ur hytten</vt:lpstr>
      <vt:lpstr>Arbetsgrupp Attityder/organisation</vt:lpstr>
      <vt:lpstr>Arbetsgrupp teknik</vt:lpstr>
      <vt:lpstr>Arbetsgrupp intressenter</vt:lpstr>
      <vt:lpstr>Slutsatser</vt:lpstr>
      <vt:lpstr>Slutsatser</vt:lpstr>
      <vt:lpstr>Forskarnas förslag för arbetsmiljöförbättringar</vt:lpstr>
      <vt:lpstr>Forskarnas förslag för arbetsmiljöförbättringar</vt:lpstr>
      <vt:lpstr>Läs hela rapporten!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Rabarber</dc:creator>
  <cp:lastModifiedBy>Norrbottens Kommuner (Skype)</cp:lastModifiedBy>
  <cp:revision>132</cp:revision>
  <dcterms:created xsi:type="dcterms:W3CDTF">2016-01-29T09:08:55Z</dcterms:created>
  <dcterms:modified xsi:type="dcterms:W3CDTF">2019-03-14T14:36:27Z</dcterms:modified>
</cp:coreProperties>
</file>