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sldIdLst>
    <p:sldId id="257" r:id="rId7"/>
    <p:sldId id="283" r:id="rId8"/>
    <p:sldId id="285" r:id="rId9"/>
    <p:sldId id="291" r:id="rId10"/>
    <p:sldId id="271" r:id="rId11"/>
    <p:sldId id="261" r:id="rId12"/>
    <p:sldId id="266" r:id="rId13"/>
    <p:sldId id="270" r:id="rId14"/>
    <p:sldId id="284" r:id="rId15"/>
    <p:sldId id="267" r:id="rId16"/>
    <p:sldId id="272" r:id="rId17"/>
    <p:sldId id="268" r:id="rId18"/>
    <p:sldId id="290" r:id="rId19"/>
    <p:sldId id="278" r:id="rId20"/>
    <p:sldId id="279" r:id="rId21"/>
    <p:sldId id="280" r:id="rId22"/>
    <p:sldId id="289" r:id="rId23"/>
    <p:sldId id="273" r:id="rId24"/>
    <p:sldId id="274" r:id="rId25"/>
    <p:sldId id="286" r:id="rId26"/>
    <p:sldId id="288" r:id="rId27"/>
    <p:sldId id="292" r:id="rId28"/>
    <p:sldId id="277" r:id="rId29"/>
    <p:sldId id="281" r:id="rId30"/>
    <p:sldId id="282" r:id="rId31"/>
    <p:sldId id="275" r:id="rId32"/>
    <p:sldId id="276" r:id="rId33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Potentiella och </a:t>
            </a:r>
            <a:r>
              <a:rPr lang="sv-SE" dirty="0" smtClean="0"/>
              <a:t>faktiska</a:t>
            </a:r>
            <a:r>
              <a:rPr lang="sv-SE" baseline="0" dirty="0" smtClean="0"/>
              <a:t> timmar, i miljoner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'Summeringar till ÅR'!$E$3:$O$3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'Summeringar till ÅR'!$E$37:$O$37</c:f>
              <c:numCache>
                <c:formatCode>0.0</c:formatCode>
                <c:ptCount val="11"/>
                <c:pt idx="0">
                  <c:v>7794</c:v>
                </c:pt>
                <c:pt idx="1">
                  <c:v>7951</c:v>
                </c:pt>
                <c:pt idx="2">
                  <c:v>8135</c:v>
                </c:pt>
                <c:pt idx="3">
                  <c:v>8280</c:v>
                </c:pt>
                <c:pt idx="4">
                  <c:v>8257</c:v>
                </c:pt>
                <c:pt idx="5">
                  <c:v>7987.7309284302401</c:v>
                </c:pt>
                <c:pt idx="6">
                  <c:v>8129.1361874975364</c:v>
                </c:pt>
                <c:pt idx="7">
                  <c:v>8225.205053403999</c:v>
                </c:pt>
                <c:pt idx="8">
                  <c:v>8321.3973745186013</c:v>
                </c:pt>
                <c:pt idx="9">
                  <c:v>8364.8265182152609</c:v>
                </c:pt>
                <c:pt idx="10">
                  <c:v>8396.5363183798563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47-471B-BA12-A1F928A970C1}"/>
            </c:ext>
          </c:extLst>
        </c:ser>
        <c:ser>
          <c:idx val="2"/>
          <c:order val="1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'Summeringar till ÅR'!$E$3:$O$3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'Summeringar till ÅR'!$E$49:$O$49</c:f>
              <c:numCache>
                <c:formatCode>0.0</c:formatCode>
                <c:ptCount val="11"/>
                <c:pt idx="0">
                  <c:v>7891.2074027722947</c:v>
                </c:pt>
                <c:pt idx="1">
                  <c:v>7991.1774228141339</c:v>
                </c:pt>
                <c:pt idx="2">
                  <c:v>8078.8383455377252</c:v>
                </c:pt>
                <c:pt idx="3">
                  <c:v>8147.920647103836</c:v>
                </c:pt>
                <c:pt idx="4">
                  <c:v>8196.2343206745682</c:v>
                </c:pt>
                <c:pt idx="5">
                  <c:v>8238.5967801153747</c:v>
                </c:pt>
                <c:pt idx="6">
                  <c:v>8271.0378801666466</c:v>
                </c:pt>
                <c:pt idx="7">
                  <c:v>8302.8347102992939</c:v>
                </c:pt>
                <c:pt idx="8">
                  <c:v>8335.9556790147162</c:v>
                </c:pt>
                <c:pt idx="9">
                  <c:v>8366.7306487262649</c:v>
                </c:pt>
                <c:pt idx="10">
                  <c:v>8398.4476671634511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47-471B-BA12-A1F928A97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8719712"/>
        <c:axId val="1258721352"/>
      </c:lineChart>
      <c:catAx>
        <c:axId val="125871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58721352"/>
        <c:crosses val="autoZero"/>
        <c:auto val="1"/>
        <c:lblAlgn val="ctr"/>
        <c:lblOffset val="100"/>
        <c:noMultiLvlLbl val="0"/>
      </c:catAx>
      <c:valAx>
        <c:axId val="1258721352"/>
        <c:scaling>
          <c:orientation val="minMax"/>
          <c:min val="7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587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95854922279792E-2"/>
          <c:y val="5.0933786078098522E-2"/>
          <c:w val="0.82763385146805579"/>
          <c:h val="0.79117147707981916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'G:\Avd ekonomi &amp; styrning\EkAnalys\Gemens_kataloger_EkAnalys\Skatteunderlagsprognoser\Skup\Prognoser\2020-04\[skup 2020-04.xlsx]Diaunderlag'!$A$33</c:f>
              <c:strCache>
                <c:ptCount val="1"/>
                <c:pt idx="0">
                  <c:v>Syssels</c:v>
                </c:pt>
              </c:strCache>
            </c:strRef>
          </c:tx>
          <c:spPr>
            <a:solidFill>
              <a:srgbClr val="FFB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[1]Diaunderlag!$H$29:$V$30</c:f>
              <c:multiLvlStrCache>
                <c:ptCount val="15"/>
                <c:lvl>
                  <c:pt idx="0">
                    <c:v>SKR</c:v>
                  </c:pt>
                  <c:pt idx="1">
                    <c:v>ESV</c:v>
                  </c:pt>
                  <c:pt idx="2">
                    <c:v>Reg</c:v>
                  </c:pt>
                  <c:pt idx="3">
                    <c:v>SKR</c:v>
                  </c:pt>
                  <c:pt idx="4">
                    <c:v>ESV</c:v>
                  </c:pt>
                  <c:pt idx="5">
                    <c:v>Reg</c:v>
                  </c:pt>
                  <c:pt idx="6">
                    <c:v>SKR</c:v>
                  </c:pt>
                  <c:pt idx="7">
                    <c:v>ESV</c:v>
                  </c:pt>
                  <c:pt idx="8">
                    <c:v>Reg</c:v>
                  </c:pt>
                  <c:pt idx="9">
                    <c:v>SKR</c:v>
                  </c:pt>
                  <c:pt idx="10">
                    <c:v>ESV</c:v>
                  </c:pt>
                  <c:pt idx="11">
                    <c:v>Reg</c:v>
                  </c:pt>
                  <c:pt idx="12">
                    <c:v>SKR</c:v>
                  </c:pt>
                  <c:pt idx="13">
                    <c:v>ESV</c:v>
                  </c:pt>
                  <c:pt idx="14">
                    <c:v>Reg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6">
                    <c:v>2021</c:v>
                  </c:pt>
                  <c:pt idx="9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[1]Diaunderlag!$H$33:$V$33</c:f>
              <c:numCache>
                <c:formatCode>General</c:formatCode>
                <c:ptCount val="15"/>
                <c:pt idx="0">
                  <c:v>-0.21990888147905649</c:v>
                </c:pt>
                <c:pt idx="1">
                  <c:v>-0.13989642876146033</c:v>
                </c:pt>
                <c:pt idx="2">
                  <c:v>-0.23369690309978788</c:v>
                </c:pt>
                <c:pt idx="3">
                  <c:v>-2.6195822750733875</c:v>
                </c:pt>
                <c:pt idx="4">
                  <c:v>-0.12783808834820204</c:v>
                </c:pt>
                <c:pt idx="5">
                  <c:v>-1.8775640055486249</c:v>
                </c:pt>
                <c:pt idx="6">
                  <c:v>1.3988358683895978</c:v>
                </c:pt>
                <c:pt idx="7">
                  <c:v>0.52732224494304381</c:v>
                </c:pt>
                <c:pt idx="8">
                  <c:v>1.1875079599869092</c:v>
                </c:pt>
                <c:pt idx="9">
                  <c:v>0.93855369182896176</c:v>
                </c:pt>
                <c:pt idx="10">
                  <c:v>0.51984175052116344</c:v>
                </c:pt>
                <c:pt idx="11">
                  <c:v>0.88360983276332006</c:v>
                </c:pt>
                <c:pt idx="12">
                  <c:v>0.93057756593556173</c:v>
                </c:pt>
                <c:pt idx="13">
                  <c:v>0.37091774029979674</c:v>
                </c:pt>
                <c:pt idx="14">
                  <c:v>1.6593726193219371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3-495D-BB34-EFAFFA13E075}"/>
            </c:ext>
          </c:extLst>
        </c:ser>
        <c:ser>
          <c:idx val="1"/>
          <c:order val="2"/>
          <c:tx>
            <c:strRef>
              <c:f>'G:\Avd ekonomi &amp; styrning\EkAnalys\Gemens_kataloger_EkAnalys\Skatteunderlagsprognoser\Skup\Prognoser\2020-04\[skup 2020-04.xlsx]Diaunderlag'!$A$32</c:f>
              <c:strCache>
                <c:ptCount val="1"/>
                <c:pt idx="0">
                  <c:v>Timlön</c:v>
                </c:pt>
              </c:strCache>
            </c:strRef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[1]Diaunderlag!$H$29:$V$30</c:f>
              <c:multiLvlStrCache>
                <c:ptCount val="15"/>
                <c:lvl>
                  <c:pt idx="0">
                    <c:v>SKR</c:v>
                  </c:pt>
                  <c:pt idx="1">
                    <c:v>ESV</c:v>
                  </c:pt>
                  <c:pt idx="2">
                    <c:v>Reg</c:v>
                  </c:pt>
                  <c:pt idx="3">
                    <c:v>SKR</c:v>
                  </c:pt>
                  <c:pt idx="4">
                    <c:v>ESV</c:v>
                  </c:pt>
                  <c:pt idx="5">
                    <c:v>Reg</c:v>
                  </c:pt>
                  <c:pt idx="6">
                    <c:v>SKR</c:v>
                  </c:pt>
                  <c:pt idx="7">
                    <c:v>ESV</c:v>
                  </c:pt>
                  <c:pt idx="8">
                    <c:v>Reg</c:v>
                  </c:pt>
                  <c:pt idx="9">
                    <c:v>SKR</c:v>
                  </c:pt>
                  <c:pt idx="10">
                    <c:v>ESV</c:v>
                  </c:pt>
                  <c:pt idx="11">
                    <c:v>Reg</c:v>
                  </c:pt>
                  <c:pt idx="12">
                    <c:v>SKR</c:v>
                  </c:pt>
                  <c:pt idx="13">
                    <c:v>ESV</c:v>
                  </c:pt>
                  <c:pt idx="14">
                    <c:v>Reg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6">
                    <c:v>2021</c:v>
                  </c:pt>
                  <c:pt idx="9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[1]Diaunderlag!$H$32:$V$32</c:f>
              <c:numCache>
                <c:formatCode>General</c:formatCode>
                <c:ptCount val="15"/>
                <c:pt idx="0">
                  <c:v>3.1054921197946737</c:v>
                </c:pt>
                <c:pt idx="1">
                  <c:v>3.1302962709634405</c:v>
                </c:pt>
                <c:pt idx="2">
                  <c:v>3.0380597402972427</c:v>
                </c:pt>
                <c:pt idx="3">
                  <c:v>2.0885323319860309</c:v>
                </c:pt>
                <c:pt idx="4">
                  <c:v>2.1413522366191793</c:v>
                </c:pt>
                <c:pt idx="5">
                  <c:v>1.9557958391131511</c:v>
                </c:pt>
                <c:pt idx="6">
                  <c:v>1.7383903630991737</c:v>
                </c:pt>
                <c:pt idx="7">
                  <c:v>2.2176033377383173</c:v>
                </c:pt>
                <c:pt idx="8">
                  <c:v>1.9000127359790546</c:v>
                </c:pt>
                <c:pt idx="9">
                  <c:v>2.1045862649299525</c:v>
                </c:pt>
                <c:pt idx="10">
                  <c:v>2.1908087829407847</c:v>
                </c:pt>
                <c:pt idx="11">
                  <c:v>2.0885323319860292</c:v>
                </c:pt>
                <c:pt idx="12">
                  <c:v>2.2280089913451224</c:v>
                </c:pt>
                <c:pt idx="13">
                  <c:v>2.1596022601458227</c:v>
                </c:pt>
                <c:pt idx="14">
                  <c:v>2.2124968257625826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3-495D-BB34-EFAFFA13E075}"/>
            </c:ext>
          </c:extLst>
        </c:ser>
        <c:ser>
          <c:idx val="6"/>
          <c:order val="3"/>
          <c:tx>
            <c:strRef>
              <c:f>'G:\Avd ekonomi &amp; styrning\EkAnalys\Gemens_kataloger_EkAnalys\Skatteunderlagsprognoser\Skup\Prognoser\2020-04\[skup 2020-04.xlsx]Diaunderlag'!$A$37</c:f>
              <c:strCache>
                <c:ptCount val="1"/>
                <c:pt idx="0">
                  <c:v>Övrigt</c:v>
                </c:pt>
              </c:strCache>
            </c:strRef>
          </c:tx>
          <c:spPr>
            <a:solidFill>
              <a:srgbClr val="A59687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[1]Diaunderlag!$H$29:$V$30</c:f>
              <c:multiLvlStrCache>
                <c:ptCount val="15"/>
                <c:lvl>
                  <c:pt idx="0">
                    <c:v>SKR</c:v>
                  </c:pt>
                  <c:pt idx="1">
                    <c:v>ESV</c:v>
                  </c:pt>
                  <c:pt idx="2">
                    <c:v>Reg</c:v>
                  </c:pt>
                  <c:pt idx="3">
                    <c:v>SKR</c:v>
                  </c:pt>
                  <c:pt idx="4">
                    <c:v>ESV</c:v>
                  </c:pt>
                  <c:pt idx="5">
                    <c:v>Reg</c:v>
                  </c:pt>
                  <c:pt idx="6">
                    <c:v>SKR</c:v>
                  </c:pt>
                  <c:pt idx="7">
                    <c:v>ESV</c:v>
                  </c:pt>
                  <c:pt idx="8">
                    <c:v>Reg</c:v>
                  </c:pt>
                  <c:pt idx="9">
                    <c:v>SKR</c:v>
                  </c:pt>
                  <c:pt idx="10">
                    <c:v>ESV</c:v>
                  </c:pt>
                  <c:pt idx="11">
                    <c:v>Reg</c:v>
                  </c:pt>
                  <c:pt idx="12">
                    <c:v>SKR</c:v>
                  </c:pt>
                  <c:pt idx="13">
                    <c:v>ESV</c:v>
                  </c:pt>
                  <c:pt idx="14">
                    <c:v>Reg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6">
                    <c:v>2021</c:v>
                  </c:pt>
                  <c:pt idx="9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[1]Diaunderlag!$H$37:$V$37</c:f>
              <c:numCache>
                <c:formatCode>General</c:formatCode>
                <c:ptCount val="15"/>
                <c:pt idx="0">
                  <c:v>-0.65080699243253137</c:v>
                </c:pt>
                <c:pt idx="1">
                  <c:v>-7.4069477268829509E-2</c:v>
                </c:pt>
                <c:pt idx="2">
                  <c:v>-0.80436283719745483</c:v>
                </c:pt>
                <c:pt idx="3">
                  <c:v>1.4311816367713708</c:v>
                </c:pt>
                <c:pt idx="4">
                  <c:v>0.25135353171914621</c:v>
                </c:pt>
                <c:pt idx="5">
                  <c:v>1.7217681664354738</c:v>
                </c:pt>
                <c:pt idx="6">
                  <c:v>0.34735232129102189</c:v>
                </c:pt>
                <c:pt idx="7">
                  <c:v>0.4959448812201962</c:v>
                </c:pt>
                <c:pt idx="8">
                  <c:v>0.81247930403403612</c:v>
                </c:pt>
                <c:pt idx="9">
                  <c:v>0.61973231891123404</c:v>
                </c:pt>
                <c:pt idx="10">
                  <c:v>0.42183876924349528</c:v>
                </c:pt>
                <c:pt idx="11">
                  <c:v>0.52785783525065078</c:v>
                </c:pt>
                <c:pt idx="12">
                  <c:v>0.61523093877605728</c:v>
                </c:pt>
                <c:pt idx="13">
                  <c:v>0.44577543803848063</c:v>
                </c:pt>
                <c:pt idx="14">
                  <c:v>0.62813055491548031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3-495D-BB34-EFAFFA13E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50145096"/>
        <c:axId val="345511888"/>
      </c:barChart>
      <c:lineChart>
        <c:grouping val="standard"/>
        <c:varyColors val="0"/>
        <c:ser>
          <c:idx val="0"/>
          <c:order val="0"/>
          <c:tx>
            <c:strRef>
              <c:f>'G:\Avd ekonomi &amp; styrning\EkAnalys\Gemens_kataloger_EkAnalys\Skatteunderlagsprognoser\Skup\Prognoser\2020-04\[skup 2020-04.xlsx]Diaunderlag'!$A$31</c:f>
              <c:strCache>
                <c:ptCount val="1"/>
                <c:pt idx="0">
                  <c:v>Summa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E54800"/>
              </a:solidFill>
              <a:ln>
                <a:solidFill>
                  <a:srgbClr val="E54800"/>
                </a:solidFill>
                <a:prstDash val="solid"/>
              </a:ln>
            </c:spPr>
          </c:marker>
          <c:dPt>
            <c:idx val="3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4-0343-495D-BB34-EFAFFA13E075}"/>
              </c:ext>
            </c:extLst>
          </c:dPt>
          <c:dPt>
            <c:idx val="6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6-0343-495D-BB34-EFAFFA13E075}"/>
              </c:ext>
            </c:extLst>
          </c:dPt>
          <c:dPt>
            <c:idx val="9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8-0343-495D-BB34-EFAFFA13E075}"/>
              </c:ext>
            </c:extLst>
          </c:dPt>
          <c:dPt>
            <c:idx val="12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A-0343-495D-BB34-EFAFFA13E075}"/>
              </c:ext>
            </c:extLst>
          </c:dPt>
          <c:dPt>
            <c:idx val="15"/>
            <c:bubble3D val="0"/>
            <c:spPr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343-495D-BB34-EFAFFA13E075}"/>
              </c:ext>
            </c:extLst>
          </c:dPt>
          <c:dLbls>
            <c:dLbl>
              <c:idx val="0"/>
              <c:layout>
                <c:manualLayout>
                  <c:x val="-1.9387673092587564E-2"/>
                  <c:y val="-2.723002102112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43-495D-BB34-EFAFFA13E075}"/>
                </c:ext>
              </c:extLst>
            </c:dLbl>
            <c:dLbl>
              <c:idx val="1"/>
              <c:layout>
                <c:manualLayout>
                  <c:x val="-2.0766983437415152E-2"/>
                  <c:y val="-2.4955998147290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43-495D-BB34-EFAFFA13E075}"/>
                </c:ext>
              </c:extLst>
            </c:dLbl>
            <c:dLbl>
              <c:idx val="2"/>
              <c:layout>
                <c:manualLayout>
                  <c:x val="-2.075840347542764E-2"/>
                  <c:y val="-2.4970071614351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43-495D-BB34-EFAFFA13E075}"/>
                </c:ext>
              </c:extLst>
            </c:dLbl>
            <c:dLbl>
              <c:idx val="3"/>
              <c:layout>
                <c:manualLayout>
                  <c:x val="-2.2137621264192778E-2"/>
                  <c:y val="-2.2574266284896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43-495D-BB34-EFAFFA13E075}"/>
                </c:ext>
              </c:extLst>
            </c:dLbl>
            <c:dLbl>
              <c:idx val="4"/>
              <c:layout>
                <c:manualLayout>
                  <c:x val="-1.9379105581415583E-2"/>
                  <c:y val="-2.932534001431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343-495D-BB34-EFAFFA13E075}"/>
                </c:ext>
              </c:extLst>
            </c:dLbl>
            <c:dLbl>
              <c:idx val="5"/>
              <c:layout>
                <c:manualLayout>
                  <c:x val="-2.2141971549136469E-2"/>
                  <c:y val="-2.465032211882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43-495D-BB34-EFAFFA13E075}"/>
                </c:ext>
              </c:extLst>
            </c:dLbl>
            <c:dLbl>
              <c:idx val="6"/>
              <c:layout>
                <c:manualLayout>
                  <c:x val="-2.2137621264192806E-2"/>
                  <c:y val="-2.03194345025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43-495D-BB34-EFAFFA13E075}"/>
                </c:ext>
              </c:extLst>
            </c:dLbl>
            <c:dLbl>
              <c:idx val="7"/>
              <c:layout>
                <c:manualLayout>
                  <c:x val="-2.2146293782242737E-2"/>
                  <c:y val="-3.396871771119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343-495D-BB34-EFAFFA13E075}"/>
                </c:ext>
              </c:extLst>
            </c:dLbl>
            <c:dLbl>
              <c:idx val="8"/>
              <c:layout>
                <c:manualLayout>
                  <c:x val="-2.2140013920911819E-2"/>
                  <c:y val="-2.711077308518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343-495D-BB34-EFAFFA13E075}"/>
                </c:ext>
              </c:extLst>
            </c:dLbl>
            <c:dLbl>
              <c:idx val="9"/>
              <c:layout>
                <c:manualLayout>
                  <c:x val="-2.2154873744230245E-2"/>
                  <c:y val="-2.491128371397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43-495D-BB34-EFAFFA13E075}"/>
                </c:ext>
              </c:extLst>
            </c:dLbl>
            <c:dLbl>
              <c:idx val="10"/>
              <c:layout>
                <c:manualLayout>
                  <c:x val="-2.4917779614564754E-2"/>
                  <c:y val="-2.260898353614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343-495D-BB34-EFAFFA13E075}"/>
                </c:ext>
              </c:extLst>
            </c:dLbl>
            <c:dLbl>
              <c:idx val="11"/>
              <c:layout>
                <c:manualLayout>
                  <c:x val="-2.0762604950624267E-2"/>
                  <c:y val="-1.582050823192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343-495D-BB34-EFAFFA13E075}"/>
                </c:ext>
              </c:extLst>
            </c:dLbl>
            <c:dLbl>
              <c:idx val="12"/>
              <c:layout>
                <c:manualLayout>
                  <c:x val="-2.3521259842519685E-2"/>
                  <c:y val="-2.490985855274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43-495D-BB34-EFAFFA13E075}"/>
                </c:ext>
              </c:extLst>
            </c:dLbl>
            <c:dLbl>
              <c:idx val="13"/>
              <c:layout>
                <c:manualLayout>
                  <c:x val="-2.0761299865141167E-2"/>
                  <c:y val="-3.853740157480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343-495D-BB34-EFAFFA13E075}"/>
                </c:ext>
              </c:extLst>
            </c:dLbl>
            <c:dLbl>
              <c:idx val="14"/>
              <c:layout>
                <c:manualLayout>
                  <c:x val="-1.5253977735541678E-2"/>
                  <c:y val="-2.717105497559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343-495D-BB34-EFAFFA13E075}"/>
                </c:ext>
              </c:extLst>
            </c:dLbl>
            <c:dLbl>
              <c:idx val="15"/>
              <c:layout>
                <c:manualLayout>
                  <c:x val="-1.9310344827586309E-2"/>
                  <c:y val="-3.393665158371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43-495D-BB34-EFAFFA13E075}"/>
                </c:ext>
              </c:extLst>
            </c:dLbl>
            <c:dLbl>
              <c:idx val="16"/>
              <c:layout>
                <c:manualLayout>
                  <c:x val="-1.1034482758620791E-2"/>
                  <c:y val="-3.1674208144796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343-495D-BB34-EFAFFA13E075}"/>
                </c:ext>
              </c:extLst>
            </c:dLbl>
            <c:dLbl>
              <c:idx val="17"/>
              <c:layout>
                <c:manualLayout>
                  <c:x val="-1.9310344827586309E-2"/>
                  <c:y val="-2.714932126696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43-495D-BB34-EFAFFA13E0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[1]Diaunderlag!$H$29:$V$30</c:f>
              <c:multiLvlStrCache>
                <c:ptCount val="15"/>
                <c:lvl>
                  <c:pt idx="0">
                    <c:v>SKR</c:v>
                  </c:pt>
                  <c:pt idx="1">
                    <c:v>ESV</c:v>
                  </c:pt>
                  <c:pt idx="2">
                    <c:v>Reg</c:v>
                  </c:pt>
                  <c:pt idx="3">
                    <c:v>SKR</c:v>
                  </c:pt>
                  <c:pt idx="4">
                    <c:v>ESV</c:v>
                  </c:pt>
                  <c:pt idx="5">
                    <c:v>Reg</c:v>
                  </c:pt>
                  <c:pt idx="6">
                    <c:v>SKR</c:v>
                  </c:pt>
                  <c:pt idx="7">
                    <c:v>ESV</c:v>
                  </c:pt>
                  <c:pt idx="8">
                    <c:v>Reg</c:v>
                  </c:pt>
                  <c:pt idx="9">
                    <c:v>SKR</c:v>
                  </c:pt>
                  <c:pt idx="10">
                    <c:v>ESV</c:v>
                  </c:pt>
                  <c:pt idx="11">
                    <c:v>Reg</c:v>
                  </c:pt>
                  <c:pt idx="12">
                    <c:v>SKR</c:v>
                  </c:pt>
                  <c:pt idx="13">
                    <c:v>ESV</c:v>
                  </c:pt>
                  <c:pt idx="14">
                    <c:v>Reg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6">
                    <c:v>2021</c:v>
                  </c:pt>
                  <c:pt idx="9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[1]Diaunderlag!$H$31:$V$31</c:f>
              <c:numCache>
                <c:formatCode>General</c:formatCode>
                <c:ptCount val="15"/>
                <c:pt idx="0">
                  <c:v>2.2347762458830855</c:v>
                </c:pt>
                <c:pt idx="1">
                  <c:v>2.9163303649331507</c:v>
                </c:pt>
                <c:pt idx="2">
                  <c:v>2</c:v>
                </c:pt>
                <c:pt idx="3">
                  <c:v>0.90013169368401424</c:v>
                </c:pt>
                <c:pt idx="4">
                  <c:v>2.2648676799901235</c:v>
                </c:pt>
                <c:pt idx="5">
                  <c:v>1.8</c:v>
                </c:pt>
                <c:pt idx="6">
                  <c:v>3.4845785527797934</c:v>
                </c:pt>
                <c:pt idx="7">
                  <c:v>3.2408704639015573</c:v>
                </c:pt>
                <c:pt idx="8">
                  <c:v>3.9</c:v>
                </c:pt>
                <c:pt idx="9">
                  <c:v>3.6628722756701482</c:v>
                </c:pt>
                <c:pt idx="10">
                  <c:v>3.1324893027054435</c:v>
                </c:pt>
                <c:pt idx="11">
                  <c:v>3.5</c:v>
                </c:pt>
                <c:pt idx="12">
                  <c:v>3.7738174960567417</c:v>
                </c:pt>
                <c:pt idx="13">
                  <c:v>2.9762954384841001</c:v>
                </c:pt>
                <c:pt idx="1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343-495D-BB34-EFAFFA13E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145096"/>
        <c:axId val="345511888"/>
      </c:lineChart>
      <c:catAx>
        <c:axId val="35014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45511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5118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501450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97927461140097"/>
          <c:y val="0.35144312393888238"/>
          <c:w val="0.11606217616580312"/>
          <c:h val="0.185059422750431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="0" i="0" baseline="0">
                <a:effectLst/>
              </a:rPr>
              <a:t>Underliggande och realt skatteunderlag</a:t>
            </a:r>
          </a:p>
          <a:p>
            <a:pPr>
              <a:defRPr/>
            </a:pPr>
            <a:r>
              <a:rPr lang="sv-SE" sz="2400" b="0" i="0" baseline="0">
                <a:effectLst/>
              </a:rPr>
              <a:t>samt lönesumma och arbetade timmar</a:t>
            </a:r>
            <a:endParaRPr lang="sv-SE" sz="2400">
              <a:effectLst/>
            </a:endParaRPr>
          </a:p>
          <a:p>
            <a:pPr>
              <a:defRPr/>
            </a:pPr>
            <a:r>
              <a:rPr lang="sv-SE" sz="1800" b="0" i="0" baseline="0">
                <a:effectLst/>
              </a:rPr>
              <a:t>procentuell förändring </a:t>
            </a:r>
            <a:endParaRPr lang="sv-S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'G:\Avd ekonomi &amp; styrning\EkAnalys\Gemens_kataloger_EkAnalys\Skatteunderlagsprognoser\Skup\Prognoser\2020-04\[skup 2020-04.xlsx]Diaunderlag'!$A$562</c:f>
              <c:strCache>
                <c:ptCount val="1"/>
                <c:pt idx="0">
                  <c:v>Lönesumma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[1]Diaunderlag!$B$559:$AG$559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[1]Diaunderlag!$B$562:$AG$562</c:f>
              <c:numCache>
                <c:formatCode>General</c:formatCode>
                <c:ptCount val="32"/>
                <c:pt idx="0">
                  <c:v>0.33362420202471821</c:v>
                </c:pt>
                <c:pt idx="1">
                  <c:v>-1.7946647223648138</c:v>
                </c:pt>
                <c:pt idx="2">
                  <c:v>4.1929405184410795</c:v>
                </c:pt>
                <c:pt idx="3">
                  <c:v>4.980891882564964</c:v>
                </c:pt>
                <c:pt idx="4">
                  <c:v>6.1694932794389867</c:v>
                </c:pt>
                <c:pt idx="5">
                  <c:v>4.2353578631560973</c:v>
                </c:pt>
                <c:pt idx="6">
                  <c:v>5.466917134000937</c:v>
                </c:pt>
                <c:pt idx="7">
                  <c:v>5.7139746654053525</c:v>
                </c:pt>
                <c:pt idx="8">
                  <c:v>6.7562841522205819</c:v>
                </c:pt>
                <c:pt idx="9">
                  <c:v>5.9657357393014143</c:v>
                </c:pt>
                <c:pt idx="10">
                  <c:v>3.2494091381448209</c:v>
                </c:pt>
                <c:pt idx="11">
                  <c:v>2.2654862655289598</c:v>
                </c:pt>
                <c:pt idx="12">
                  <c:v>2.4648605869644458</c:v>
                </c:pt>
                <c:pt idx="13">
                  <c:v>3.8000000000000034</c:v>
                </c:pt>
                <c:pt idx="14">
                  <c:v>5.600000000000005</c:v>
                </c:pt>
                <c:pt idx="15">
                  <c:v>6.8791316046155293</c:v>
                </c:pt>
                <c:pt idx="16">
                  <c:v>5.9424469008122038</c:v>
                </c:pt>
                <c:pt idx="17">
                  <c:v>0.17455037839695375</c:v>
                </c:pt>
                <c:pt idx="18">
                  <c:v>3.0208999999999708</c:v>
                </c:pt>
                <c:pt idx="19">
                  <c:v>5.6298550602286168</c:v>
                </c:pt>
                <c:pt idx="20">
                  <c:v>3.7823733511258117</c:v>
                </c:pt>
                <c:pt idx="21">
                  <c:v>2.7738588026405386</c:v>
                </c:pt>
                <c:pt idx="22">
                  <c:v>3.6415917592761193</c:v>
                </c:pt>
                <c:pt idx="23">
                  <c:v>4.4342718627558009</c:v>
                </c:pt>
                <c:pt idx="24">
                  <c:v>4.8999790183522407</c:v>
                </c:pt>
                <c:pt idx="25">
                  <c:v>4.9338276461984076</c:v>
                </c:pt>
                <c:pt idx="26">
                  <c:v>4.9556237074654064</c:v>
                </c:pt>
                <c:pt idx="27">
                  <c:v>3.7340264254075883</c:v>
                </c:pt>
                <c:pt idx="28">
                  <c:v>-0.74588915381583742</c:v>
                </c:pt>
                <c:pt idx="29">
                  <c:v>4.0092268763386674</c:v>
                </c:pt>
                <c:pt idx="30">
                  <c:v>3.863101719278017</c:v>
                </c:pt>
                <c:pt idx="31">
                  <c:v>4.0022278528471178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0-4E56-AD2A-911BFA0D9B73}"/>
            </c:ext>
          </c:extLst>
        </c:ser>
        <c:ser>
          <c:idx val="3"/>
          <c:order val="3"/>
          <c:tx>
            <c:strRef>
              <c:f>'G:\Avd ekonomi &amp; styrning\EkAnalys\Gemens_kataloger_EkAnalys\Skatteunderlagsprognoser\Skup\Prognoser\2020-04\[skup 2020-04.xlsx]Diaunderlag'!$A$563</c:f>
              <c:strCache>
                <c:ptCount val="1"/>
                <c:pt idx="0">
                  <c:v>Arbetade timmar</c:v>
                </c:pt>
              </c:strCache>
            </c:strRef>
          </c:tx>
          <c:spPr>
            <a:pattFill prst="narHorz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[1]Diaunderlag!$B$559:$AG$559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[1]Diaunderlag!$B$563:$AG$563</c:f>
              <c:numCache>
                <c:formatCode>General</c:formatCode>
                <c:ptCount val="32"/>
                <c:pt idx="10">
                  <c:v>-1.4</c:v>
                </c:pt>
                <c:pt idx="11">
                  <c:v>-1.1000000000000001</c:v>
                </c:pt>
                <c:pt idx="12">
                  <c:v>-0.5</c:v>
                </c:pt>
                <c:pt idx="13">
                  <c:v>0</c:v>
                </c:pt>
                <c:pt idx="14">
                  <c:v>2.2999999999999998</c:v>
                </c:pt>
                <c:pt idx="15">
                  <c:v>3.5</c:v>
                </c:pt>
                <c:pt idx="16">
                  <c:v>0.7</c:v>
                </c:pt>
                <c:pt idx="17">
                  <c:v>-2.6</c:v>
                </c:pt>
                <c:pt idx="18">
                  <c:v>1.7</c:v>
                </c:pt>
                <c:pt idx="19">
                  <c:v>2.4</c:v>
                </c:pt>
                <c:pt idx="20">
                  <c:v>0.8</c:v>
                </c:pt>
                <c:pt idx="21">
                  <c:v>0.4</c:v>
                </c:pt>
                <c:pt idx="22">
                  <c:v>1.8</c:v>
                </c:pt>
                <c:pt idx="23">
                  <c:v>0.9</c:v>
                </c:pt>
                <c:pt idx="24">
                  <c:v>2</c:v>
                </c:pt>
                <c:pt idx="25">
                  <c:v>2.2999999999999998</c:v>
                </c:pt>
                <c:pt idx="26">
                  <c:v>1.8</c:v>
                </c:pt>
                <c:pt idx="27">
                  <c:v>-0.27777777777777679</c:v>
                </c:pt>
                <c:pt idx="28">
                  <c:v>-3.2611005397815251</c:v>
                </c:pt>
                <c:pt idx="29">
                  <c:v>1.7702807009184696</c:v>
                </c:pt>
                <c:pt idx="30">
                  <c:v>1.1817844318344095</c:v>
                </c:pt>
                <c:pt idx="31">
                  <c:v>1.1694823471275484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0-4E56-AD2A-911BFA0D9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9028256"/>
        <c:axId val="789019728"/>
      </c:barChart>
      <c:lineChart>
        <c:grouping val="standard"/>
        <c:varyColors val="0"/>
        <c:ser>
          <c:idx val="0"/>
          <c:order val="0"/>
          <c:tx>
            <c:strRef>
              <c:f>'G:\Avd ekonomi &amp; styrning\EkAnalys\Gemens_kataloger_EkAnalys\Skatteunderlagsprognoser\Skup\Prognoser\2020-04\[skup 2020-04.xlsx]Diaunderlag'!$A$560</c:f>
              <c:strCache>
                <c:ptCount val="1"/>
                <c:pt idx="0">
                  <c:v>Underl. skatteunderlag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[1]Diaunderlag!$B$559:$AG$559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[1]Diaunderlag!$B$560:$AG$560</c:f>
              <c:numCache>
                <c:formatCode>General</c:formatCode>
                <c:ptCount val="32"/>
                <c:pt idx="0">
                  <c:v>2.9772315582643927</c:v>
                </c:pt>
                <c:pt idx="1">
                  <c:v>0.69390280418877293</c:v>
                </c:pt>
                <c:pt idx="2">
                  <c:v>5.0556230484628539</c:v>
                </c:pt>
                <c:pt idx="3">
                  <c:v>2.4480363252977755</c:v>
                </c:pt>
                <c:pt idx="4">
                  <c:v>4.0258872087359121</c:v>
                </c:pt>
                <c:pt idx="5">
                  <c:v>3.2662996762911289</c:v>
                </c:pt>
                <c:pt idx="6">
                  <c:v>4.715652297175188</c:v>
                </c:pt>
                <c:pt idx="7">
                  <c:v>5.8211249057103842</c:v>
                </c:pt>
                <c:pt idx="8">
                  <c:v>5.864998960569423</c:v>
                </c:pt>
                <c:pt idx="9">
                  <c:v>5.4460420449434555</c:v>
                </c:pt>
                <c:pt idx="10">
                  <c:v>4.2369930060569772</c:v>
                </c:pt>
                <c:pt idx="11">
                  <c:v>2.4608469108018394</c:v>
                </c:pt>
                <c:pt idx="12">
                  <c:v>3.0904703944746093</c:v>
                </c:pt>
                <c:pt idx="13">
                  <c:v>3.9941331514372846</c:v>
                </c:pt>
                <c:pt idx="14">
                  <c:v>4.4127314642376847</c:v>
                </c:pt>
                <c:pt idx="15">
                  <c:v>5.4236925039401696</c:v>
                </c:pt>
                <c:pt idx="16">
                  <c:v>5.2817652092851386</c:v>
                </c:pt>
                <c:pt idx="17">
                  <c:v>1.6533563659183015</c:v>
                </c:pt>
                <c:pt idx="18">
                  <c:v>2.8593947427696165</c:v>
                </c:pt>
                <c:pt idx="19">
                  <c:v>4.4794703222801768</c:v>
                </c:pt>
                <c:pt idx="20">
                  <c:v>3.9746798763070856</c:v>
                </c:pt>
                <c:pt idx="21">
                  <c:v>3.5623846086715316</c:v>
                </c:pt>
                <c:pt idx="22">
                  <c:v>3.5935554308809126</c:v>
                </c:pt>
                <c:pt idx="23">
                  <c:v>4.607160860556303</c:v>
                </c:pt>
                <c:pt idx="24">
                  <c:v>5.0733093092068859</c:v>
                </c:pt>
                <c:pt idx="25">
                  <c:v>4.4389742192347592</c:v>
                </c:pt>
                <c:pt idx="26">
                  <c:v>4.3526475679397159</c:v>
                </c:pt>
                <c:pt idx="27">
                  <c:v>2.2194193839090604</c:v>
                </c:pt>
                <c:pt idx="28">
                  <c:v>1.4519401396708265</c:v>
                </c:pt>
                <c:pt idx="29">
                  <c:v>3.4845785527797934</c:v>
                </c:pt>
                <c:pt idx="30">
                  <c:v>3.6628722756701482</c:v>
                </c:pt>
                <c:pt idx="31">
                  <c:v>3.7738174960567417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00-4E56-AD2A-911BFA0D9B73}"/>
            </c:ext>
          </c:extLst>
        </c:ser>
        <c:ser>
          <c:idx val="1"/>
          <c:order val="1"/>
          <c:tx>
            <c:strRef>
              <c:f>'G:\Avd ekonomi &amp; styrning\EkAnalys\Gemens_kataloger_EkAnalys\Skatteunderlagsprognoser\Skup\Prognoser\2020-04\[skup 2020-04.xlsx]Diaunderlag'!$A$561</c:f>
              <c:strCache>
                <c:ptCount val="1"/>
                <c:pt idx="0">
                  <c:v>Realt sk.underlag</c:v>
                </c:pt>
              </c:strCache>
            </c:strRef>
          </c:tx>
          <c:spPr>
            <a:ln w="3175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[1]Diaunderlag!$B$559:$AG$559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[1]Diaunderlag!$B$561:$AG$561</c:f>
              <c:numCache>
                <c:formatCode>General</c:formatCode>
                <c:ptCount val="32"/>
                <c:pt idx="10">
                  <c:v>0.29410698267369195</c:v>
                </c:pt>
                <c:pt idx="11">
                  <c:v>-1.5083652305179052</c:v>
                </c:pt>
                <c:pt idx="12">
                  <c:v>-3.363264847813241E-2</c:v>
                </c:pt>
                <c:pt idx="13">
                  <c:v>1.5953962721427573</c:v>
                </c:pt>
                <c:pt idx="14">
                  <c:v>2.1640243852754315</c:v>
                </c:pt>
                <c:pt idx="15">
                  <c:v>2.8294897487520787</c:v>
                </c:pt>
                <c:pt idx="16">
                  <c:v>0.98536622601450574</c:v>
                </c:pt>
                <c:pt idx="17">
                  <c:v>0.29124650775502747</c:v>
                </c:pt>
                <c:pt idx="18">
                  <c:v>0.45505253233104614</c:v>
                </c:pt>
                <c:pt idx="19">
                  <c:v>2.6310539780498132</c:v>
                </c:pt>
                <c:pt idx="20">
                  <c:v>2.0273439713883956</c:v>
                </c:pt>
                <c:pt idx="21">
                  <c:v>1.1945599094459469</c:v>
                </c:pt>
                <c:pt idx="22">
                  <c:v>1.2796531326924487</c:v>
                </c:pt>
                <c:pt idx="23">
                  <c:v>2.1740529345278148</c:v>
                </c:pt>
                <c:pt idx="24">
                  <c:v>2.556530101725607</c:v>
                </c:pt>
                <c:pt idx="25">
                  <c:v>1.0763797684328003</c:v>
                </c:pt>
                <c:pt idx="26">
                  <c:v>1.1340588597588797</c:v>
                </c:pt>
                <c:pt idx="27">
                  <c:v>-0.12312519733808092</c:v>
                </c:pt>
                <c:pt idx="28">
                  <c:v>-0.43030072531325958</c:v>
                </c:pt>
                <c:pt idx="29">
                  <c:v>1.5012086346608555</c:v>
                </c:pt>
                <c:pt idx="30">
                  <c:v>1.7384141815663723</c:v>
                </c:pt>
                <c:pt idx="31">
                  <c:v>1.2316786232020593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00-4E56-AD2A-911BFA0D9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028256"/>
        <c:axId val="789019728"/>
      </c:lineChart>
      <c:catAx>
        <c:axId val="7890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9019728"/>
        <c:crosses val="autoZero"/>
        <c:auto val="1"/>
        <c:lblAlgn val="ctr"/>
        <c:lblOffset val="100"/>
        <c:tickLblSkip val="2"/>
        <c:noMultiLvlLbl val="0"/>
      </c:catAx>
      <c:valAx>
        <c:axId val="7890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90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11200529068703"/>
          <c:y val="0.94447948663050796"/>
          <c:w val="0.7970428408131397"/>
          <c:h val="4.2951511694614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/>
              <a:t>Realt</a:t>
            </a:r>
            <a:r>
              <a:rPr lang="sv-SE" sz="2400" baseline="0"/>
              <a:t> skatteunderlag per invånare</a:t>
            </a:r>
            <a:endParaRPr lang="sv-SE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'G:\Avd ekonomi &amp; styrning\EkAnalys\Gemens_kataloger_EkAnalys\Skatteunderlagsprognoser\Skup\Prognoser\2020-04\[skup 2020-04.xlsx]Diaunderlag'!$A$519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[1]Diaunderlag!$B$517:$X$517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[1]Diaunderlag!$B$519:$X$519</c:f>
              <c:numCache>
                <c:formatCode>General</c:formatCode>
                <c:ptCount val="23"/>
                <c:pt idx="1">
                  <c:v>-3.175768966241499E-2</c:v>
                </c:pt>
                <c:pt idx="2">
                  <c:v>-1.8741646737354678</c:v>
                </c:pt>
                <c:pt idx="3">
                  <c:v>-0.4260272152221023</c:v>
                </c:pt>
                <c:pt idx="4">
                  <c:v>1.189884285855447</c:v>
                </c:pt>
                <c:pt idx="5">
                  <c:v>1.5909869321247827</c:v>
                </c:pt>
                <c:pt idx="6">
                  <c:v>2.0697697832779749</c:v>
                </c:pt>
                <c:pt idx="7">
                  <c:v>0.20171302723455131</c:v>
                </c:pt>
                <c:pt idx="8">
                  <c:v>-0.55950473820102209</c:v>
                </c:pt>
                <c:pt idx="9">
                  <c:v>-0.39771671119133156</c:v>
                </c:pt>
                <c:pt idx="10">
                  <c:v>1.8589597512969736</c:v>
                </c:pt>
                <c:pt idx="11">
                  <c:v>1.275362644249789</c:v>
                </c:pt>
                <c:pt idx="12">
                  <c:v>0.34071703979401402</c:v>
                </c:pt>
                <c:pt idx="13">
                  <c:v>0.27970542438267021</c:v>
                </c:pt>
                <c:pt idx="14">
                  <c:v>1.0992959325374585</c:v>
                </c:pt>
                <c:pt idx="15">
                  <c:v>1.2760158742375349</c:v>
                </c:pt>
                <c:pt idx="16">
                  <c:v>-0.27642927872516543</c:v>
                </c:pt>
                <c:pt idx="17">
                  <c:v>-3.3962829512168557E-2</c:v>
                </c:pt>
                <c:pt idx="18">
                  <c:v>-1.1304896308466761</c:v>
                </c:pt>
                <c:pt idx="19">
                  <c:v>-1.3201476045073046</c:v>
                </c:pt>
                <c:pt idx="20">
                  <c:v>0.68130977980855878</c:v>
                </c:pt>
                <c:pt idx="21">
                  <c:v>0.98123632891875534</c:v>
                </c:pt>
                <c:pt idx="22">
                  <c:v>0.51927062046408512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F-4EDD-9E68-37E481C0E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2715056"/>
        <c:axId val="352715448"/>
      </c:barChart>
      <c:lineChart>
        <c:grouping val="standard"/>
        <c:varyColors val="0"/>
        <c:ser>
          <c:idx val="2"/>
          <c:order val="2"/>
          <c:tx>
            <c:strRef>
              <c:f>'G:\Avd ekonomi &amp; styrning\EkAnalys\Gemens_kataloger_EkAnalys\Skatteunderlagsprognoser\Skup\Prognoser\2020-04\[skup 2020-04.xlsx]Diaunderlag'!$A$520</c:f>
              <c:strCache>
                <c:ptCount val="1"/>
                <c:pt idx="0">
                  <c:v>Genomsnitt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[1]Diaunderlag!$B$517:$X$517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[1]Diaunderlag!$B$520:$X$520</c:f>
              <c:numCache>
                <c:formatCode>General</c:formatCode>
                <c:ptCount val="23"/>
                <c:pt idx="1">
                  <c:v>0.41072711031684417</c:v>
                </c:pt>
                <c:pt idx="2">
                  <c:v>0.41072711031684417</c:v>
                </c:pt>
                <c:pt idx="3">
                  <c:v>0.41072711031684417</c:v>
                </c:pt>
                <c:pt idx="4">
                  <c:v>0.41072711031684417</c:v>
                </c:pt>
                <c:pt idx="5">
                  <c:v>0.41072711031684417</c:v>
                </c:pt>
                <c:pt idx="6">
                  <c:v>0.41072711031684417</c:v>
                </c:pt>
                <c:pt idx="7">
                  <c:v>0.45750046389638754</c:v>
                </c:pt>
                <c:pt idx="8">
                  <c:v>0.45750046389638754</c:v>
                </c:pt>
                <c:pt idx="9">
                  <c:v>0.45750046389638754</c:v>
                </c:pt>
                <c:pt idx="10">
                  <c:v>0.45750046389638754</c:v>
                </c:pt>
                <c:pt idx="11">
                  <c:v>0.45750046389638754</c:v>
                </c:pt>
                <c:pt idx="12">
                  <c:v>0.45750046389638754</c:v>
                </c:pt>
                <c:pt idx="13">
                  <c:v>0.45750046389638754</c:v>
                </c:pt>
                <c:pt idx="14">
                  <c:v>0.45750046389638754</c:v>
                </c:pt>
                <c:pt idx="15">
                  <c:v>0.45750046389638754</c:v>
                </c:pt>
                <c:pt idx="16">
                  <c:v>0.45750046389638754</c:v>
                </c:pt>
                <c:pt idx="17">
                  <c:v>0.45750046389638754</c:v>
                </c:pt>
                <c:pt idx="18">
                  <c:v>-5.8480367149238432E-2</c:v>
                </c:pt>
                <c:pt idx="19">
                  <c:v>-5.8480367149238432E-2</c:v>
                </c:pt>
                <c:pt idx="20">
                  <c:v>-5.8480367149238432E-2</c:v>
                </c:pt>
                <c:pt idx="21">
                  <c:v>-5.8480367149238432E-2</c:v>
                </c:pt>
                <c:pt idx="22">
                  <c:v>-5.8480367149238432E-2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F-4EDD-9E68-37E481C0E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15056"/>
        <c:axId val="352715448"/>
      </c:lineChart>
      <c:lineChart>
        <c:grouping val="standard"/>
        <c:varyColors val="0"/>
        <c:ser>
          <c:idx val="0"/>
          <c:order val="0"/>
          <c:tx>
            <c:strRef>
              <c:f>'G:\Avd ekonomi &amp; styrning\EkAnalys\Gemens_kataloger_EkAnalys\Skatteunderlagsprognoser\Skup\Prognoser\2020-04\[skup 2020-04.xlsx]Diaunderlag'!$A$518</c:f>
              <c:strCache>
                <c:ptCount val="1"/>
                <c:pt idx="0">
                  <c:v>År 2001=Index 100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[1]Diaunderlag!$B$517:$X$517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[1]Diaunderlag!$B$518:$X$518</c:f>
              <c:numCache>
                <c:formatCode>General</c:formatCode>
                <c:ptCount val="23"/>
                <c:pt idx="0">
                  <c:v>100</c:v>
                </c:pt>
                <c:pt idx="1">
                  <c:v>99.968242310337587</c:v>
                </c:pt>
                <c:pt idx="2">
                  <c:v>98.09467282800297</c:v>
                </c:pt>
                <c:pt idx="3">
                  <c:v>97.676762825072601</c:v>
                </c:pt>
                <c:pt idx="4">
                  <c:v>98.839003276860439</c:v>
                </c:pt>
                <c:pt idx="5">
                  <c:v>100.41151890283767</c:v>
                </c:pt>
                <c:pt idx="6">
                  <c:v>102.48980618001906</c:v>
                </c:pt>
                <c:pt idx="7">
                  <c:v>102.6965414706716</c:v>
                </c:pt>
                <c:pt idx="8">
                  <c:v>102.12194945517462</c:v>
                </c:pt>
                <c:pt idx="9">
                  <c:v>101.71579339639702</c:v>
                </c:pt>
                <c:pt idx="10">
                  <c:v>103.60664905634843</c:v>
                </c:pt>
                <c:pt idx="11">
                  <c:v>104.92800955537209</c:v>
                </c:pt>
                <c:pt idx="12">
                  <c:v>105.28551716344393</c:v>
                </c:pt>
                <c:pt idx="13">
                  <c:v>105.58000646603942</c:v>
                </c:pt>
                <c:pt idx="14">
                  <c:v>106.74064318269339</c:v>
                </c:pt>
                <c:pt idx="15">
                  <c:v>108.1026707339678</c:v>
                </c:pt>
                <c:pt idx="16">
                  <c:v>107.80384330097525</c:v>
                </c:pt>
                <c:pt idx="17">
                  <c:v>107.76723006546737</c:v>
                </c:pt>
                <c:pt idx="18">
                  <c:v>106.54893270412659</c:v>
                </c:pt>
                <c:pt idx="19">
                  <c:v>105.14232952140496</c:v>
                </c:pt>
                <c:pt idx="20">
                  <c:v>105.85867449515284</c:v>
                </c:pt>
                <c:pt idx="21">
                  <c:v>106.89739826661113</c:v>
                </c:pt>
                <c:pt idx="22">
                  <c:v>107.45248504985013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F-4EDD-9E68-37E481C0E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16232"/>
        <c:axId val="352715840"/>
      </c:lineChart>
      <c:catAx>
        <c:axId val="3527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2715448"/>
        <c:crosses val="autoZero"/>
        <c:auto val="1"/>
        <c:lblAlgn val="ctr"/>
        <c:lblOffset val="100"/>
        <c:noMultiLvlLbl val="0"/>
      </c:catAx>
      <c:valAx>
        <c:axId val="352715448"/>
        <c:scaling>
          <c:orientation val="minMax"/>
          <c:max val="2.1"/>
          <c:min val="-2.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2715056"/>
        <c:crosses val="autoZero"/>
        <c:crossBetween val="between"/>
        <c:majorUnit val="0.30000000000000004"/>
      </c:valAx>
      <c:valAx>
        <c:axId val="352715840"/>
        <c:scaling>
          <c:orientation val="minMax"/>
          <c:max val="110"/>
          <c:min val="96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2716232"/>
        <c:crosses val="max"/>
        <c:crossBetween val="between"/>
        <c:majorUnit val="1"/>
      </c:valAx>
      <c:catAx>
        <c:axId val="352716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7158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/>
              <a:t>Skatteunderlag och "aprilprognoser" under 2000-talet</a:t>
            </a:r>
          </a:p>
          <a:p>
            <a:pPr>
              <a:defRPr/>
            </a:pPr>
            <a:r>
              <a:rPr lang="sv-SE" sz="1800"/>
              <a:t>procent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'G:\Avd ekonomi &amp; styrning\EkAnalys\Gemens_kataloger_EkAnalys\Skatteunderlagsprognoser\Skup\Prognoser\2020-04\[Historiska avvikelser.xlsx]Diaunderlag'!$A$4</c:f>
              <c:strCache>
                <c:ptCount val="1"/>
                <c:pt idx="0">
                  <c:v>Utfall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[2]Diaunderlag!$B$3:$E$3</c:f>
              <c:strCache>
                <c:ptCount val="4"/>
                <c:pt idx="0">
                  <c:v>Medel 2000-tal</c:v>
                </c:pt>
                <c:pt idx="1">
                  <c:v>2003</c:v>
                </c:pt>
                <c:pt idx="2">
                  <c:v>2009</c:v>
                </c:pt>
                <c:pt idx="3">
                  <c:v>2020</c:v>
                </c:pt>
              </c:strCache>
            </c:strRef>
          </c:cat>
          <c:val>
            <c:numRef>
              <c:f>[2]Diaunderlag!$B$4:$E$4</c:f>
              <c:numCache>
                <c:formatCode>General</c:formatCode>
                <c:ptCount val="4"/>
                <c:pt idx="0">
                  <c:v>4.0776235645169248</c:v>
                </c:pt>
                <c:pt idx="1">
                  <c:v>4.2352126586824745</c:v>
                </c:pt>
                <c:pt idx="2">
                  <c:v>1.3182432448473724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3-437E-AC27-87AC992B24AB}"/>
            </c:ext>
          </c:extLst>
        </c:ser>
        <c:ser>
          <c:idx val="1"/>
          <c:order val="1"/>
          <c:tx>
            <c:strRef>
              <c:f>'G:\Avd ekonomi &amp; styrning\EkAnalys\Gemens_kataloger_EkAnalys\Skatteunderlagsprognoser\Skup\Prognoser\2020-04\[Historiska avvikelser.xlsx]Diaunderlag'!$A$5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[2]Diaunderlag!$B$3:$E$3</c:f>
              <c:strCache>
                <c:ptCount val="4"/>
                <c:pt idx="0">
                  <c:v>Medel 2000-tal</c:v>
                </c:pt>
                <c:pt idx="1">
                  <c:v>2003</c:v>
                </c:pt>
                <c:pt idx="2">
                  <c:v>2009</c:v>
                </c:pt>
                <c:pt idx="3">
                  <c:v>2020</c:v>
                </c:pt>
              </c:strCache>
            </c:strRef>
          </c:cat>
          <c:val>
            <c:numRef>
              <c:f>[2]Diaunderlag!$B$5:$E$5</c:f>
              <c:numCache>
                <c:formatCode>General</c:formatCode>
                <c:ptCount val="4"/>
                <c:pt idx="0">
                  <c:v>4.000368700712194</c:v>
                </c:pt>
                <c:pt idx="1">
                  <c:v>4.900604428488986</c:v>
                </c:pt>
                <c:pt idx="2">
                  <c:v>0.8</c:v>
                </c:pt>
                <c:pt idx="3">
                  <c:v>0.90013169368401424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3-437E-AC27-87AC992B24AB}"/>
            </c:ext>
          </c:extLst>
        </c:ser>
        <c:ser>
          <c:idx val="2"/>
          <c:order val="2"/>
          <c:tx>
            <c:strRef>
              <c:f>'G:\Avd ekonomi &amp; styrning\EkAnalys\Gemens_kataloger_EkAnalys\Skatteunderlagsprognoser\Skup\Prognoser\2020-04\[Historiska avvikelser.xlsx]Diaunderlag'!$A$6</c:f>
              <c:strCache>
                <c:ptCount val="1"/>
                <c:pt idx="0">
                  <c:v>Aprilfel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[2]Diaunderlag!$B$3:$E$3</c:f>
              <c:strCache>
                <c:ptCount val="4"/>
                <c:pt idx="0">
                  <c:v>Medel 2000-tal</c:v>
                </c:pt>
                <c:pt idx="1">
                  <c:v>2003</c:v>
                </c:pt>
                <c:pt idx="2">
                  <c:v>2009</c:v>
                </c:pt>
                <c:pt idx="3">
                  <c:v>2020</c:v>
                </c:pt>
              </c:strCache>
            </c:strRef>
          </c:cat>
          <c:val>
            <c:numRef>
              <c:f>[2]Diaunderlag!$B$6:$E$6</c:f>
              <c:numCache>
                <c:formatCode>General</c:formatCode>
                <c:ptCount val="4"/>
                <c:pt idx="0">
                  <c:v>0.26690314514606417</c:v>
                </c:pt>
                <c:pt idx="1">
                  <c:v>0.66539176980651149</c:v>
                </c:pt>
                <c:pt idx="2">
                  <c:v>-0.51824324484737239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B3-437E-AC27-87AC992B24AB}"/>
            </c:ext>
          </c:extLst>
        </c:ser>
        <c:ser>
          <c:idx val="3"/>
          <c:order val="3"/>
          <c:tx>
            <c:strRef>
              <c:f>'G:\Avd ekonomi &amp; styrning\EkAnalys\Gemens_kataloger_EkAnalys\Skatteunderlagsprognoser\Skup\Prognoser\2020-04\[Historiska avvikelser.xlsx]Diaunderlag'!$A$7</c:f>
              <c:strCache>
                <c:ptCount val="1"/>
                <c:pt idx="0">
                  <c:v>"Okt-1/motsv"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[2]Diaunderlag!$B$3:$E$3</c:f>
              <c:strCache>
                <c:ptCount val="4"/>
                <c:pt idx="0">
                  <c:v>Medel 2000-tal</c:v>
                </c:pt>
                <c:pt idx="1">
                  <c:v>2003</c:v>
                </c:pt>
                <c:pt idx="2">
                  <c:v>2009</c:v>
                </c:pt>
                <c:pt idx="3">
                  <c:v>2020</c:v>
                </c:pt>
              </c:strCache>
            </c:strRef>
          </c:cat>
          <c:val>
            <c:numRef>
              <c:f>[2]Diaunderlag!$B$7:$E$7</c:f>
              <c:numCache>
                <c:formatCode>General</c:formatCode>
                <c:ptCount val="4"/>
                <c:pt idx="0">
                  <c:v>3.9376586006798071</c:v>
                </c:pt>
                <c:pt idx="1">
                  <c:v>5.7538775981442303</c:v>
                </c:pt>
                <c:pt idx="2">
                  <c:v>3.2032937520227733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B3-437E-AC27-87AC992B24AB}"/>
            </c:ext>
          </c:extLst>
        </c:ser>
        <c:ser>
          <c:idx val="4"/>
          <c:order val="4"/>
          <c:tx>
            <c:strRef>
              <c:f>'G:\Avd ekonomi &amp; styrning\EkAnalys\Gemens_kataloger_EkAnalys\Skatteunderlagsprognoser\Skup\Prognoser\2020-04\[Historiska avvikelser.xlsx]Diaunderlag'!$A$8</c:f>
              <c:strCache>
                <c:ptCount val="1"/>
                <c:pt idx="0">
                  <c:v>Oktoberfel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[2]Diaunderlag!$B$3:$E$3</c:f>
              <c:strCache>
                <c:ptCount val="4"/>
                <c:pt idx="0">
                  <c:v>Medel 2000-tal</c:v>
                </c:pt>
                <c:pt idx="1">
                  <c:v>2003</c:v>
                </c:pt>
                <c:pt idx="2">
                  <c:v>2009</c:v>
                </c:pt>
                <c:pt idx="3">
                  <c:v>2020</c:v>
                </c:pt>
              </c:strCache>
            </c:strRef>
          </c:cat>
          <c:val>
            <c:numRef>
              <c:f>[2]Diaunderlag!$B$8:$E$8</c:f>
              <c:numCache>
                <c:formatCode>General</c:formatCode>
                <c:ptCount val="4"/>
                <c:pt idx="0">
                  <c:v>1.1351934588414756</c:v>
                </c:pt>
                <c:pt idx="1">
                  <c:v>1.5186649394617557</c:v>
                </c:pt>
                <c:pt idx="2">
                  <c:v>1.8850505071754009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B3-437E-AC27-87AC992B2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395200"/>
        <c:axId val="783405368"/>
      </c:barChart>
      <c:catAx>
        <c:axId val="78339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405368"/>
        <c:crosses val="autoZero"/>
        <c:auto val="1"/>
        <c:lblAlgn val="ctr"/>
        <c:lblOffset val="100"/>
        <c:noMultiLvlLbl val="0"/>
      </c:catAx>
      <c:valAx>
        <c:axId val="78340536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3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32744605232729"/>
          <c:y val="0.93941955624496287"/>
          <c:w val="0.74577908777614366"/>
          <c:h val="4.801144208015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Fördelningar!$B$3:$B$4</c:f>
              <c:strCache>
                <c:ptCount val="2"/>
                <c:pt idx="1">
                  <c:v>Skattning, Mkr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Fördelningar!$B$5:$B$25</c:f>
              <c:numCache>
                <c:formatCode>#,##0</c:formatCode>
                <c:ptCount val="21"/>
                <c:pt idx="0">
                  <c:v>7.5</c:v>
                </c:pt>
                <c:pt idx="1">
                  <c:v>11.785714285714286</c:v>
                </c:pt>
                <c:pt idx="2">
                  <c:v>5.7857142857142856</c:v>
                </c:pt>
                <c:pt idx="3">
                  <c:v>5.1428571428571432</c:v>
                </c:pt>
                <c:pt idx="4">
                  <c:v>11.571428571428571</c:v>
                </c:pt>
                <c:pt idx="5">
                  <c:v>5.9</c:v>
                </c:pt>
                <c:pt idx="6">
                  <c:v>8.1428571428571423</c:v>
                </c:pt>
                <c:pt idx="7">
                  <c:v>53.571428571428569</c:v>
                </c:pt>
                <c:pt idx="8">
                  <c:v>500</c:v>
                </c:pt>
                <c:pt idx="9">
                  <c:v>8</c:v>
                </c:pt>
                <c:pt idx="10">
                  <c:v>5.1428571428571432</c:v>
                </c:pt>
                <c:pt idx="11">
                  <c:v>8.5714285714285712</c:v>
                </c:pt>
                <c:pt idx="12">
                  <c:v>150</c:v>
                </c:pt>
                <c:pt idx="13">
                  <c:v>23.142857142857142</c:v>
                </c:pt>
                <c:pt idx="14">
                  <c:v>12.857142857142858</c:v>
                </c:pt>
                <c:pt idx="15">
                  <c:v>8.5714285714285712</c:v>
                </c:pt>
                <c:pt idx="16">
                  <c:v>0.38571428571428568</c:v>
                </c:pt>
                <c:pt idx="17">
                  <c:v>36.428571428571431</c:v>
                </c:pt>
                <c:pt idx="18">
                  <c:v>47.142857142857146</c:v>
                </c:pt>
                <c:pt idx="19">
                  <c:v>8.5714285714285712</c:v>
                </c:pt>
                <c:pt idx="2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5-4DEE-AD65-E388104F7290}"/>
            </c:ext>
          </c:extLst>
        </c:ser>
        <c:ser>
          <c:idx val="1"/>
          <c:order val="1"/>
          <c:tx>
            <c:strRef>
              <c:f>Fördelningar!$C$3:$C$4</c:f>
              <c:strCache>
                <c:ptCount val="2"/>
                <c:pt idx="1">
                  <c:v>Andel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Fördelningar!$C$5:$C$25</c:f>
            </c:numRef>
          </c:val>
          <c:extLst>
            <c:ext xmlns:c16="http://schemas.microsoft.com/office/drawing/2014/chart" uri="{C3380CC4-5D6E-409C-BE32-E72D297353CC}">
              <c16:uniqueId val="{00000001-6A15-4DEE-AD65-E388104F7290}"/>
            </c:ext>
          </c:extLst>
        </c:ser>
        <c:ser>
          <c:idx val="2"/>
          <c:order val="2"/>
          <c:tx>
            <c:strRef>
              <c:f>Fördelningar!$D$3:$D$4</c:f>
              <c:strCache>
                <c:ptCount val="2"/>
                <c:pt idx="1">
                  <c:v>Andel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Fördelningar!$D$5:$D$25</c:f>
            </c:numRef>
          </c:val>
          <c:extLst>
            <c:ext xmlns:c16="http://schemas.microsoft.com/office/drawing/2014/chart" uri="{C3380CC4-5D6E-409C-BE32-E72D297353CC}">
              <c16:uniqueId val="{00000002-6A15-4DEE-AD65-E388104F7290}"/>
            </c:ext>
          </c:extLst>
        </c:ser>
        <c:ser>
          <c:idx val="3"/>
          <c:order val="3"/>
          <c:tx>
            <c:strRef>
              <c:f>Fördelningar!$E$3:$E$4</c:f>
              <c:strCache>
                <c:ptCount val="2"/>
                <c:pt idx="1">
                  <c:v>Andel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Fördelningar!$E$5:$E$25</c:f>
            </c:numRef>
          </c:val>
          <c:extLst>
            <c:ext xmlns:c16="http://schemas.microsoft.com/office/drawing/2014/chart" uri="{C3380CC4-5D6E-409C-BE32-E72D297353CC}">
              <c16:uniqueId val="{00000003-6A15-4DEE-AD65-E388104F7290}"/>
            </c:ext>
          </c:extLst>
        </c:ser>
        <c:ser>
          <c:idx val="4"/>
          <c:order val="4"/>
          <c:tx>
            <c:strRef>
              <c:f>Fördelningar!$F$3:$F$4</c:f>
              <c:strCache>
                <c:ptCount val="2"/>
                <c:pt idx="1">
                  <c:v>Befolkning 1 november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Fördelningar!$F$5:$F$25</c:f>
            </c:numRef>
          </c:val>
          <c:extLst>
            <c:ext xmlns:c16="http://schemas.microsoft.com/office/drawing/2014/chart" uri="{C3380CC4-5D6E-409C-BE32-E72D297353CC}">
              <c16:uniqueId val="{00000004-6A15-4DEE-AD65-E388104F7290}"/>
            </c:ext>
          </c:extLst>
        </c:ser>
        <c:ser>
          <c:idx val="5"/>
          <c:order val="5"/>
          <c:tx>
            <c:strRef>
              <c:f>Fördelningar!$G$3:$G$4</c:f>
              <c:strCache>
                <c:ptCount val="2"/>
                <c:pt idx="1">
                  <c:v>Antal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Fördelningar!$G$5:$G$25</c:f>
            </c:numRef>
          </c:val>
          <c:extLst>
            <c:ext xmlns:c16="http://schemas.microsoft.com/office/drawing/2014/chart" uri="{C3380CC4-5D6E-409C-BE32-E72D297353CC}">
              <c16:uniqueId val="{00000005-6A15-4DEE-AD65-E388104F7290}"/>
            </c:ext>
          </c:extLst>
        </c:ser>
        <c:ser>
          <c:idx val="6"/>
          <c:order val="6"/>
          <c:tx>
            <c:strRef>
              <c:f>Fördelningar!$H$3:$H$4</c:f>
              <c:strCache>
                <c:ptCount val="2"/>
                <c:pt idx="1">
                  <c:v>Andel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Fördelningar!$H$5:$H$25</c:f>
            </c:numRef>
          </c:val>
          <c:extLst>
            <c:ext xmlns:c16="http://schemas.microsoft.com/office/drawing/2014/chart" uri="{C3380CC4-5D6E-409C-BE32-E72D297353CC}">
              <c16:uniqueId val="{00000006-6A15-4DEE-AD65-E388104F7290}"/>
            </c:ext>
          </c:extLst>
        </c:ser>
        <c:ser>
          <c:idx val="7"/>
          <c:order val="7"/>
          <c:tx>
            <c:strRef>
              <c:f>Fördelningar!$I$3:$I$4</c:f>
              <c:strCache>
                <c:ptCount val="2"/>
                <c:pt idx="1">
                  <c:v>Andel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Fördelningar!$I$5:$I$25</c:f>
            </c:numRef>
          </c:val>
          <c:extLst>
            <c:ext xmlns:c16="http://schemas.microsoft.com/office/drawing/2014/chart" uri="{C3380CC4-5D6E-409C-BE32-E72D297353CC}">
              <c16:uniqueId val="{00000007-6A15-4DEE-AD65-E388104F7290}"/>
            </c:ext>
          </c:extLst>
        </c:ser>
        <c:ser>
          <c:idx val="8"/>
          <c:order val="8"/>
          <c:tx>
            <c:strRef>
              <c:f>Fördelningar!$J$3:$J$4</c:f>
              <c:strCache>
                <c:ptCount val="2"/>
                <c:pt idx="0">
                  <c:v>Belopp, fördelat</c:v>
                </c:pt>
                <c:pt idx="1">
                  <c:v>efter befolkning, Mkr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Fördelningar!$A$5:$A$25</c:f>
              <c:strCache>
                <c:ptCount val="21"/>
                <c:pt idx="0">
                  <c:v>Norrbotten</c:v>
                </c:pt>
                <c:pt idx="1">
                  <c:v>Västerbotten</c:v>
                </c:pt>
                <c:pt idx="2">
                  <c:v>Jämtland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Dalarna</c:v>
                </c:pt>
                <c:pt idx="6">
                  <c:v>Västmanland</c:v>
                </c:pt>
                <c:pt idx="7">
                  <c:v>Uppsala</c:v>
                </c:pt>
                <c:pt idx="8">
                  <c:v>Stockholm</c:v>
                </c:pt>
                <c:pt idx="9">
                  <c:v>Södermanland</c:v>
                </c:pt>
                <c:pt idx="10">
                  <c:v>Örebro</c:v>
                </c:pt>
                <c:pt idx="11">
                  <c:v>Värmland</c:v>
                </c:pt>
                <c:pt idx="12">
                  <c:v>Västra Götaland</c:v>
                </c:pt>
                <c:pt idx="13">
                  <c:v>Östergötland</c:v>
                </c:pt>
                <c:pt idx="14">
                  <c:v>Jönköping</c:v>
                </c:pt>
                <c:pt idx="15">
                  <c:v>Kalmar</c:v>
                </c:pt>
                <c:pt idx="16">
                  <c:v>Gotland</c:v>
                </c:pt>
                <c:pt idx="17">
                  <c:v>Halland</c:v>
                </c:pt>
                <c:pt idx="18">
                  <c:v>Kronoberg</c:v>
                </c:pt>
                <c:pt idx="19">
                  <c:v>Blekinge</c:v>
                </c:pt>
                <c:pt idx="20">
                  <c:v>Skåne</c:v>
                </c:pt>
              </c:strCache>
            </c:strRef>
          </c:cat>
          <c:val>
            <c:numRef>
              <c:f>Fördelningar!$J$5:$J$25</c:f>
              <c:numCache>
                <c:formatCode>0</c:formatCode>
                <c:ptCount val="21"/>
                <c:pt idx="0">
                  <c:v>25.90241388434135</c:v>
                </c:pt>
                <c:pt idx="1">
                  <c:v>28.116690891094919</c:v>
                </c:pt>
                <c:pt idx="2">
                  <c:v>13.529024447275553</c:v>
                </c:pt>
                <c:pt idx="3">
                  <c:v>25.400368936337291</c:v>
                </c:pt>
                <c:pt idx="4">
                  <c:v>29.743109493783532</c:v>
                </c:pt>
                <c:pt idx="5">
                  <c:v>29.790933156871752</c:v>
                </c:pt>
                <c:pt idx="6">
                  <c:v>28.532094267659925</c:v>
                </c:pt>
                <c:pt idx="7">
                  <c:v>39.650578363560115</c:v>
                </c:pt>
                <c:pt idx="8">
                  <c:v>245.80017139856432</c:v>
                </c:pt>
                <c:pt idx="9">
                  <c:v>30.761277351220215</c:v>
                </c:pt>
                <c:pt idx="10">
                  <c:v>31.534012513457391</c:v>
                </c:pt>
                <c:pt idx="11">
                  <c:v>29.226469012239562</c:v>
                </c:pt>
                <c:pt idx="12">
                  <c:v>178.51362312092596</c:v>
                </c:pt>
                <c:pt idx="13">
                  <c:v>48.15635844139382</c:v>
                </c:pt>
                <c:pt idx="14">
                  <c:v>37.612068845819103</c:v>
                </c:pt>
                <c:pt idx="15">
                  <c:v>25.403991941116701</c:v>
                </c:pt>
                <c:pt idx="16">
                  <c:v>6.17318608642681</c:v>
                </c:pt>
                <c:pt idx="17">
                  <c:v>34.491212528834694</c:v>
                </c:pt>
                <c:pt idx="18">
                  <c:v>20.836418058502456</c:v>
                </c:pt>
                <c:pt idx="19">
                  <c:v>16.536221928608729</c:v>
                </c:pt>
                <c:pt idx="20">
                  <c:v>142.50406104625137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15-4DEE-AD65-E388104F7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800960"/>
        <c:axId val="478797352"/>
      </c:barChart>
      <c:catAx>
        <c:axId val="4788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797352"/>
        <c:crosses val="autoZero"/>
        <c:auto val="1"/>
        <c:lblAlgn val="ctr"/>
        <c:lblOffset val="100"/>
        <c:noMultiLvlLbl val="0"/>
      </c:catAx>
      <c:valAx>
        <c:axId val="47879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8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0.37585</cdr:x>
      <cdr:y>0.04998</cdr:y>
    </cdr:from>
    <cdr:to>
      <cdr:x>0.37585</cdr:x>
      <cdr:y>0.97898</cdr:y>
    </cdr:to>
    <cdr:sp macro="" textlink="">
      <cdr:nvSpPr>
        <cdr:cNvPr id="11366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457230" y="279515"/>
          <a:ext cx="0" cy="51954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0.54233</cdr:x>
      <cdr:y>0.05114</cdr:y>
    </cdr:from>
    <cdr:to>
      <cdr:x>0.54233</cdr:x>
      <cdr:y>0.97214</cdr:y>
    </cdr:to>
    <cdr:sp macro="" textlink="">
      <cdr:nvSpPr>
        <cdr:cNvPr id="11366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988584" y="286002"/>
          <a:ext cx="0" cy="51507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</cdr:x>
      <cdr:y>0</cdr:y>
    </cdr:from>
    <cdr:to>
      <cdr:x>0.07825</cdr:x>
      <cdr:y>0.047</cdr:y>
    </cdr:to>
    <cdr:sp macro="" textlink="">
      <cdr:nvSpPr>
        <cdr:cNvPr id="11366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719245" cy="263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Procent</a:t>
          </a:r>
        </a:p>
      </cdr:txBody>
    </cdr:sp>
  </cdr:relSizeAnchor>
  <cdr:relSizeAnchor xmlns:cdr="http://schemas.openxmlformats.org/drawingml/2006/chartDrawing">
    <cdr:from>
      <cdr:x>0.21166</cdr:x>
      <cdr:y>0.05226</cdr:y>
    </cdr:from>
    <cdr:to>
      <cdr:x>0.21166</cdr:x>
      <cdr:y>0.98126</cdr:y>
    </cdr:to>
    <cdr:sp macro="" textlink="">
      <cdr:nvSpPr>
        <cdr:cNvPr id="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946939" y="292266"/>
          <a:ext cx="0" cy="51954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0.70806</cdr:x>
      <cdr:y>0.04998</cdr:y>
    </cdr:from>
    <cdr:to>
      <cdr:x>0.70806</cdr:x>
      <cdr:y>0.97098</cdr:y>
    </cdr:to>
    <cdr:sp macro="" textlink="">
      <cdr:nvSpPr>
        <cdr:cNvPr id="8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513040" y="279515"/>
          <a:ext cx="0" cy="51507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0.32381</cdr:x>
      <cdr:y>0.10349</cdr:y>
    </cdr:from>
    <cdr:to>
      <cdr:x>0.32455</cdr:x>
      <cdr:y>0.88864</cdr:y>
    </cdr:to>
    <cdr:cxnSp macro="">
      <cdr:nvCxnSpPr>
        <cdr:cNvPr id="3" name="Rak koppling 2"/>
        <cdr:cNvCxnSpPr/>
      </cdr:nvCxnSpPr>
      <cdr:spPr>
        <a:xfrm xmlns:a="http://schemas.openxmlformats.org/drawingml/2006/main">
          <a:off x="3007148" y="625948"/>
          <a:ext cx="6872" cy="4748882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0.75385</cdr:x>
      <cdr:y>0.10461</cdr:y>
    </cdr:from>
    <cdr:to>
      <cdr:x>0.75678</cdr:x>
      <cdr:y>0.88976</cdr:y>
    </cdr:to>
    <cdr:cxnSp macro="">
      <cdr:nvCxnSpPr>
        <cdr:cNvPr id="6" name="Rak koppling 5"/>
        <cdr:cNvCxnSpPr/>
      </cdr:nvCxnSpPr>
      <cdr:spPr>
        <a:xfrm xmlns:a="http://schemas.openxmlformats.org/drawingml/2006/main">
          <a:off x="7000894" y="632721"/>
          <a:ext cx="27211" cy="47488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C07B919C-66BA-4EE9-B4B5-5D94DE20B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avs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91DB7D1E-37AF-4FA0-8FD2-F23EC80E0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4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FBF56087-D006-4AE0-B04E-26938F3EF5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F62DD10-9E7F-44EF-B96F-7BC6BC7D8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A09F75D-901A-4BDF-B59A-D1C22F7C1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Ekonomin i Coronatider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3600" dirty="0" smtClean="0"/>
              <a:t>Annika Wallenskog</a:t>
            </a:r>
            <a:br>
              <a:rPr lang="sv-SE" sz="3600" dirty="0" smtClean="0"/>
            </a:br>
            <a:r>
              <a:rPr lang="sv-SE" sz="3600" dirty="0" smtClean="0"/>
              <a:t>Chefsekonom SKR</a:t>
            </a:r>
            <a:endParaRPr lang="sv-SE" sz="3600" b="0" dirty="0"/>
          </a:p>
        </p:txBody>
      </p:sp>
    </p:spTree>
    <p:extLst>
      <p:ext uri="{BB962C8B-B14F-4D97-AF65-F5344CB8AC3E}">
        <p14:creationId xmlns:p14="http://schemas.microsoft.com/office/powerpoint/2010/main" val="41033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8500" y="174558"/>
            <a:ext cx="9609825" cy="1231392"/>
          </a:xfrm>
        </p:spPr>
        <p:txBody>
          <a:bodyPr/>
          <a:lstStyle/>
          <a:p>
            <a:r>
              <a:rPr lang="sv-SE" dirty="0" smtClean="0"/>
              <a:t>Borttagna rapporteringskrav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3593799"/>
              </p:ext>
            </p:extLst>
          </p:nvPr>
        </p:nvGraphicFramePr>
        <p:xfrm>
          <a:off x="658500" y="1119359"/>
          <a:ext cx="4714774" cy="480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9224">
                  <a:extLst>
                    <a:ext uri="{9D8B030D-6E8A-4147-A177-3AD203B41FA5}">
                      <a16:colId xmlns:a16="http://schemas.microsoft.com/office/drawing/2014/main" val="1895023545"/>
                    </a:ext>
                  </a:extLst>
                </a:gridCol>
                <a:gridCol w="675550">
                  <a:extLst>
                    <a:ext uri="{9D8B030D-6E8A-4147-A177-3AD203B41FA5}">
                      <a16:colId xmlns:a16="http://schemas.microsoft.com/office/drawing/2014/main" val="396544289"/>
                    </a:ext>
                  </a:extLst>
                </a:gridCol>
              </a:tblGrid>
              <a:tr h="82331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Överenskommelse 2020</a:t>
                      </a:r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2228942121"/>
                  </a:ext>
                </a:extLst>
              </a:tr>
              <a:tr h="823314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Jämlik och effektiv cancervård med kortare väntetider </a:t>
                      </a:r>
                      <a:r>
                        <a:rPr lang="sv-SE" sz="1600" u="none" strike="noStrike" dirty="0" smtClean="0">
                          <a:effectLst/>
                        </a:rPr>
                        <a:t>2020*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3225058222"/>
                  </a:ext>
                </a:extLst>
              </a:tr>
              <a:tr h="41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Patientsäkerhet, kvalitetsregister mm.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2908617472"/>
                  </a:ext>
                </a:extLst>
              </a:tr>
              <a:tr h="70508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Ökad tillgänglighet och jämlikhet i mödra- och förlossningsvården och förstärkta insatser för kvinnors hälsa</a:t>
                      </a: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3426062876"/>
                  </a:ext>
                </a:extLst>
              </a:tr>
              <a:tr h="42955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 och nära </a:t>
                      </a:r>
                      <a:r>
                        <a:rPr lang="sv-S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vård: </a:t>
                      </a:r>
                      <a:endParaRPr lang="sv-S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75511790"/>
                  </a:ext>
                </a:extLst>
              </a:tr>
              <a:tr h="357964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Utveckling nära vård, fokus primärvård</a:t>
                      </a:r>
                      <a:endParaRPr lang="sv-S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2575354549"/>
                  </a:ext>
                </a:extLst>
              </a:tr>
              <a:tr h="42955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Psykisk hälsa </a:t>
                      </a: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268802106"/>
                  </a:ext>
                </a:extLst>
              </a:tr>
              <a:tr h="42955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Ökad tillgänglighet i hälso- och sjukvården*</a:t>
                      </a:r>
                      <a:endParaRPr lang="sv-S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256674500"/>
                  </a:ext>
                </a:extLst>
              </a:tr>
              <a:tr h="357964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45" marR="5845" marT="9525" marB="0" anchor="b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5845" marR="5845" marT="9525" marB="0" anchor="b"/>
                </a:tc>
                <a:extLst>
                  <a:ext uri="{0D108BD9-81ED-4DB2-BD59-A6C34878D82A}">
                    <a16:rowId xmlns:a16="http://schemas.microsoft.com/office/drawing/2014/main" val="2636125932"/>
                  </a:ext>
                </a:extLst>
              </a:tr>
            </a:tbl>
          </a:graphicData>
        </a:graphic>
      </p:graphicFrame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5462799" y="1119359"/>
            <a:ext cx="6056266" cy="3740400"/>
          </a:xfrm>
        </p:spPr>
        <p:txBody>
          <a:bodyPr/>
          <a:lstStyle/>
          <a:p>
            <a:r>
              <a:rPr lang="sv-SE" sz="2200" dirty="0"/>
              <a:t>T</a:t>
            </a:r>
            <a:r>
              <a:rPr lang="sv-SE" sz="2200" dirty="0" smtClean="0"/>
              <a:t>vå </a:t>
            </a:r>
            <a:r>
              <a:rPr lang="sv-SE" sz="2200" dirty="0"/>
              <a:t>delredovisningar som skulle ha genomförts under 2020, i september, nu tas bort. </a:t>
            </a:r>
          </a:p>
          <a:p>
            <a:pPr lvl="0"/>
            <a:r>
              <a:rPr lang="sv-SE" sz="2200" dirty="0"/>
              <a:t>Jämlik och effektiv cancervård med kortare väntetider.</a:t>
            </a:r>
          </a:p>
          <a:p>
            <a:pPr lvl="0"/>
            <a:r>
              <a:rPr lang="sv-SE" sz="2200" dirty="0"/>
              <a:t>God och nära vård </a:t>
            </a:r>
            <a:endParaRPr lang="sv-SE" sz="2200" dirty="0" smtClean="0"/>
          </a:p>
          <a:p>
            <a:pPr lvl="0"/>
            <a:r>
              <a:rPr lang="sv-SE" sz="2200" dirty="0" smtClean="0"/>
              <a:t>Inga andra förändringar när det gäller krav på redovisning efter 2020. </a:t>
            </a:r>
          </a:p>
          <a:p>
            <a:pPr lvl="0"/>
            <a:r>
              <a:rPr lang="sv-SE" sz="2200" dirty="0" smtClean="0"/>
              <a:t>Samtliga övriga slutredovisas ske i mars 2021, inkl. ekonomisk redogörelse och eventuell återbetalning om medlen inte använts till det som avsågs i överenskommelsen. 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81304" y="6184571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* Kommer att utbetalas tidigare, övriga i huvudsak utbetalade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9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Merkostnader och lägre intäkter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Skatteunderlaget tappar fart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7208322" y="1888177"/>
            <a:ext cx="855023" cy="1904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6085"/>
              </p:ext>
            </p:extLst>
          </p:nvPr>
        </p:nvGraphicFramePr>
        <p:xfrm>
          <a:off x="1479799" y="2388310"/>
          <a:ext cx="7418015" cy="25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593">
                  <a:extLst>
                    <a:ext uri="{9D8B030D-6E8A-4147-A177-3AD203B41FA5}">
                      <a16:colId xmlns:a16="http://schemas.microsoft.com/office/drawing/2014/main" val="2339680186"/>
                    </a:ext>
                  </a:extLst>
                </a:gridCol>
                <a:gridCol w="798977">
                  <a:extLst>
                    <a:ext uri="{9D8B030D-6E8A-4147-A177-3AD203B41FA5}">
                      <a16:colId xmlns:a16="http://schemas.microsoft.com/office/drawing/2014/main" val="3521736741"/>
                    </a:ext>
                  </a:extLst>
                </a:gridCol>
                <a:gridCol w="917693">
                  <a:extLst>
                    <a:ext uri="{9D8B030D-6E8A-4147-A177-3AD203B41FA5}">
                      <a16:colId xmlns:a16="http://schemas.microsoft.com/office/drawing/2014/main" val="4286067290"/>
                    </a:ext>
                  </a:extLst>
                </a:gridCol>
                <a:gridCol w="839539">
                  <a:extLst>
                    <a:ext uri="{9D8B030D-6E8A-4147-A177-3AD203B41FA5}">
                      <a16:colId xmlns:a16="http://schemas.microsoft.com/office/drawing/2014/main" val="573866481"/>
                    </a:ext>
                  </a:extLst>
                </a:gridCol>
                <a:gridCol w="758878">
                  <a:extLst>
                    <a:ext uri="{9D8B030D-6E8A-4147-A177-3AD203B41FA5}">
                      <a16:colId xmlns:a16="http://schemas.microsoft.com/office/drawing/2014/main" val="3121154387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1456996252"/>
                    </a:ext>
                  </a:extLst>
                </a:gridCol>
              </a:tblGrid>
              <a:tr h="89415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Procentuell förändring</a:t>
                      </a:r>
                    </a:p>
                    <a:p>
                      <a:pPr algn="l" fontAlgn="b"/>
                      <a:endParaRPr lang="sv-S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sv-S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2019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2020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2021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2022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2023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1485451"/>
                  </a:ext>
                </a:extLst>
              </a:tr>
              <a:tr h="32687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SKR </a:t>
                      </a:r>
                      <a:r>
                        <a:rPr lang="sv-SE" sz="1800" u="none" strike="noStrike" dirty="0" smtClean="0">
                          <a:effectLst/>
                        </a:rPr>
                        <a:t>29</a:t>
                      </a:r>
                      <a:r>
                        <a:rPr lang="sv-SE" sz="1800" u="none" strike="noStrike" baseline="0" dirty="0" smtClean="0">
                          <a:effectLst/>
                        </a:rPr>
                        <a:t> april **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2,2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0,9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3,7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689478"/>
                  </a:ext>
                </a:extLst>
              </a:tr>
              <a:tr h="32687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SKR </a:t>
                      </a:r>
                      <a:r>
                        <a:rPr lang="sv-SE" sz="1800" u="none" strike="noStrike" dirty="0" err="1" smtClean="0">
                          <a:effectLst/>
                        </a:rPr>
                        <a:t>febr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3,2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2,4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5403342"/>
                  </a:ext>
                </a:extLst>
              </a:tr>
              <a:tr h="339852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smtClean="0">
                          <a:effectLst/>
                        </a:rPr>
                        <a:t>Regeringen 15 april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2,0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1,8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3,9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3,5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4,5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1325457"/>
                  </a:ext>
                </a:extLst>
              </a:tr>
              <a:tr h="32687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smtClean="0">
                          <a:effectLst/>
                        </a:rPr>
                        <a:t>ESV 24 mars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2,9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2,3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3,0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4814319"/>
                  </a:ext>
                </a:extLst>
              </a:tr>
              <a:tr h="32687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Konjunkturinstitutet 1 april 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6214210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261257" y="5364480"/>
            <a:ext cx="1185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** Effekten av särskilda näringsidkare kommer att kompenseras av staten.</a:t>
            </a:r>
          </a:p>
          <a:p>
            <a:r>
              <a:rPr lang="sv-SE" dirty="0" smtClean="0"/>
              <a:t>April SKUP: 11 miljarder lägre 2020 än i februari , (inkluderar dock ca 2 mdr återbetalning enskilda näringsidkare).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1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Skatteunderlag och reglerförändringar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67749"/>
              </p:ext>
            </p:extLst>
          </p:nvPr>
        </p:nvGraphicFramePr>
        <p:xfrm>
          <a:off x="1078524" y="2684585"/>
          <a:ext cx="7772399" cy="274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283">
                  <a:extLst>
                    <a:ext uri="{9D8B030D-6E8A-4147-A177-3AD203B41FA5}">
                      <a16:colId xmlns:a16="http://schemas.microsoft.com/office/drawing/2014/main" val="323346722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68779505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1140496424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3233609834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3150304875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59327026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1108836475"/>
                    </a:ext>
                  </a:extLst>
                </a:gridCol>
              </a:tblGrid>
              <a:tr h="3698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 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2018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2019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2020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2021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2022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2023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1960632"/>
                  </a:ext>
                </a:extLst>
              </a:tr>
              <a:tr h="63186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Faktiskt skatteunderlag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3,7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2,2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0,9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3,5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3,7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3,8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2594107"/>
                  </a:ext>
                </a:extLst>
              </a:tr>
              <a:tr h="3698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Regelförändringar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-0,6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-1,2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-0,3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0,2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0,2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0,2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1433519"/>
                  </a:ext>
                </a:extLst>
              </a:tr>
              <a:tr h="3698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Underliggande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4,4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3,5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1,3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3,3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3,5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3,6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8363042"/>
                  </a:ext>
                </a:extLst>
              </a:tr>
              <a:tr h="3698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Prisutveckling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3,2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2,3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1,9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2,0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1,9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2,5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8696526"/>
                  </a:ext>
                </a:extLst>
              </a:tr>
              <a:tr h="63186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Realt skatteunderlag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1,1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1,1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-0,6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1,5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1,1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814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3575" y="508446"/>
            <a:ext cx="9609825" cy="1231392"/>
          </a:xfrm>
        </p:spPr>
        <p:txBody>
          <a:bodyPr/>
          <a:lstStyle/>
          <a:p>
            <a:r>
              <a:rPr lang="sv-SE" dirty="0" smtClean="0"/>
              <a:t>Skatteunderlagsprognoser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06266"/>
              </p:ext>
            </p:extLst>
          </p:nvPr>
        </p:nvGraphicFramePr>
        <p:xfrm>
          <a:off x="663575" y="1258784"/>
          <a:ext cx="9798586" cy="497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24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7002" y="347064"/>
            <a:ext cx="9609825" cy="1231392"/>
          </a:xfrm>
        </p:spPr>
        <p:txBody>
          <a:bodyPr/>
          <a:lstStyle/>
          <a:p>
            <a:r>
              <a:rPr lang="sv-SE" dirty="0" smtClean="0"/>
              <a:t>Första gången sedan 1993 som lönesumman beräknas minska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30834"/>
              </p:ext>
            </p:extLst>
          </p:nvPr>
        </p:nvGraphicFramePr>
        <p:xfrm>
          <a:off x="663575" y="1686296"/>
          <a:ext cx="9644207" cy="454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01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3333" y="347063"/>
            <a:ext cx="9609825" cy="1231392"/>
          </a:xfrm>
        </p:spPr>
        <p:txBody>
          <a:bodyPr/>
          <a:lstStyle/>
          <a:p>
            <a:r>
              <a:rPr lang="sv-SE" dirty="0"/>
              <a:t>Realt skatteunderlag per invånare</a:t>
            </a:r>
            <a:br>
              <a:rPr lang="sv-SE" dirty="0"/>
            </a:b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152065" y="114886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Svag femårsperiod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21934"/>
              </p:ext>
            </p:extLst>
          </p:nvPr>
        </p:nvGraphicFramePr>
        <p:xfrm>
          <a:off x="841705" y="1148863"/>
          <a:ext cx="9691708" cy="512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88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brukar det bli? Procent och fel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840916"/>
              </p:ext>
            </p:extLst>
          </p:nvPr>
        </p:nvGraphicFramePr>
        <p:xfrm>
          <a:off x="663575" y="2495550"/>
          <a:ext cx="9610725" cy="37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14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3610" y="468164"/>
            <a:ext cx="9609825" cy="1231392"/>
          </a:xfrm>
        </p:spPr>
        <p:txBody>
          <a:bodyPr/>
          <a:lstStyle/>
          <a:p>
            <a:r>
              <a:rPr lang="sv-SE" dirty="0" smtClean="0"/>
              <a:t>Övriga merkostnader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3604" y="1283920"/>
            <a:ext cx="960982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 smtClean="0"/>
              <a:t>Hälso- och sjukvård (Som ska täckas av 3 mdr inklusive äldre- och funktionshindersomsorg</a:t>
            </a:r>
          </a:p>
          <a:p>
            <a:r>
              <a:rPr lang="sv-SE" dirty="0" smtClean="0"/>
              <a:t>Provtagning, materiel, personal, omställning, transporter, iordningställa sjukhus, kommunikation, IT, utbildning, ombyggnad </a:t>
            </a:r>
            <a:r>
              <a:rPr lang="sv-SE" dirty="0" err="1" smtClean="0"/>
              <a:t>iva</a:t>
            </a:r>
            <a:r>
              <a:rPr lang="sv-SE" dirty="0" smtClean="0"/>
              <a:t>-platser, karantän, 1177, digitala vårdtjänster (ökning </a:t>
            </a:r>
            <a:r>
              <a:rPr lang="sv-SE" dirty="0"/>
              <a:t>300</a:t>
            </a:r>
            <a:r>
              <a:rPr lang="sv-SE" dirty="0" smtClean="0"/>
              <a:t>% i början av mars), </a:t>
            </a:r>
            <a:r>
              <a:rPr lang="sv-SE" b="1" dirty="0" smtClean="0"/>
              <a:t>privata vårdgivares inställda </a:t>
            </a:r>
            <a:r>
              <a:rPr lang="sv-SE" b="1" dirty="0"/>
              <a:t>vård </a:t>
            </a:r>
            <a:r>
              <a:rPr lang="sv-SE" dirty="0" smtClean="0"/>
              <a:t>(bland annat </a:t>
            </a:r>
            <a:r>
              <a:rPr lang="sv-SE" dirty="0" err="1" smtClean="0"/>
              <a:t>pga</a:t>
            </a:r>
            <a:r>
              <a:rPr lang="sv-SE" dirty="0" smtClean="0"/>
              <a:t> </a:t>
            </a:r>
            <a:r>
              <a:rPr lang="sv-SE" dirty="0"/>
              <a:t>rekvirera personal och </a:t>
            </a:r>
            <a:r>
              <a:rPr lang="sv-SE" dirty="0" smtClean="0"/>
              <a:t>materiel, </a:t>
            </a:r>
            <a:r>
              <a:rPr lang="sv-SE" b="1" dirty="0" smtClean="0"/>
              <a:t>läkemedel</a:t>
            </a:r>
            <a:r>
              <a:rPr lang="sv-SE" dirty="0" smtClean="0"/>
              <a:t>), planering </a:t>
            </a:r>
            <a:r>
              <a:rPr lang="sv-SE" dirty="0"/>
              <a:t>/</a:t>
            </a:r>
            <a:r>
              <a:rPr lang="sv-SE" dirty="0" smtClean="0"/>
              <a:t>samordning, företagshälsovård, hotellkostnader personal, </a:t>
            </a:r>
            <a:r>
              <a:rPr lang="sv-SE" b="1" dirty="0" smtClean="0"/>
              <a:t>krislägesavtal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92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Övriga merkostnader 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913312"/>
            <a:ext cx="9609825" cy="3738598"/>
          </a:xfrm>
        </p:spPr>
        <p:txBody>
          <a:bodyPr/>
          <a:lstStyle/>
          <a:p>
            <a:r>
              <a:rPr lang="sv-SE" dirty="0" smtClean="0"/>
              <a:t>Ökade </a:t>
            </a:r>
            <a:r>
              <a:rPr lang="sv-SE" dirty="0"/>
              <a:t>kostnader ekonomiskt bistånd</a:t>
            </a:r>
          </a:p>
          <a:p>
            <a:r>
              <a:rPr lang="sv-SE" dirty="0" smtClean="0"/>
              <a:t>Ökade kostnader inom socialtjänst för missbruk, spelmissbruk, våld i nära relationer </a:t>
            </a:r>
          </a:p>
          <a:p>
            <a:r>
              <a:rPr lang="sv-SE" dirty="0" smtClean="0"/>
              <a:t>Ökad </a:t>
            </a:r>
            <a:r>
              <a:rPr lang="sv-SE" dirty="0"/>
              <a:t>k</a:t>
            </a:r>
            <a:r>
              <a:rPr lang="sv-SE" dirty="0" smtClean="0"/>
              <a:t>ostnader digitala verktyg, utökat bredband mm</a:t>
            </a:r>
          </a:p>
          <a:p>
            <a:r>
              <a:rPr lang="sv-SE" dirty="0" smtClean="0"/>
              <a:t>skolan, ev. kommande kostnader för undervisning på helger/lov</a:t>
            </a:r>
          </a:p>
          <a:p>
            <a:r>
              <a:rPr lang="sv-SE" dirty="0" smtClean="0"/>
              <a:t>Kostnader för rekrytering av många nya medarbetare</a:t>
            </a:r>
          </a:p>
        </p:txBody>
      </p:sp>
    </p:spTree>
    <p:extLst>
      <p:ext uri="{BB962C8B-B14F-4D97-AF65-F5344CB8AC3E}">
        <p14:creationId xmlns:p14="http://schemas.microsoft.com/office/powerpoint/2010/main" val="5682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21278" y="322076"/>
            <a:ext cx="9609825" cy="1231392"/>
          </a:xfrm>
        </p:spPr>
        <p:txBody>
          <a:bodyPr/>
          <a:lstStyle/>
          <a:p>
            <a:r>
              <a:rPr lang="sv-SE" sz="3600" dirty="0" smtClean="0"/>
              <a:t>Konjunktur i balans först 2023-2024</a:t>
            </a:r>
            <a:endParaRPr lang="sv-SE" sz="36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98703" y="1202416"/>
            <a:ext cx="9609825" cy="3738598"/>
          </a:xfrm>
        </p:spPr>
        <p:txBody>
          <a:bodyPr/>
          <a:lstStyle/>
          <a:p>
            <a:r>
              <a:rPr lang="sv-SE" dirty="0" smtClean="0"/>
              <a:t>KIs barometer: 52 </a:t>
            </a:r>
            <a:r>
              <a:rPr lang="sv-SE" dirty="0"/>
              <a:t>procent av företagen i industrin </a:t>
            </a:r>
            <a:r>
              <a:rPr lang="sv-SE" dirty="0" smtClean="0"/>
              <a:t>och tjänstesektorn planerar </a:t>
            </a:r>
            <a:r>
              <a:rPr lang="sv-SE" dirty="0"/>
              <a:t>att minska antalet anställda och låga 6 procent att öka antalet. </a:t>
            </a:r>
            <a:r>
              <a:rPr lang="sv-SE" b="1" dirty="0" smtClean="0"/>
              <a:t>Sämsta </a:t>
            </a:r>
            <a:r>
              <a:rPr lang="sv-SE" b="1" dirty="0"/>
              <a:t>utfallet sedan mätningarna startade år 1978.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21278" y="242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544406"/>
              </p:ext>
            </p:extLst>
          </p:nvPr>
        </p:nvGraphicFramePr>
        <p:xfrm>
          <a:off x="6344737" y="2934957"/>
          <a:ext cx="5281205" cy="324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17646" t="9077" r="57753" b="34865"/>
          <a:stretch/>
        </p:blipFill>
        <p:spPr>
          <a:xfrm>
            <a:off x="1021278" y="2791898"/>
            <a:ext cx="4384440" cy="337201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795265" y="6033110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Källa SKR</a:t>
            </a:r>
            <a:endParaRPr lang="sv-SE" sz="1100" dirty="0"/>
          </a:p>
        </p:txBody>
      </p:sp>
      <p:sp>
        <p:nvSpPr>
          <p:cNvPr id="9" name="textruta 8"/>
          <p:cNvSpPr txBox="1"/>
          <p:nvPr/>
        </p:nvSpPr>
        <p:spPr>
          <a:xfrm>
            <a:off x="4894729" y="2791898"/>
            <a:ext cx="57441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dirty="0"/>
          </a:p>
        </p:txBody>
      </p:sp>
      <p:cxnSp>
        <p:nvCxnSpPr>
          <p:cNvPr id="11" name="Rak koppling 10"/>
          <p:cNvCxnSpPr/>
          <p:nvPr/>
        </p:nvCxnSpPr>
        <p:spPr>
          <a:xfrm flipV="1">
            <a:off x="1438486" y="3854824"/>
            <a:ext cx="3550024" cy="17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2926628" y="5290854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Finanskris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8489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" t="28888" r="24290" b="22194"/>
          <a:stretch/>
        </p:blipFill>
        <p:spPr>
          <a:xfrm>
            <a:off x="422163" y="984738"/>
            <a:ext cx="9851895" cy="512298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126524" y="1480042"/>
            <a:ext cx="154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863D"/>
                </a:solidFill>
              </a:rPr>
              <a:t>Tandvård</a:t>
            </a:r>
            <a:endParaRPr lang="sv-SE" sz="2400" b="1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7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6" t="29202" r="26547" b="20000"/>
          <a:stretch/>
        </p:blipFill>
        <p:spPr>
          <a:xfrm>
            <a:off x="237498" y="574431"/>
            <a:ext cx="10653240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Kollektivtrafik – ”tappade” intäkter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59985"/>
              </p:ext>
            </p:extLst>
          </p:nvPr>
        </p:nvGraphicFramePr>
        <p:xfrm>
          <a:off x="663575" y="1785258"/>
          <a:ext cx="9610725" cy="444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760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3610" y="468164"/>
            <a:ext cx="9609825" cy="1231392"/>
          </a:xfrm>
        </p:spPr>
        <p:txBody>
          <a:bodyPr/>
          <a:lstStyle/>
          <a:p>
            <a:r>
              <a:rPr lang="sv-SE" dirty="0" smtClean="0"/>
              <a:t>Minskade/uteblivna intäkter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3604" y="1568928"/>
            <a:ext cx="9609825" cy="3738598"/>
          </a:xfrm>
        </p:spPr>
        <p:txBody>
          <a:bodyPr/>
          <a:lstStyle/>
          <a:p>
            <a:r>
              <a:rPr lang="sv-SE" dirty="0" smtClean="0"/>
              <a:t>1,1 miljard i månaden kollektivtrafik</a:t>
            </a:r>
          </a:p>
          <a:p>
            <a:r>
              <a:rPr lang="sv-SE" dirty="0" smtClean="0"/>
              <a:t>Ca 0,3 miljarder i månaden tandvård</a:t>
            </a:r>
          </a:p>
          <a:p>
            <a:r>
              <a:rPr lang="sv-SE" dirty="0" smtClean="0"/>
              <a:t>Uteblivna patientavgifter</a:t>
            </a:r>
          </a:p>
          <a:p>
            <a:r>
              <a:rPr lang="sv-SE" dirty="0"/>
              <a:t>Förlorade intäkter flygplatser </a:t>
            </a:r>
            <a:r>
              <a:rPr lang="sv-SE" dirty="0" smtClean="0"/>
              <a:t>0,3 miljarder per år</a:t>
            </a:r>
            <a:endParaRPr lang="sv-SE" dirty="0"/>
          </a:p>
          <a:p>
            <a:r>
              <a:rPr lang="sv-SE" dirty="0"/>
              <a:t>Uteblivna intäkter: kultur och fritid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190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7412" y="136048"/>
            <a:ext cx="9609825" cy="1231392"/>
          </a:xfrm>
        </p:spPr>
        <p:txBody>
          <a:bodyPr/>
          <a:lstStyle/>
          <a:p>
            <a:r>
              <a:rPr lang="sv-SE" dirty="0" smtClean="0"/>
              <a:t>Skickade hemställan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831" y="1043354"/>
            <a:ext cx="4716000" cy="4465015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</a:rPr>
              <a:t>Kunna prioritera dem med störts behov inom socialtjänsten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Begränsningsåtgärder på Sär.bo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Sex förslag för att förbättra arbetsmarknaden (feriejobb utanför kommuner, säkra fler platser </a:t>
            </a:r>
            <a:r>
              <a:rPr lang="sv-SE" b="1" dirty="0" err="1" smtClean="0">
                <a:solidFill>
                  <a:srgbClr val="00B050"/>
                </a:solidFill>
              </a:rPr>
              <a:t>yrkesvux</a:t>
            </a:r>
            <a:r>
              <a:rPr lang="sv-SE" b="1" dirty="0" smtClean="0">
                <a:solidFill>
                  <a:srgbClr val="00B050"/>
                </a:solidFill>
              </a:rPr>
              <a:t>, utvidga studiestartsmedel, förlängd etableringstid nyanlända, nysarbetslösa direkt till matchning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94034" y="751744"/>
            <a:ext cx="4716000" cy="3740400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</a:rPr>
              <a:t>Förskjutet ikraftträdande patientsäkerhetslag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Regelförändringar inom socialtjänsten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Skjuta på nationell läkemedelslista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Tillfällig utökning av färdtjänstlagen och ensamåkning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Temporärt upphävt läkarintyg under sjuklöneperioden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Utökad företagshälsovård</a:t>
            </a:r>
            <a:endParaRPr lang="sv-S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147771"/>
            <a:ext cx="9609825" cy="1231392"/>
          </a:xfrm>
        </p:spPr>
        <p:txBody>
          <a:bodyPr/>
          <a:lstStyle/>
          <a:p>
            <a:r>
              <a:rPr lang="sv-SE" dirty="0" smtClean="0"/>
              <a:t>Fler hemställan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78431" y="865293"/>
            <a:ext cx="4716000" cy="3740400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</a:rPr>
              <a:t>Göra om överenskommelser inom hälso- och sjukvården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Förenkla processen gällande riktade statsbidrag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Även kommunala bolag och bolag med huvudsakliga intäkter för kommuner och regioner ska få använda korttidspermissionsreglerna 80%</a:t>
            </a:r>
          </a:p>
          <a:p>
            <a:r>
              <a:rPr lang="sv-SE" b="1" dirty="0" smtClean="0">
                <a:solidFill>
                  <a:srgbClr val="00B050"/>
                </a:solidFill>
              </a:rPr>
              <a:t>Ändring av förordningen ansöka om hälso- och sjukvårdskostnader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9825" y="1122228"/>
            <a:ext cx="4716000" cy="3740400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</a:rPr>
              <a:t>Kommande hemställan:</a:t>
            </a:r>
          </a:p>
          <a:p>
            <a:r>
              <a:rPr lang="sv-SE" dirty="0" smtClean="0"/>
              <a:t>Småflygplatser </a:t>
            </a:r>
          </a:p>
          <a:p>
            <a:r>
              <a:rPr lang="sv-SE" dirty="0" smtClean="0"/>
              <a:t>Kollektivtrafik</a:t>
            </a:r>
          </a:p>
          <a:p>
            <a:endParaRPr lang="sv-SE" dirty="0"/>
          </a:p>
          <a:p>
            <a:r>
              <a:rPr lang="sv-SE" dirty="0" smtClean="0"/>
              <a:t>PM gällande förmånsbeskattning samt eventuell hemställan</a:t>
            </a:r>
          </a:p>
          <a:p>
            <a:r>
              <a:rPr lang="sv-SE" dirty="0" smtClean="0"/>
              <a:t>Undanta gratis parkering</a:t>
            </a:r>
          </a:p>
          <a:p>
            <a:r>
              <a:rPr lang="sv-SE" sz="2000" dirty="0" smtClean="0"/>
              <a:t>Om andra skänker mat ingen förmån – (kan bli risk för muta)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5922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konsekvenser på sikt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785360"/>
            <a:ext cx="9609825" cy="3738598"/>
          </a:xfrm>
        </p:spPr>
        <p:txBody>
          <a:bodyPr/>
          <a:lstStyle/>
          <a:p>
            <a:r>
              <a:rPr lang="sv-SE" dirty="0" smtClean="0"/>
              <a:t>Risk att ett antal företag gått i konkurs, efterfrågan på många varor och tjänster inte kommer igång, världshandeln minskar, stora länder får ekonomiska problem – utdragen lågkonjunktur</a:t>
            </a:r>
          </a:p>
          <a:p>
            <a:r>
              <a:rPr lang="sv-SE" dirty="0" smtClean="0"/>
              <a:t>Risk för långsiktigt utanförskap och psykiskt ohälsa vissa grupper, särskilt relativt nyanlända</a:t>
            </a:r>
          </a:p>
          <a:p>
            <a:r>
              <a:rPr lang="sv-SE" dirty="0" smtClean="0"/>
              <a:t>Vårdskuld </a:t>
            </a:r>
            <a:r>
              <a:rPr lang="sv-SE" dirty="0"/>
              <a:t>efter inställda </a:t>
            </a:r>
            <a:r>
              <a:rPr lang="sv-SE" dirty="0" smtClean="0"/>
              <a:t>operationer, inställda behandling, minskad hälsoprevention och mindre preventiv tandvård</a:t>
            </a:r>
          </a:p>
          <a:p>
            <a:r>
              <a:rPr lang="sv-SE" dirty="0" smtClean="0"/>
              <a:t>Konsekvenser inom socialtjänsten, för barn/partners av </a:t>
            </a:r>
            <a:r>
              <a:rPr lang="sv-SE" dirty="0"/>
              <a:t>isolering mm </a:t>
            </a:r>
            <a:endParaRPr lang="sv-SE" dirty="0" smtClean="0"/>
          </a:p>
          <a:p>
            <a:r>
              <a:rPr lang="sv-SE" dirty="0" smtClean="0"/>
              <a:t>Effekten för </a:t>
            </a:r>
            <a:r>
              <a:rPr lang="sv-SE" dirty="0"/>
              <a:t>vissa </a:t>
            </a:r>
            <a:r>
              <a:rPr lang="sv-SE" dirty="0" smtClean="0"/>
              <a:t>gymnasie-elever av att </a:t>
            </a:r>
            <a:r>
              <a:rPr lang="sv-SE" dirty="0"/>
              <a:t>inte </a:t>
            </a:r>
            <a:r>
              <a:rPr lang="sv-SE" dirty="0" smtClean="0"/>
              <a:t>kunnat gå </a:t>
            </a:r>
            <a:r>
              <a:rPr lang="sv-SE" dirty="0"/>
              <a:t>i skolan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07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Positiva effekter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901436"/>
            <a:ext cx="9609825" cy="3738598"/>
          </a:xfrm>
        </p:spPr>
        <p:txBody>
          <a:bodyPr/>
          <a:lstStyle/>
          <a:p>
            <a:r>
              <a:rPr lang="sv-SE" dirty="0" smtClean="0"/>
              <a:t>Snabbat upp digitalisering</a:t>
            </a:r>
          </a:p>
          <a:p>
            <a:r>
              <a:rPr lang="sv-SE" dirty="0" smtClean="0"/>
              <a:t>Långsiktiga effekter som ger </a:t>
            </a:r>
            <a:r>
              <a:rPr lang="sv-SE" dirty="0"/>
              <a:t>m</a:t>
            </a:r>
            <a:r>
              <a:rPr lang="sv-SE" dirty="0" smtClean="0"/>
              <a:t>inskat resande och mer närproducerat: positiva miljöeffekter</a:t>
            </a:r>
          </a:p>
          <a:p>
            <a:r>
              <a:rPr lang="sv-SE" dirty="0" smtClean="0"/>
              <a:t>Bättre samverkan och snabbare kommunikation mellan regioner, kommuner och statliga verksamheter</a:t>
            </a:r>
          </a:p>
          <a:p>
            <a:r>
              <a:rPr lang="sv-SE" dirty="0" smtClean="0"/>
              <a:t>Tydliggörande att statlig styrningen inte kan fungera genom allt för mycket detaljer om vikten av att statliga myndigheter samverkar</a:t>
            </a:r>
          </a:p>
          <a:p>
            <a:r>
              <a:rPr lang="sv-SE" dirty="0" smtClean="0"/>
              <a:t>Nya uppfinningar och nytänkande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5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Prognoser BNP-utveckling Sverige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97094"/>
              </p:ext>
            </p:extLst>
          </p:nvPr>
        </p:nvGraphicFramePr>
        <p:xfrm>
          <a:off x="2414332" y="3178104"/>
          <a:ext cx="6109625" cy="2266933"/>
        </p:xfrm>
        <a:graphic>
          <a:graphicData uri="http://schemas.openxmlformats.org/drawingml/2006/table">
            <a:tbl>
              <a:tblPr/>
              <a:tblGrid>
                <a:gridCol w="1221925">
                  <a:extLst>
                    <a:ext uri="{9D8B030D-6E8A-4147-A177-3AD203B41FA5}">
                      <a16:colId xmlns:a16="http://schemas.microsoft.com/office/drawing/2014/main" val="3674251033"/>
                    </a:ext>
                  </a:extLst>
                </a:gridCol>
                <a:gridCol w="1221925">
                  <a:extLst>
                    <a:ext uri="{9D8B030D-6E8A-4147-A177-3AD203B41FA5}">
                      <a16:colId xmlns:a16="http://schemas.microsoft.com/office/drawing/2014/main" val="1465233479"/>
                    </a:ext>
                  </a:extLst>
                </a:gridCol>
                <a:gridCol w="1108864">
                  <a:extLst>
                    <a:ext uri="{9D8B030D-6E8A-4147-A177-3AD203B41FA5}">
                      <a16:colId xmlns:a16="http://schemas.microsoft.com/office/drawing/2014/main" val="2309034516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3563191772"/>
                    </a:ext>
                  </a:extLst>
                </a:gridCol>
                <a:gridCol w="1384603">
                  <a:extLst>
                    <a:ext uri="{9D8B030D-6E8A-4147-A177-3AD203B41FA5}">
                      <a16:colId xmlns:a16="http://schemas.microsoft.com/office/drawing/2014/main" val="3689507672"/>
                    </a:ext>
                  </a:extLst>
                </a:gridCol>
              </a:tblGrid>
              <a:tr h="772573">
                <a:tc>
                  <a:txBody>
                    <a:bodyPr/>
                    <a:lstStyle/>
                    <a:p>
                      <a:pPr algn="l" fontAlgn="t"/>
                      <a:endParaRPr lang="sv-SE">
                        <a:effectLst/>
                      </a:endParaRP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dirty="0">
                          <a:effectLst/>
                        </a:rPr>
                        <a:t>IMF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dirty="0" smtClean="0">
                          <a:effectLst/>
                        </a:rPr>
                        <a:t>KI </a:t>
                      </a:r>
                      <a:r>
                        <a:rPr lang="sv-SE" sz="1400" dirty="0" smtClean="0">
                          <a:effectLst/>
                        </a:rPr>
                        <a:t>(1/4)</a:t>
                      </a:r>
                      <a:endParaRPr lang="sv-SE" sz="1400" dirty="0">
                        <a:effectLst/>
                      </a:endParaRP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dirty="0" err="1" smtClean="0">
                          <a:effectLst/>
                        </a:rPr>
                        <a:t>Reg</a:t>
                      </a:r>
                      <a:r>
                        <a:rPr lang="sv-SE" dirty="0" smtClean="0">
                          <a:effectLst/>
                        </a:rPr>
                        <a:t> (</a:t>
                      </a:r>
                      <a:r>
                        <a:rPr lang="sv-SE" sz="1400" dirty="0" smtClean="0">
                          <a:effectLst/>
                        </a:rPr>
                        <a:t>15/4)</a:t>
                      </a:r>
                      <a:endParaRPr lang="sv-SE" sz="1400" dirty="0">
                        <a:effectLst/>
                      </a:endParaRP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dirty="0" smtClean="0">
                          <a:effectLst/>
                        </a:rPr>
                        <a:t>SKR* (</a:t>
                      </a:r>
                      <a:r>
                        <a:rPr lang="sv-SE" sz="1400" dirty="0" smtClean="0">
                          <a:effectLst/>
                        </a:rPr>
                        <a:t>29/4)</a:t>
                      </a:r>
                      <a:endParaRPr lang="sv-SE" sz="1400" dirty="0">
                        <a:effectLst/>
                      </a:endParaRP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3254"/>
                  </a:ext>
                </a:extLst>
              </a:tr>
              <a:tr h="747180">
                <a:tc>
                  <a:txBody>
                    <a:bodyPr/>
                    <a:lstStyle/>
                    <a:p>
                      <a:pPr algn="l" fontAlgn="t"/>
                      <a:r>
                        <a:rPr lang="sv-SE" b="1">
                          <a:effectLst/>
                          <a:latin typeface="Avenir Next W01"/>
                        </a:rPr>
                        <a:t>2020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b="1">
                          <a:effectLst/>
                          <a:latin typeface="Avenir Next W01"/>
                        </a:rPr>
                        <a:t>-6,8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b="1">
                          <a:effectLst/>
                          <a:latin typeface="Avenir Next W01"/>
                        </a:rPr>
                        <a:t>-3,2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b="1" dirty="0">
                          <a:effectLst/>
                          <a:latin typeface="Avenir Next W01"/>
                        </a:rPr>
                        <a:t>-4,0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b="1" dirty="0" smtClean="0">
                          <a:effectLst/>
                          <a:latin typeface="Avenir Next W01"/>
                        </a:rPr>
                        <a:t>-4,1</a:t>
                      </a:r>
                      <a:endParaRPr lang="sv-SE" b="1" dirty="0">
                        <a:effectLst/>
                        <a:latin typeface="Avenir Next W01"/>
                      </a:endParaRP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484592"/>
                  </a:ext>
                </a:extLst>
              </a:tr>
              <a:tr h="74718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2021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>
                          <a:effectLst/>
                        </a:rPr>
                        <a:t>5,2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>
                          <a:effectLst/>
                        </a:rPr>
                        <a:t>3,5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>
                          <a:effectLst/>
                        </a:rPr>
                        <a:t>3,5</a:t>
                      </a: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dirty="0" smtClean="0">
                          <a:effectLst/>
                        </a:rPr>
                        <a:t>3,3</a:t>
                      </a:r>
                      <a:endParaRPr lang="sv-SE" dirty="0">
                        <a:effectLst/>
                      </a:endParaRPr>
                    </a:p>
                  </a:txBody>
                  <a:tcPr marL="76200" marR="762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037694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83323" y="2649795"/>
            <a:ext cx="12952757" cy="52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1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Avenir Next W01"/>
              </a:rPr>
              <a:t>Prognoser: BNP-tillväxt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Avenir Next W01"/>
              </a:rPr>
              <a:t>Procent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23292" y="5849815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* </a:t>
            </a:r>
            <a:r>
              <a:rPr lang="sv-SE" sz="1200" dirty="0" smtClean="0"/>
              <a:t>Kalenderkorr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8423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895" y="617369"/>
            <a:ext cx="9609825" cy="1231392"/>
          </a:xfrm>
        </p:spPr>
        <p:txBody>
          <a:bodyPr/>
          <a:lstStyle/>
          <a:p>
            <a:r>
              <a:rPr lang="sv-SE" dirty="0" smtClean="0"/>
              <a:t>Nyckeltal svensk ekonomi, SKR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970299"/>
              </p:ext>
            </p:extLst>
          </p:nvPr>
        </p:nvGraphicFramePr>
        <p:xfrm>
          <a:off x="855786" y="2105994"/>
          <a:ext cx="8628182" cy="3778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6214">
                  <a:extLst>
                    <a:ext uri="{9D8B030D-6E8A-4147-A177-3AD203B41FA5}">
                      <a16:colId xmlns:a16="http://schemas.microsoft.com/office/drawing/2014/main" val="2633643552"/>
                    </a:ext>
                  </a:extLst>
                </a:gridCol>
                <a:gridCol w="914481">
                  <a:extLst>
                    <a:ext uri="{9D8B030D-6E8A-4147-A177-3AD203B41FA5}">
                      <a16:colId xmlns:a16="http://schemas.microsoft.com/office/drawing/2014/main" val="3668370721"/>
                    </a:ext>
                  </a:extLst>
                </a:gridCol>
                <a:gridCol w="914481">
                  <a:extLst>
                    <a:ext uri="{9D8B030D-6E8A-4147-A177-3AD203B41FA5}">
                      <a16:colId xmlns:a16="http://schemas.microsoft.com/office/drawing/2014/main" val="4273434919"/>
                    </a:ext>
                  </a:extLst>
                </a:gridCol>
                <a:gridCol w="809968">
                  <a:extLst>
                    <a:ext uri="{9D8B030D-6E8A-4147-A177-3AD203B41FA5}">
                      <a16:colId xmlns:a16="http://schemas.microsoft.com/office/drawing/2014/main" val="3302707061"/>
                    </a:ext>
                  </a:extLst>
                </a:gridCol>
                <a:gridCol w="809968">
                  <a:extLst>
                    <a:ext uri="{9D8B030D-6E8A-4147-A177-3AD203B41FA5}">
                      <a16:colId xmlns:a16="http://schemas.microsoft.com/office/drawing/2014/main" val="559069807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29370090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1761727367"/>
                    </a:ext>
                  </a:extLst>
                </a:gridCol>
              </a:tblGrid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 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2018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2019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2020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2021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2022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2023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284709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BNP</a:t>
                      </a:r>
                      <a:r>
                        <a:rPr lang="sv-SE" sz="1600" dirty="0">
                          <a:effectLst/>
                        </a:rPr>
                        <a:t>*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2,3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1,3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–4,1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3,3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3,6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3,3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8503076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Sysselsättning</a:t>
                      </a:r>
                      <a:r>
                        <a:rPr lang="sv-SE" sz="1600" dirty="0">
                          <a:effectLst/>
                        </a:rPr>
                        <a:t>, timmar*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1,8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–0,3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–3,3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1,8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1,2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1,2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1808485"/>
                  </a:ext>
                </a:extLst>
              </a:tr>
              <a:tr h="4777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Relativ </a:t>
                      </a:r>
                      <a:r>
                        <a:rPr lang="sv-SE" sz="1600" dirty="0">
                          <a:effectLst/>
                        </a:rPr>
                        <a:t>arbetslöshet, procent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6,3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6,8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8,9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8,9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8,3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7,6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3229874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Timlön</a:t>
                      </a:r>
                      <a:r>
                        <a:rPr lang="sv-SE" sz="1600" dirty="0">
                          <a:effectLst/>
                        </a:rPr>
                        <a:t>, Nationalräkenskaperna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2,8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3,9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2,6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2,2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2,7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2,8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0965860"/>
                  </a:ext>
                </a:extLst>
              </a:tr>
              <a:tr h="3206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Timlön</a:t>
                      </a:r>
                      <a:r>
                        <a:rPr lang="sv-SE" sz="1600" dirty="0">
                          <a:effectLst/>
                        </a:rPr>
                        <a:t>, Konjunkturlönestatistiken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2,5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2,6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2,3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2,2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2,7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2,8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029115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Inflation</a:t>
                      </a:r>
                      <a:r>
                        <a:rPr lang="sv-SE" sz="1600" dirty="0">
                          <a:effectLst/>
                        </a:rPr>
                        <a:t>, KPIF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2,1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1,7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0,7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1,0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1,7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2,0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3227125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Inflation</a:t>
                      </a:r>
                      <a:r>
                        <a:rPr lang="sv-SE" sz="1600" dirty="0">
                          <a:effectLst/>
                        </a:rPr>
                        <a:t>, KPI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2,0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1,8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0,7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1,0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>
                          <a:effectLst/>
                        </a:rPr>
                        <a:t>1,9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2,4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0059942"/>
                  </a:ext>
                </a:extLst>
              </a:tr>
              <a:tr h="4243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Befolkning</a:t>
                      </a:r>
                      <a:r>
                        <a:rPr lang="sv-SE" sz="1600" dirty="0">
                          <a:effectLst/>
                        </a:rPr>
                        <a:t>, 15–74 år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0,8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0,7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0,5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0,5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0,4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0,4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13984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191971" y="-178472"/>
            <a:ext cx="2280263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Tabell 1. Nyckeltal för den svenska ekonomin</a:t>
            </a:r>
            <a:endParaRPr kumimoji="0" lang="sv-SE" altLang="sv-S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Procentuell förändring om inte annat anges</a:t>
            </a:r>
            <a:endParaRPr kumimoji="0" lang="sv-SE" altLang="sv-S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*Kalenderkorrigerat.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6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Tillskott!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Stefan </a:t>
            </a:r>
            <a:r>
              <a:rPr lang="sv-SE" dirty="0" err="1"/>
              <a:t>Löfven</a:t>
            </a:r>
            <a:r>
              <a:rPr lang="sv-SE" dirty="0"/>
              <a:t>: ”Staten står för </a:t>
            </a:r>
            <a:r>
              <a:rPr lang="sv-SE" dirty="0" smtClean="0"/>
              <a:t>extraordinära </a:t>
            </a:r>
            <a:r>
              <a:rPr lang="sv-SE" dirty="0"/>
              <a:t>kostnader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Magdalena Anderssons </a:t>
            </a:r>
            <a:r>
              <a:rPr lang="sv-SE" dirty="0"/>
              <a:t>budskap till vården: "Staten står för alla extra kostnader"</a:t>
            </a:r>
          </a:p>
        </p:txBody>
      </p:sp>
    </p:spTree>
    <p:extLst>
      <p:ext uri="{BB962C8B-B14F-4D97-AF65-F5344CB8AC3E}">
        <p14:creationId xmlns:p14="http://schemas.microsoft.com/office/powerpoint/2010/main" val="3494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B4638C4B-C191-42A1-BBA1-0B796F51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454562"/>
            <a:ext cx="9609825" cy="1231392"/>
          </a:xfrm>
        </p:spPr>
        <p:txBody>
          <a:bodyPr/>
          <a:lstStyle/>
          <a:p>
            <a:r>
              <a:rPr lang="sv-SE" dirty="0" smtClean="0"/>
              <a:t>Generella statsbidrag totalt</a:t>
            </a:r>
            <a:br>
              <a:rPr lang="sv-SE" dirty="0" smtClean="0"/>
            </a:br>
            <a:r>
              <a:rPr lang="sv-SE" sz="3200" b="0" dirty="0" smtClean="0"/>
              <a:t>Miljarder kronor, (kr/invånare)</a:t>
            </a:r>
            <a:endParaRPr lang="sv-SE" sz="32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9" y="1685954"/>
            <a:ext cx="7106770" cy="447971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71003" y="1649986"/>
            <a:ext cx="3831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 15 nya miljarderna ger: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1017 kronor per invånare i kommunerna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436 kronor per invånare i regionerna.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smtClean="0"/>
              <a:t>Regionerna får också en omvandling där 2 mdr av ”</a:t>
            </a:r>
            <a:r>
              <a:rPr lang="sv-SE" i="1" dirty="0" err="1" smtClean="0"/>
              <a:t>kömiljarden</a:t>
            </a:r>
            <a:r>
              <a:rPr lang="sv-SE" i="1" dirty="0" smtClean="0"/>
              <a:t>” utbetalas utan att målen nås.</a:t>
            </a:r>
          </a:p>
          <a:p>
            <a:endParaRPr lang="sv-SE" dirty="0"/>
          </a:p>
        </p:txBody>
      </p:sp>
      <p:cxnSp>
        <p:nvCxnSpPr>
          <p:cNvPr id="5" name="Rak koppling 4"/>
          <p:cNvCxnSpPr/>
          <p:nvPr/>
        </p:nvCxnSpPr>
        <p:spPr>
          <a:xfrm>
            <a:off x="1114697" y="4145280"/>
            <a:ext cx="6392092" cy="26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öger klammerparentes 5"/>
          <p:cNvSpPr/>
          <p:nvPr/>
        </p:nvSpPr>
        <p:spPr>
          <a:xfrm>
            <a:off x="3866606" y="2551611"/>
            <a:ext cx="243840" cy="1062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4042517" y="2551611"/>
            <a:ext cx="461665" cy="110543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CORONA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Höger klammerparentes 7"/>
          <p:cNvSpPr/>
          <p:nvPr/>
        </p:nvSpPr>
        <p:spPr>
          <a:xfrm>
            <a:off x="3851858" y="4122080"/>
            <a:ext cx="243840" cy="7663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4095698" y="429563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BP18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1105" y="233335"/>
            <a:ext cx="9609825" cy="1231392"/>
          </a:xfrm>
        </p:spPr>
        <p:txBody>
          <a:bodyPr/>
          <a:lstStyle/>
          <a:p>
            <a:r>
              <a:rPr lang="sv-SE" dirty="0" smtClean="0"/>
              <a:t>Ytterligare ersättning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1104" y="849031"/>
            <a:ext cx="960982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 smtClean="0"/>
              <a:t>3 miljarder </a:t>
            </a:r>
            <a:r>
              <a:rPr lang="sv-SE" dirty="0" smtClean="0"/>
              <a:t>för merkostnader inom hälso- och sjukvård samt viss socialtjänst (äldreomsorg och funktionshindersomsorg) </a:t>
            </a:r>
          </a:p>
          <a:p>
            <a:pPr marL="30163" indent="0">
              <a:buNone/>
            </a:pPr>
            <a:r>
              <a:rPr lang="sv-SE" dirty="0" smtClean="0"/>
              <a:t>Problem förordning: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/>
              <a:t>I mån av medel – </a:t>
            </a:r>
            <a:r>
              <a:rPr lang="sv-SE" sz="1600" dirty="0" smtClean="0">
                <a:solidFill>
                  <a:srgbClr val="FF0000"/>
                </a:solidFill>
              </a:rPr>
              <a:t>ersättning skäliga medel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/>
              <a:t>Inrapportering sista november – </a:t>
            </a:r>
            <a:r>
              <a:rPr lang="sv-SE" sz="1600" dirty="0" smtClean="0">
                <a:solidFill>
                  <a:srgbClr val="FF0000"/>
                </a:solidFill>
              </a:rPr>
              <a:t>tidigare ansökan nr ett, samt en ytterligare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/>
              <a:t>Prioritering mellan kommuner och regioner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/>
              <a:t>Återrapportering hur medlen använts – </a:t>
            </a:r>
            <a:r>
              <a:rPr lang="sv-SE" sz="1600" dirty="0" smtClean="0">
                <a:solidFill>
                  <a:srgbClr val="FF0000"/>
                </a:solidFill>
              </a:rPr>
              <a:t>mindre adm.</a:t>
            </a:r>
          </a:p>
          <a:p>
            <a:pPr marL="30163" indent="0">
              <a:buNone/>
            </a:pPr>
            <a:r>
              <a:rPr lang="sv-SE" sz="1800" dirty="0" smtClean="0">
                <a:solidFill>
                  <a:srgbClr val="FF0000"/>
                </a:solidFill>
              </a:rPr>
              <a:t>Hemställan SKR – Tror på positiv respons</a:t>
            </a:r>
          </a:p>
          <a:p>
            <a:pPr marL="30163" indent="0">
              <a:buNone/>
            </a:pPr>
            <a:endParaRPr lang="sv-SE" dirty="0" smtClean="0"/>
          </a:p>
          <a:p>
            <a:pPr marL="30163" indent="0">
              <a:buNone/>
            </a:pPr>
            <a:r>
              <a:rPr lang="sv-SE" dirty="0" smtClean="0"/>
              <a:t>Tillfällig </a:t>
            </a:r>
            <a:r>
              <a:rPr lang="sv-SE" dirty="0"/>
              <a:t>nedsättning av </a:t>
            </a:r>
            <a:r>
              <a:rPr lang="sv-SE" dirty="0" smtClean="0"/>
              <a:t>arbetsgivaravgifterna: </a:t>
            </a:r>
            <a:r>
              <a:rPr lang="sv-SE" sz="2000" dirty="0" smtClean="0"/>
              <a:t>1 </a:t>
            </a:r>
            <a:r>
              <a:rPr lang="sv-SE" sz="2000" dirty="0"/>
              <a:t>mars till 30 juni 2020 – enbart ålderspensionsavgiften ska betalas. Nedsättningen ska gälla för upp till 30 anställda och på den del av lönen som inte överstiger 25 000 kronor per månad</a:t>
            </a:r>
            <a:r>
              <a:rPr lang="sv-SE" sz="2000" dirty="0" smtClean="0"/>
              <a:t>. </a:t>
            </a:r>
          </a:p>
          <a:p>
            <a:pPr marL="30163" indent="0">
              <a:buNone/>
            </a:pPr>
            <a:r>
              <a:rPr lang="sv-SE" sz="2000" dirty="0" smtClean="0"/>
              <a:t>160 000 kronor per kommun/region per månad = </a:t>
            </a:r>
            <a:r>
              <a:rPr lang="sv-SE" sz="2000" b="1" dirty="0" smtClean="0"/>
              <a:t>50 mnkr per månad</a:t>
            </a:r>
            <a:r>
              <a:rPr lang="sv-SE" sz="2000" b="1" dirty="0"/>
              <a:t>.</a:t>
            </a:r>
            <a:endParaRPr lang="sv-S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393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1" y="173958"/>
            <a:ext cx="9609825" cy="1231392"/>
          </a:xfrm>
        </p:spPr>
        <p:txBody>
          <a:bodyPr/>
          <a:lstStyle/>
          <a:p>
            <a:r>
              <a:rPr lang="sv-SE" dirty="0" smtClean="0"/>
              <a:t>Ytterligare lättnader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7145" y="1087261"/>
            <a:ext cx="960982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/>
              <a:t>För kommunala bolag med affärsmässig verksamhet: Möjlighet till </a:t>
            </a:r>
            <a:r>
              <a:rPr lang="sv-SE" b="1" dirty="0"/>
              <a:t>korttidspermittering, max </a:t>
            </a:r>
            <a:r>
              <a:rPr lang="sv-SE" b="1" dirty="0" smtClean="0"/>
              <a:t>80</a:t>
            </a:r>
            <a:r>
              <a:rPr lang="sv-SE" b="1" dirty="0"/>
              <a:t>% </a:t>
            </a:r>
            <a:r>
              <a:rPr lang="sv-SE" dirty="0"/>
              <a:t>Den anställde får behålla större delen av lönen och staten står för drygt halva kostnaden</a:t>
            </a:r>
            <a:r>
              <a:rPr lang="sv-SE" dirty="0" smtClean="0"/>
              <a:t>.</a:t>
            </a:r>
          </a:p>
          <a:p>
            <a:pPr marL="30163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Hemställan SKR företag med huvudsakliga intäkter från kommuner och regioner              samt kommunala bolag  </a:t>
            </a:r>
          </a:p>
          <a:p>
            <a:pPr marL="30163" indent="0">
              <a:buNone/>
            </a:pPr>
            <a:endParaRPr lang="sv-SE" dirty="0"/>
          </a:p>
          <a:p>
            <a:pPr marL="30163" indent="0">
              <a:buNone/>
            </a:pPr>
            <a:r>
              <a:rPr lang="sv-SE" dirty="0"/>
              <a:t>Sjuklönekostnaden 14 dagar: Regioner och kommuner tjänar – karensdag</a:t>
            </a:r>
            <a:r>
              <a:rPr lang="sv-SE" dirty="0" smtClean="0"/>
              <a:t>: (ca </a:t>
            </a:r>
            <a:r>
              <a:rPr lang="sv-SE" sz="2800" b="1" dirty="0" smtClean="0"/>
              <a:t>800 mnkr per månad </a:t>
            </a:r>
            <a:r>
              <a:rPr lang="sv-SE" dirty="0" smtClean="0"/>
              <a:t>- bygger i snitt på att staten ersätter drygt 4 sjukdagar per år– statistik från Stockholm och Linköping)</a:t>
            </a:r>
            <a:endParaRPr lang="sv-SE" dirty="0"/>
          </a:p>
          <a:p>
            <a:pPr marL="30163" indent="0">
              <a:buNone/>
            </a:pPr>
            <a:r>
              <a:rPr lang="sv-SE" dirty="0" err="1" smtClean="0"/>
              <a:t>Kömiljarden</a:t>
            </a:r>
            <a:r>
              <a:rPr lang="sv-SE" dirty="0" smtClean="0"/>
              <a:t> 2 mdr delas ut i kronor per invånare. Satsningar för att minska köer ska fortfarande genomföras.</a:t>
            </a:r>
            <a:endParaRPr lang="sv-SE" dirty="0"/>
          </a:p>
        </p:txBody>
      </p:sp>
      <p:cxnSp>
        <p:nvCxnSpPr>
          <p:cNvPr id="5" name="Rak koppling 4"/>
          <p:cNvCxnSpPr/>
          <p:nvPr/>
        </p:nvCxnSpPr>
        <p:spPr>
          <a:xfrm>
            <a:off x="2638697" y="2830286"/>
            <a:ext cx="113212" cy="25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/>
          <p:cNvCxnSpPr/>
          <p:nvPr/>
        </p:nvCxnSpPr>
        <p:spPr>
          <a:xfrm flipV="1">
            <a:off x="2751909" y="2830286"/>
            <a:ext cx="670560" cy="25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ak pilkoppling 5"/>
          <p:cNvCxnSpPr/>
          <p:nvPr/>
        </p:nvCxnSpPr>
        <p:spPr>
          <a:xfrm>
            <a:off x="6794982" y="2751908"/>
            <a:ext cx="1029" cy="330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1" y="160499"/>
            <a:ext cx="9609825" cy="1231392"/>
          </a:xfrm>
        </p:spPr>
        <p:txBody>
          <a:bodyPr/>
          <a:lstStyle/>
          <a:p>
            <a:r>
              <a:rPr lang="sv-SE" dirty="0" smtClean="0"/>
              <a:t>Kulturstöd 500 mnkr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0" y="1197625"/>
            <a:ext cx="9609825" cy="3738598"/>
          </a:xfrm>
        </p:spPr>
        <p:txBody>
          <a:bodyPr/>
          <a:lstStyle/>
          <a:p>
            <a:r>
              <a:rPr lang="sv-SE" dirty="0"/>
              <a:t>Kulturrådet </a:t>
            </a:r>
            <a:r>
              <a:rPr lang="sv-SE" dirty="0" smtClean="0"/>
              <a:t> fördelar 370 </a:t>
            </a:r>
            <a:r>
              <a:rPr lang="sv-SE" dirty="0"/>
              <a:t>miljoner kronor, till stora och små kulturverksamheter som förlorar intäkter till följd av evenemang som ställs in eller drabbas av </a:t>
            </a:r>
            <a:r>
              <a:rPr lang="sv-SE" dirty="0" smtClean="0"/>
              <a:t>merkostnader. </a:t>
            </a:r>
            <a:endParaRPr lang="sv-SE" dirty="0"/>
          </a:p>
          <a:p>
            <a:r>
              <a:rPr lang="sv-SE" dirty="0" smtClean="0"/>
              <a:t>Svenska </a:t>
            </a:r>
            <a:r>
              <a:rPr lang="sv-SE" dirty="0"/>
              <a:t>Filminstitutet ska fördela 50 miljoner kronor till </a:t>
            </a:r>
            <a:r>
              <a:rPr lang="sv-SE" dirty="0" smtClean="0"/>
              <a:t>filmområdet. </a:t>
            </a:r>
          </a:p>
          <a:p>
            <a:r>
              <a:rPr lang="sv-SE" dirty="0" smtClean="0"/>
              <a:t>Konstnärsnämnden </a:t>
            </a:r>
            <a:r>
              <a:rPr lang="sv-SE" dirty="0"/>
              <a:t>ska fördela 70 miljoner </a:t>
            </a:r>
            <a:r>
              <a:rPr lang="sv-SE" dirty="0" smtClean="0"/>
              <a:t>kronor.</a:t>
            </a:r>
          </a:p>
          <a:p>
            <a:r>
              <a:rPr lang="sv-SE" dirty="0" smtClean="0"/>
              <a:t> </a:t>
            </a:r>
            <a:r>
              <a:rPr lang="sv-SE" dirty="0"/>
              <a:t>Sveriges Författarfond </a:t>
            </a:r>
            <a:r>
              <a:rPr lang="sv-SE" dirty="0" smtClean="0"/>
              <a:t>ska fördela10 </a:t>
            </a:r>
            <a:r>
              <a:rPr lang="sv-SE" dirty="0"/>
              <a:t>miljoner kronor till enskilda kulturskapare i form av stipendier.</a:t>
            </a:r>
            <a:endParaRPr lang="sv-SE" dirty="0" smtClean="0"/>
          </a:p>
          <a:p>
            <a:r>
              <a:rPr lang="sv-SE" dirty="0" smtClean="0"/>
              <a:t>Inget till kommuner och regioner</a:t>
            </a:r>
            <a:endParaRPr lang="sv-SE" dirty="0"/>
          </a:p>
          <a:p>
            <a:r>
              <a:rPr lang="sv-SE" dirty="0" smtClean="0"/>
              <a:t>SKR </a:t>
            </a:r>
            <a:r>
              <a:rPr lang="sv-SE" dirty="0"/>
              <a:t>har </a:t>
            </a:r>
            <a:r>
              <a:rPr lang="sv-SE" dirty="0" smtClean="0"/>
              <a:t>kommenterat detta</a:t>
            </a:r>
            <a:r>
              <a:rPr lang="sv-SE" dirty="0"/>
              <a:t>. </a:t>
            </a:r>
            <a:r>
              <a:rPr lang="sv-SE" dirty="0" smtClean="0"/>
              <a:t>”SKR </a:t>
            </a:r>
            <a:r>
              <a:rPr lang="sv-SE" dirty="0"/>
              <a:t>välkomnar kulturstöd men ser behov av fler </a:t>
            </a:r>
            <a:r>
              <a:rPr lang="sv-SE" dirty="0" smtClean="0"/>
              <a:t>åtgärder”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023935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D1C31D0-6525-41C9-89A4-7732D582AA57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0D570E73-054C-4605-8AA2-FD84508492E2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AFD15004-F518-4356-BF4B-4C661F8CC7A8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65EB38DA-2425-4F1F-9AC2-BEEBCDCFE4F2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A582161-0B75-4A8D-BC01-033F26A3D868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FF18A9BB-E384-4081-9B8F-034BD5BFF5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1090</TotalTime>
  <Words>1288</Words>
  <Application>Microsoft Office PowerPoint</Application>
  <PresentationFormat>Bredbild</PresentationFormat>
  <Paragraphs>312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27</vt:i4>
      </vt:variant>
    </vt:vector>
  </HeadingPairs>
  <TitlesOfParts>
    <vt:vector size="39" baseType="lpstr">
      <vt:lpstr>Arial</vt:lpstr>
      <vt:lpstr>Avenir Next W01</vt:lpstr>
      <vt:lpstr>Calibri</vt:lpstr>
      <vt:lpstr>Symbol</vt:lpstr>
      <vt:lpstr>Times New Roman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Ekonomin i Coronatider    Annika Wallenskog Chefsekonom SKR</vt:lpstr>
      <vt:lpstr>Konjunktur i balans först 2023-2024</vt:lpstr>
      <vt:lpstr>Prognoser BNP-utveckling Sverige</vt:lpstr>
      <vt:lpstr>Nyckeltal svensk ekonomi, SKR</vt:lpstr>
      <vt:lpstr>Tillskott!</vt:lpstr>
      <vt:lpstr>Generella statsbidrag totalt Miljarder kronor, (kr/invånare)</vt:lpstr>
      <vt:lpstr>Ytterligare ersättning </vt:lpstr>
      <vt:lpstr>Ytterligare lättnader</vt:lpstr>
      <vt:lpstr>Kulturstöd 500 mnkr</vt:lpstr>
      <vt:lpstr>Borttagna rapporteringskrav</vt:lpstr>
      <vt:lpstr>Merkostnader och lägre intäkter</vt:lpstr>
      <vt:lpstr>Skatteunderlaget tappar fart  </vt:lpstr>
      <vt:lpstr>Skatteunderlag och reglerförändringar</vt:lpstr>
      <vt:lpstr>Skatteunderlagsprognoser</vt:lpstr>
      <vt:lpstr>Första gången sedan 1993 som lönesumman beräknas minska</vt:lpstr>
      <vt:lpstr>Realt skatteunderlag per invånare </vt:lpstr>
      <vt:lpstr>Hur brukar det bli? Procent och fel</vt:lpstr>
      <vt:lpstr>Övriga merkostnader</vt:lpstr>
      <vt:lpstr>Övriga merkostnader forts</vt:lpstr>
      <vt:lpstr>PowerPoint-presentation</vt:lpstr>
      <vt:lpstr>PowerPoint-presentation</vt:lpstr>
      <vt:lpstr>Kollektivtrafik – ”tappade” intäkter</vt:lpstr>
      <vt:lpstr>Minskade/uteblivna intäkter</vt:lpstr>
      <vt:lpstr>Skickade hemställan</vt:lpstr>
      <vt:lpstr>Fler hemställan</vt:lpstr>
      <vt:lpstr>Några konsekvenser på sikt</vt:lpstr>
      <vt:lpstr>Positiva effekter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Stöd vid tolkning av besked om generella statsbidrag   Presskonferens regeringen 2 april 2020</dc:title>
  <dc:creator>Holm Madeleine</dc:creator>
  <cp:lastModifiedBy>Wallenskog Annika</cp:lastModifiedBy>
  <cp:revision>58</cp:revision>
  <cp:lastPrinted>2020-04-02T16:03:09Z</cp:lastPrinted>
  <dcterms:created xsi:type="dcterms:W3CDTF">2020-04-02T09:56:35Z</dcterms:created>
  <dcterms:modified xsi:type="dcterms:W3CDTF">2020-04-28T07:22:37Z</dcterms:modified>
</cp:coreProperties>
</file>